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4"/>
  </p:notesMasterIdLst>
  <p:sldIdLst>
    <p:sldId id="256" r:id="rId2"/>
    <p:sldId id="258" r:id="rId3"/>
    <p:sldId id="266" r:id="rId4"/>
    <p:sldId id="2145706194" r:id="rId5"/>
    <p:sldId id="265" r:id="rId6"/>
    <p:sldId id="264" r:id="rId7"/>
    <p:sldId id="2145706197" r:id="rId8"/>
    <p:sldId id="273" r:id="rId9"/>
    <p:sldId id="2145706193" r:id="rId10"/>
    <p:sldId id="345" r:id="rId11"/>
    <p:sldId id="2145706191" r:id="rId12"/>
    <p:sldId id="267" r:id="rId13"/>
    <p:sldId id="905996285" r:id="rId14"/>
    <p:sldId id="268" r:id="rId15"/>
    <p:sldId id="269" r:id="rId16"/>
    <p:sldId id="271" r:id="rId17"/>
    <p:sldId id="905996277" r:id="rId18"/>
    <p:sldId id="272" r:id="rId19"/>
    <p:sldId id="2145706198" r:id="rId20"/>
    <p:sldId id="2145706195" r:id="rId21"/>
    <p:sldId id="2145706199" r:id="rId22"/>
    <p:sldId id="214570619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54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66C544-B429-374F-B512-F99A1DFC2B16}" v="39" dt="2025-06-03T04:25:00.544"/>
    <p1510:client id="{D8F3130A-8568-E1BB-F185-8A9810EF9E99}" v="11" dt="2025-06-03T04:22:29.359"/>
    <p1510:client id="{DFAC0A84-E273-9B03-079B-5A0C185CA645}" v="9" dt="2025-06-03T03:25:59.4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gberg,Carin" userId="7f91663f-3fb5-456e-ae98-2ad7ef9a3a1d" providerId="ADAL" clId="{CF66C544-B429-374F-B512-F99A1DFC2B16}"/>
    <pc:docChg chg="undo custSel addSld delSld modSld">
      <pc:chgData name="Hagberg,Carin" userId="7f91663f-3fb5-456e-ae98-2ad7ef9a3a1d" providerId="ADAL" clId="{CF66C544-B429-374F-B512-F99A1DFC2B16}" dt="2025-06-03T04:25:00.545" v="444" actId="14100"/>
      <pc:docMkLst>
        <pc:docMk/>
      </pc:docMkLst>
      <pc:sldChg chg="modSp mod">
        <pc:chgData name="Hagberg,Carin" userId="7f91663f-3fb5-456e-ae98-2ad7ef9a3a1d" providerId="ADAL" clId="{CF66C544-B429-374F-B512-F99A1DFC2B16}" dt="2025-06-03T03:00:04.236" v="70" actId="255"/>
        <pc:sldMkLst>
          <pc:docMk/>
          <pc:sldMk cId="2409762180" sldId="905996277"/>
        </pc:sldMkLst>
        <pc:spChg chg="mod">
          <ac:chgData name="Hagberg,Carin" userId="7f91663f-3fb5-456e-ae98-2ad7ef9a3a1d" providerId="ADAL" clId="{CF66C544-B429-374F-B512-F99A1DFC2B16}" dt="2025-06-03T02:53:58.714" v="3" actId="1076"/>
          <ac:spMkLst>
            <pc:docMk/>
            <pc:sldMk cId="2409762180" sldId="905996277"/>
            <ac:spMk id="2" creationId="{D41F1E6F-3FDC-66B1-A9B2-BBEBFD630BF3}"/>
          </ac:spMkLst>
        </pc:spChg>
        <pc:spChg chg="mod">
          <ac:chgData name="Hagberg,Carin" userId="7f91663f-3fb5-456e-ae98-2ad7ef9a3a1d" providerId="ADAL" clId="{CF66C544-B429-374F-B512-F99A1DFC2B16}" dt="2025-06-03T03:00:04.236" v="70" actId="255"/>
          <ac:spMkLst>
            <pc:docMk/>
            <pc:sldMk cId="2409762180" sldId="905996277"/>
            <ac:spMk id="4" creationId="{815F9E09-332C-AE7F-B6C9-B42E744368D5}"/>
          </ac:spMkLst>
        </pc:spChg>
      </pc:sldChg>
      <pc:sldChg chg="modSp mod">
        <pc:chgData name="Hagberg,Carin" userId="7f91663f-3fb5-456e-ae98-2ad7ef9a3a1d" providerId="ADAL" clId="{CF66C544-B429-374F-B512-F99A1DFC2B16}" dt="2025-06-03T04:25:00.545" v="444" actId="14100"/>
        <pc:sldMkLst>
          <pc:docMk/>
          <pc:sldMk cId="2429134028" sldId="2145706195"/>
        </pc:sldMkLst>
        <pc:spChg chg="mod">
          <ac:chgData name="Hagberg,Carin" userId="7f91663f-3fb5-456e-ae98-2ad7ef9a3a1d" providerId="ADAL" clId="{CF66C544-B429-374F-B512-F99A1DFC2B16}" dt="2025-06-03T04:25:00.545" v="444" actId="14100"/>
          <ac:spMkLst>
            <pc:docMk/>
            <pc:sldMk cId="2429134028" sldId="2145706195"/>
            <ac:spMk id="2" creationId="{B8B553B4-3C92-542B-4D25-46D2E37DCFD2}"/>
          </ac:spMkLst>
        </pc:spChg>
        <pc:spChg chg="mod">
          <ac:chgData name="Hagberg,Carin" userId="7f91663f-3fb5-456e-ae98-2ad7ef9a3a1d" providerId="ADAL" clId="{CF66C544-B429-374F-B512-F99A1DFC2B16}" dt="2025-06-03T03:00:38.817" v="74" actId="255"/>
          <ac:spMkLst>
            <pc:docMk/>
            <pc:sldMk cId="2429134028" sldId="2145706195"/>
            <ac:spMk id="12" creationId="{921FC5FA-BE14-2A3F-A6E4-E69BF26690C8}"/>
          </ac:spMkLst>
        </pc:spChg>
      </pc:sldChg>
      <pc:sldChg chg="addSp delSp modSp add mod setBg modNotesTx">
        <pc:chgData name="Hagberg,Carin" userId="7f91663f-3fb5-456e-ae98-2ad7ef9a3a1d" providerId="ADAL" clId="{CF66C544-B429-374F-B512-F99A1DFC2B16}" dt="2025-06-03T03:06:02.716" v="407" actId="20577"/>
        <pc:sldMkLst>
          <pc:docMk/>
          <pc:sldMk cId="187658595" sldId="2145706199"/>
        </pc:sldMkLst>
        <pc:spChg chg="add del mod">
          <ac:chgData name="Hagberg,Carin" userId="7f91663f-3fb5-456e-ae98-2ad7ef9a3a1d" providerId="ADAL" clId="{CF66C544-B429-374F-B512-F99A1DFC2B16}" dt="2025-06-03T03:03:44.521" v="213" actId="122"/>
          <ac:spMkLst>
            <pc:docMk/>
            <pc:sldMk cId="187658595" sldId="2145706199"/>
            <ac:spMk id="3" creationId="{BE503EE1-7CD0-2F82-C35A-7994201D098C}"/>
          </ac:spMkLst>
        </pc:spChg>
        <pc:spChg chg="add del mod">
          <ac:chgData name="Hagberg,Carin" userId="7f91663f-3fb5-456e-ae98-2ad7ef9a3a1d" providerId="ADAL" clId="{CF66C544-B429-374F-B512-F99A1DFC2B16}" dt="2025-06-03T02:57:38.076" v="23" actId="478"/>
          <ac:spMkLst>
            <pc:docMk/>
            <pc:sldMk cId="187658595" sldId="2145706199"/>
            <ac:spMk id="4" creationId="{5033FAF7-9389-A185-7129-6BB8DFA319F9}"/>
          </ac:spMkLst>
        </pc:spChg>
        <pc:spChg chg="add del mod">
          <ac:chgData name="Hagberg,Carin" userId="7f91663f-3fb5-456e-ae98-2ad7ef9a3a1d" providerId="ADAL" clId="{CF66C544-B429-374F-B512-F99A1DFC2B16}" dt="2025-06-03T02:57:57.987" v="27" actId="478"/>
          <ac:spMkLst>
            <pc:docMk/>
            <pc:sldMk cId="187658595" sldId="2145706199"/>
            <ac:spMk id="7" creationId="{3E4F1867-15E2-F87F-C329-DFCE22ABC775}"/>
          </ac:spMkLst>
        </pc:spChg>
        <pc:spChg chg="mod">
          <ac:chgData name="Hagberg,Carin" userId="7f91663f-3fb5-456e-ae98-2ad7ef9a3a1d" providerId="ADAL" clId="{CF66C544-B429-374F-B512-F99A1DFC2B16}" dt="2025-06-03T03:02:57.561" v="185" actId="26606"/>
          <ac:spMkLst>
            <pc:docMk/>
            <pc:sldMk cId="187658595" sldId="2145706199"/>
            <ac:spMk id="12" creationId="{CEBA0A31-7A59-A0C1-BBF1-66758292FA22}"/>
          </ac:spMkLst>
        </pc:spChg>
        <pc:spChg chg="add del">
          <ac:chgData name="Hagberg,Carin" userId="7f91663f-3fb5-456e-ae98-2ad7ef9a3a1d" providerId="ADAL" clId="{CF66C544-B429-374F-B512-F99A1DFC2B16}" dt="2025-06-03T03:02:57.561" v="185" actId="26606"/>
          <ac:spMkLst>
            <pc:docMk/>
            <pc:sldMk cId="187658595" sldId="2145706199"/>
            <ac:spMk id="17" creationId="{40DCEEEA-6FE7-4541-9EB2-EF754066EE9B}"/>
          </ac:spMkLst>
        </pc:spChg>
        <pc:spChg chg="add del">
          <ac:chgData name="Hagberg,Carin" userId="7f91663f-3fb5-456e-ae98-2ad7ef9a3a1d" providerId="ADAL" clId="{CF66C544-B429-374F-B512-F99A1DFC2B16}" dt="2025-06-03T03:02:57.561" v="185" actId="26606"/>
          <ac:spMkLst>
            <pc:docMk/>
            <pc:sldMk cId="187658595" sldId="2145706199"/>
            <ac:spMk id="19" creationId="{03A72D00-0CA4-4A88-86CE-B1FB393C52C2}"/>
          </ac:spMkLst>
        </pc:spChg>
        <pc:spChg chg="add del">
          <ac:chgData name="Hagberg,Carin" userId="7f91663f-3fb5-456e-ae98-2ad7ef9a3a1d" providerId="ADAL" clId="{CF66C544-B429-374F-B512-F99A1DFC2B16}" dt="2025-06-03T03:02:57.561" v="185" actId="26606"/>
          <ac:spMkLst>
            <pc:docMk/>
            <pc:sldMk cId="187658595" sldId="2145706199"/>
            <ac:spMk id="21" creationId="{6B086509-1281-468A-AAAC-1BBEDAE75736}"/>
          </ac:spMkLst>
        </pc:spChg>
        <pc:spChg chg="add del">
          <ac:chgData name="Hagberg,Carin" userId="7f91663f-3fb5-456e-ae98-2ad7ef9a3a1d" providerId="ADAL" clId="{CF66C544-B429-374F-B512-F99A1DFC2B16}" dt="2025-06-03T03:02:57.561" v="185" actId="26606"/>
          <ac:spMkLst>
            <pc:docMk/>
            <pc:sldMk cId="187658595" sldId="2145706199"/>
            <ac:spMk id="23" creationId="{EEA73850-2107-4E65-85FE-EDD3F45FCDA2}"/>
          </ac:spMkLst>
        </pc:spChg>
        <pc:picChg chg="mod ord">
          <ac:chgData name="Hagberg,Carin" userId="7f91663f-3fb5-456e-ae98-2ad7ef9a3a1d" providerId="ADAL" clId="{CF66C544-B429-374F-B512-F99A1DFC2B16}" dt="2025-06-03T03:02:57.561" v="185" actId="26606"/>
          <ac:picMkLst>
            <pc:docMk/>
            <pc:sldMk cId="187658595" sldId="2145706199"/>
            <ac:picMk id="6" creationId="{A72874FE-5E44-4D99-D169-039187E964E1}"/>
          </ac:picMkLst>
        </pc:picChg>
        <pc:picChg chg="add mod">
          <ac:chgData name="Hagberg,Carin" userId="7f91663f-3fb5-456e-ae98-2ad7ef9a3a1d" providerId="ADAL" clId="{CF66C544-B429-374F-B512-F99A1DFC2B16}" dt="2025-06-03T03:03:51.187" v="214" actId="1076"/>
          <ac:picMkLst>
            <pc:docMk/>
            <pc:sldMk cId="187658595" sldId="2145706199"/>
            <ac:picMk id="8" creationId="{DA33F427-AB30-697B-4312-CCCA647A38D0}"/>
          </ac:picMkLst>
        </pc:picChg>
      </pc:sldChg>
      <pc:sldChg chg="addSp delSp modSp add del mod modNotesTx">
        <pc:chgData name="Hagberg,Carin" userId="7f91663f-3fb5-456e-ae98-2ad7ef9a3a1d" providerId="ADAL" clId="{CF66C544-B429-374F-B512-F99A1DFC2B16}" dt="2025-06-03T02:57:24.952" v="20" actId="2696"/>
        <pc:sldMkLst>
          <pc:docMk/>
          <pc:sldMk cId="1554100766" sldId="2145706199"/>
        </pc:sldMkLst>
        <pc:spChg chg="del">
          <ac:chgData name="Hagberg,Carin" userId="7f91663f-3fb5-456e-ae98-2ad7ef9a3a1d" providerId="ADAL" clId="{CF66C544-B429-374F-B512-F99A1DFC2B16}" dt="2025-06-03T02:55:52.132" v="6" actId="478"/>
          <ac:spMkLst>
            <pc:docMk/>
            <pc:sldMk cId="1554100766" sldId="2145706199"/>
            <ac:spMk id="3" creationId="{18E3F7D5-788E-5440-49C9-6B42E94FB3F5}"/>
          </ac:spMkLst>
        </pc:spChg>
        <pc:spChg chg="add del mod">
          <ac:chgData name="Hagberg,Carin" userId="7f91663f-3fb5-456e-ae98-2ad7ef9a3a1d" providerId="ADAL" clId="{CF66C544-B429-374F-B512-F99A1DFC2B16}" dt="2025-06-03T02:55:55.304" v="7" actId="478"/>
          <ac:spMkLst>
            <pc:docMk/>
            <pc:sldMk cId="1554100766" sldId="2145706199"/>
            <ac:spMk id="4" creationId="{A2A97B68-DF1A-B26C-2037-544ADE703850}"/>
          </ac:spMkLst>
        </pc:spChg>
        <pc:spChg chg="add del">
          <ac:chgData name="Hagberg,Carin" userId="7f91663f-3fb5-456e-ae98-2ad7ef9a3a1d" providerId="ADAL" clId="{CF66C544-B429-374F-B512-F99A1DFC2B16}" dt="2025-06-03T02:57:09.926" v="18" actId="478"/>
          <ac:spMkLst>
            <pc:docMk/>
            <pc:sldMk cId="1554100766" sldId="2145706199"/>
            <ac:spMk id="9" creationId="{C14CC2A0-3933-BF3A-C0AB-1BE9AB0FA753}"/>
          </ac:spMkLst>
        </pc:spChg>
        <pc:picChg chg="add del mod modCrop">
          <ac:chgData name="Hagberg,Carin" userId="7f91663f-3fb5-456e-ae98-2ad7ef9a3a1d" providerId="ADAL" clId="{CF66C544-B429-374F-B512-F99A1DFC2B16}" dt="2025-06-03T02:57:15.962" v="19" actId="478"/>
          <ac:picMkLst>
            <pc:docMk/>
            <pc:sldMk cId="1554100766" sldId="2145706199"/>
            <ac:picMk id="7" creationId="{0E914261-9C82-7C28-D036-505981DE1030}"/>
          </ac:picMkLst>
        </pc:picChg>
      </pc:sldChg>
    </pc:docChg>
  </pc:docChgLst>
  <pc:docChgLst>
    <pc:chgData name="Hagberg,Carin" userId="S::chagberg@mdanderson.org::7f91663f-3fb5-456e-ae98-2ad7ef9a3a1d" providerId="AD" clId="Web-{D8F3130A-8568-E1BB-F185-8A9810EF9E99}"/>
    <pc:docChg chg="modSld">
      <pc:chgData name="Hagberg,Carin" userId="S::chagberg@mdanderson.org::7f91663f-3fb5-456e-ae98-2ad7ef9a3a1d" providerId="AD" clId="Web-{D8F3130A-8568-E1BB-F185-8A9810EF9E99}" dt="2025-06-03T04:22:27.281" v="9" actId="20577"/>
      <pc:docMkLst>
        <pc:docMk/>
      </pc:docMkLst>
      <pc:sldChg chg="modSp">
        <pc:chgData name="Hagberg,Carin" userId="S::chagberg@mdanderson.org::7f91663f-3fb5-456e-ae98-2ad7ef9a3a1d" providerId="AD" clId="Web-{D8F3130A-8568-E1BB-F185-8A9810EF9E99}" dt="2025-06-03T04:22:27.281" v="9" actId="20577"/>
        <pc:sldMkLst>
          <pc:docMk/>
          <pc:sldMk cId="2409762180" sldId="905996277"/>
        </pc:sldMkLst>
        <pc:spChg chg="mod">
          <ac:chgData name="Hagberg,Carin" userId="S::chagberg@mdanderson.org::7f91663f-3fb5-456e-ae98-2ad7ef9a3a1d" providerId="AD" clId="Web-{D8F3130A-8568-E1BB-F185-8A9810EF9E99}" dt="2025-06-03T04:22:27.281" v="9" actId="20577"/>
          <ac:spMkLst>
            <pc:docMk/>
            <pc:sldMk cId="2409762180" sldId="905996277"/>
            <ac:spMk id="4" creationId="{815F9E09-332C-AE7F-B6C9-B42E744368D5}"/>
          </ac:spMkLst>
        </pc:spChg>
      </pc:sldChg>
    </pc:docChg>
  </pc:docChgLst>
  <pc:docChgLst>
    <pc:chgData name="drb02@yahoo.com" userId="S::urn:spo:guest#drb02@yahoo.com::" providerId="AD" clId="Web-{DFAC0A84-E273-9B03-079B-5A0C185CA645}"/>
    <pc:docChg chg="modSld">
      <pc:chgData name="drb02@yahoo.com" userId="S::urn:spo:guest#drb02@yahoo.com::" providerId="AD" clId="Web-{DFAC0A84-E273-9B03-079B-5A0C185CA645}" dt="2025-06-03T03:25:59.498" v="8" actId="14100"/>
      <pc:docMkLst>
        <pc:docMk/>
      </pc:docMkLst>
      <pc:sldChg chg="addSp modSp">
        <pc:chgData name="drb02@yahoo.com" userId="S::urn:spo:guest#drb02@yahoo.com::" providerId="AD" clId="Web-{DFAC0A84-E273-9B03-079B-5A0C185CA645}" dt="2025-06-03T03:25:59.498" v="8" actId="14100"/>
        <pc:sldMkLst>
          <pc:docMk/>
          <pc:sldMk cId="2429134028" sldId="2145706195"/>
        </pc:sldMkLst>
        <pc:spChg chg="add mod">
          <ac:chgData name="drb02@yahoo.com" userId="S::urn:spo:guest#drb02@yahoo.com::" providerId="AD" clId="Web-{DFAC0A84-E273-9B03-079B-5A0C185CA645}" dt="2025-06-03T03:25:59.498" v="8" actId="14100"/>
          <ac:spMkLst>
            <pc:docMk/>
            <pc:sldMk cId="2429134028" sldId="2145706195"/>
            <ac:spMk id="2" creationId="{B8B553B4-3C92-542B-4D25-46D2E37DCFD2}"/>
          </ac:spMkLst>
        </pc:spChg>
        <pc:spChg chg="mod">
          <ac:chgData name="drb02@yahoo.com" userId="S::urn:spo:guest#drb02@yahoo.com::" providerId="AD" clId="Web-{DFAC0A84-E273-9B03-079B-5A0C185CA645}" dt="2025-06-03T03:25:07.403" v="1" actId="14100"/>
          <ac:spMkLst>
            <pc:docMk/>
            <pc:sldMk cId="2429134028" sldId="2145706195"/>
            <ac:spMk id="3" creationId="{702D3660-F7F7-96A7-0FF1-E9982F1A542C}"/>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6.svg"/><Relationship Id="rId5" Type="http://schemas.openxmlformats.org/officeDocument/2006/relationships/image" Target="../media/image7.png"/><Relationship Id="rId4" Type="http://schemas.openxmlformats.org/officeDocument/2006/relationships/image" Target="../media/image2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6.svg"/><Relationship Id="rId5" Type="http://schemas.openxmlformats.org/officeDocument/2006/relationships/image" Target="../media/image7.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051BA6-43F0-4AF6-B6FC-AE3F1122B3D6}" type="doc">
      <dgm:prSet loTypeId="urn:microsoft.com/office/officeart/2018/2/layout/IconVerticalSolidList" loCatId="icon" qsTypeId="urn:microsoft.com/office/officeart/2005/8/quickstyle/simple1" qsCatId="simple" csTypeId="urn:microsoft.com/office/officeart/2005/8/colors/accent0_3" csCatId="mainScheme" phldr="1"/>
      <dgm:spPr/>
    </dgm:pt>
    <dgm:pt modelId="{C6D85D59-B62B-4CBF-9694-C509C42E0FBF}">
      <dgm:prSet phldrT="[Text]" custT="1"/>
      <dgm:spPr/>
      <dgm:t>
        <a:bodyPr/>
        <a:lstStyle/>
        <a:p>
          <a:pPr>
            <a:lnSpc>
              <a:spcPct val="100000"/>
            </a:lnSpc>
          </a:pPr>
          <a:r>
            <a:rPr lang="en-US" sz="2200">
              <a:latin typeface="Tw Cen MT" panose="020B0602020104020603" pitchFamily="34" charset="77"/>
            </a:rPr>
            <a:t>A medicolegal analysis of claims involving anesthesiologists in a Boston GI suite setting (2007-2016) revealed: </a:t>
          </a:r>
        </a:p>
      </dgm:t>
    </dgm:pt>
    <dgm:pt modelId="{C6E69189-746F-45AE-B418-1ADF8DD75939}" type="parTrans" cxnId="{9B537883-F94A-46EC-90AF-D969ADDFA8F3}">
      <dgm:prSet/>
      <dgm:spPr/>
      <dgm:t>
        <a:bodyPr/>
        <a:lstStyle/>
        <a:p>
          <a:endParaRPr lang="en-US" sz="2000"/>
        </a:p>
      </dgm:t>
    </dgm:pt>
    <dgm:pt modelId="{F3AB2155-7029-455E-BA11-F600405EB831}" type="sibTrans" cxnId="{9B537883-F94A-46EC-90AF-D969ADDFA8F3}">
      <dgm:prSet custT="1"/>
      <dgm:spPr/>
      <dgm:t>
        <a:bodyPr/>
        <a:lstStyle/>
        <a:p>
          <a:endParaRPr lang="en-US" sz="1600"/>
        </a:p>
      </dgm:t>
    </dgm:pt>
    <dgm:pt modelId="{AA616856-07E1-4C6E-B64B-51DC2F2D0637}">
      <dgm:prSet custT="1"/>
      <dgm:spPr/>
      <dgm:t>
        <a:bodyPr/>
        <a:lstStyle/>
        <a:p>
          <a:pPr>
            <a:lnSpc>
              <a:spcPct val="100000"/>
            </a:lnSpc>
          </a:pPr>
          <a:r>
            <a:rPr lang="en-US" sz="2200">
              <a:latin typeface="Tw Cen MT" panose="020B0602020104020603" pitchFamily="34" charset="77"/>
            </a:rPr>
            <a:t>58 claims totaling payouts of $5,785,715</a:t>
          </a:r>
        </a:p>
      </dgm:t>
    </dgm:pt>
    <dgm:pt modelId="{91549927-65C0-4C52-A77D-220C1063BEC8}" type="parTrans" cxnId="{DCCD6C83-E5FF-4A67-9827-47C5025DCADF}">
      <dgm:prSet/>
      <dgm:spPr/>
      <dgm:t>
        <a:bodyPr/>
        <a:lstStyle/>
        <a:p>
          <a:endParaRPr lang="en-US" sz="2000"/>
        </a:p>
      </dgm:t>
    </dgm:pt>
    <dgm:pt modelId="{B939B63F-847A-42F2-B720-B68A72AB2EEB}" type="sibTrans" cxnId="{DCCD6C83-E5FF-4A67-9827-47C5025DCADF}">
      <dgm:prSet custT="1"/>
      <dgm:spPr/>
      <dgm:t>
        <a:bodyPr/>
        <a:lstStyle/>
        <a:p>
          <a:endParaRPr lang="en-US" sz="1600"/>
        </a:p>
      </dgm:t>
    </dgm:pt>
    <dgm:pt modelId="{EE3E58EC-AD5B-4559-A81C-7CF0714ED485}">
      <dgm:prSet custT="1"/>
      <dgm:spPr/>
      <dgm:t>
        <a:bodyPr/>
        <a:lstStyle/>
        <a:p>
          <a:pPr>
            <a:lnSpc>
              <a:spcPct val="100000"/>
            </a:lnSpc>
          </a:pPr>
          <a:r>
            <a:rPr lang="en-US" sz="2200">
              <a:latin typeface="Tw Cen MT" panose="020B0602020104020603" pitchFamily="34" charset="77"/>
            </a:rPr>
            <a:t>6 payments exceeding $500,000, each involving difficult airway management</a:t>
          </a:r>
        </a:p>
      </dgm:t>
    </dgm:pt>
    <dgm:pt modelId="{DCCBC879-EBE7-4032-9462-57F3767EA9EB}" type="parTrans" cxnId="{C1F86C7F-951C-4D8E-9BD3-191FDF6DFEF6}">
      <dgm:prSet/>
      <dgm:spPr/>
      <dgm:t>
        <a:bodyPr/>
        <a:lstStyle/>
        <a:p>
          <a:endParaRPr lang="en-US" sz="2000"/>
        </a:p>
      </dgm:t>
    </dgm:pt>
    <dgm:pt modelId="{2090D06F-A5D3-4103-950A-4F873DD33389}" type="sibTrans" cxnId="{C1F86C7F-951C-4D8E-9BD3-191FDF6DFEF6}">
      <dgm:prSet/>
      <dgm:spPr/>
      <dgm:t>
        <a:bodyPr/>
        <a:lstStyle/>
        <a:p>
          <a:endParaRPr lang="en-US" sz="2000"/>
        </a:p>
      </dgm:t>
    </dgm:pt>
    <dgm:pt modelId="{F4F575CA-C228-4F32-A410-D4E64010497E}" type="pres">
      <dgm:prSet presAssocID="{D8051BA6-43F0-4AF6-B6FC-AE3F1122B3D6}" presName="root" presStyleCnt="0">
        <dgm:presLayoutVars>
          <dgm:dir/>
          <dgm:resizeHandles val="exact"/>
        </dgm:presLayoutVars>
      </dgm:prSet>
      <dgm:spPr/>
    </dgm:pt>
    <dgm:pt modelId="{8908BF41-E986-4074-B489-6836D0A6D1CF}" type="pres">
      <dgm:prSet presAssocID="{C6D85D59-B62B-4CBF-9694-C509C42E0FBF}" presName="compNode" presStyleCnt="0"/>
      <dgm:spPr/>
    </dgm:pt>
    <dgm:pt modelId="{0F562CCE-9C44-475F-94FD-D029BA840CC5}" type="pres">
      <dgm:prSet presAssocID="{C6D85D59-B62B-4CBF-9694-C509C42E0FBF}" presName="bgRect" presStyleLbl="bgShp" presStyleIdx="0" presStyleCnt="3"/>
      <dgm:spPr/>
    </dgm:pt>
    <dgm:pt modelId="{E2476F45-3275-40C6-8521-52CDD0A7E54A}" type="pres">
      <dgm:prSet presAssocID="{C6D85D59-B62B-4CBF-9694-C509C42E0FB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tor"/>
        </a:ext>
      </dgm:extLst>
    </dgm:pt>
    <dgm:pt modelId="{07A48D4F-E07A-408A-9B23-A3F4E3925C4B}" type="pres">
      <dgm:prSet presAssocID="{C6D85D59-B62B-4CBF-9694-C509C42E0FBF}" presName="spaceRect" presStyleCnt="0"/>
      <dgm:spPr/>
    </dgm:pt>
    <dgm:pt modelId="{815969E8-FE6C-4E21-AD0B-A1A615775B65}" type="pres">
      <dgm:prSet presAssocID="{C6D85D59-B62B-4CBF-9694-C509C42E0FBF}" presName="parTx" presStyleLbl="revTx" presStyleIdx="0" presStyleCnt="3">
        <dgm:presLayoutVars>
          <dgm:chMax val="0"/>
          <dgm:chPref val="0"/>
        </dgm:presLayoutVars>
      </dgm:prSet>
      <dgm:spPr/>
    </dgm:pt>
    <dgm:pt modelId="{959BF5FA-74B3-46C1-A055-8ADE4F288AE2}" type="pres">
      <dgm:prSet presAssocID="{F3AB2155-7029-455E-BA11-F600405EB831}" presName="sibTrans" presStyleCnt="0"/>
      <dgm:spPr/>
    </dgm:pt>
    <dgm:pt modelId="{22177043-D2A6-4F28-B4CF-443027A82135}" type="pres">
      <dgm:prSet presAssocID="{AA616856-07E1-4C6E-B64B-51DC2F2D0637}" presName="compNode" presStyleCnt="0"/>
      <dgm:spPr/>
    </dgm:pt>
    <dgm:pt modelId="{111A0304-95BA-40C3-A38C-0515AEC0089F}" type="pres">
      <dgm:prSet presAssocID="{AA616856-07E1-4C6E-B64B-51DC2F2D0637}" presName="bgRect" presStyleLbl="bgShp" presStyleIdx="1" presStyleCnt="3"/>
      <dgm:spPr/>
    </dgm:pt>
    <dgm:pt modelId="{E99DBC56-825A-478A-84E0-D15A4606221E}" type="pres">
      <dgm:prSet presAssocID="{AA616856-07E1-4C6E-B64B-51DC2F2D063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ey"/>
        </a:ext>
      </dgm:extLst>
    </dgm:pt>
    <dgm:pt modelId="{3435E103-27AE-48C8-9EBC-05013BF08B23}" type="pres">
      <dgm:prSet presAssocID="{AA616856-07E1-4C6E-B64B-51DC2F2D0637}" presName="spaceRect" presStyleCnt="0"/>
      <dgm:spPr/>
    </dgm:pt>
    <dgm:pt modelId="{A2ED935C-4F4A-4F93-83A9-D5A7A232182E}" type="pres">
      <dgm:prSet presAssocID="{AA616856-07E1-4C6E-B64B-51DC2F2D0637}" presName="parTx" presStyleLbl="revTx" presStyleIdx="1" presStyleCnt="3">
        <dgm:presLayoutVars>
          <dgm:chMax val="0"/>
          <dgm:chPref val="0"/>
        </dgm:presLayoutVars>
      </dgm:prSet>
      <dgm:spPr/>
    </dgm:pt>
    <dgm:pt modelId="{304469A5-B7B8-471A-8101-0AD9F2F16D79}" type="pres">
      <dgm:prSet presAssocID="{B939B63F-847A-42F2-B720-B68A72AB2EEB}" presName="sibTrans" presStyleCnt="0"/>
      <dgm:spPr/>
    </dgm:pt>
    <dgm:pt modelId="{CAC6F666-E3E6-48E4-952A-23BC85A2B71C}" type="pres">
      <dgm:prSet presAssocID="{EE3E58EC-AD5B-4559-A81C-7CF0714ED485}" presName="compNode" presStyleCnt="0"/>
      <dgm:spPr/>
    </dgm:pt>
    <dgm:pt modelId="{782BF065-E0DB-4CC8-80AD-B89CA6A4384D}" type="pres">
      <dgm:prSet presAssocID="{EE3E58EC-AD5B-4559-A81C-7CF0714ED485}" presName="bgRect" presStyleLbl="bgShp" presStyleIdx="2" presStyleCnt="3"/>
      <dgm:spPr/>
    </dgm:pt>
    <dgm:pt modelId="{EBEE3FFC-7B23-461D-89AC-81274EE723C5}" type="pres">
      <dgm:prSet presAssocID="{EE3E58EC-AD5B-4559-A81C-7CF0714ED48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ollar"/>
        </a:ext>
      </dgm:extLst>
    </dgm:pt>
    <dgm:pt modelId="{748F7A6F-6BA4-4C0D-BCD1-F017F8C2475A}" type="pres">
      <dgm:prSet presAssocID="{EE3E58EC-AD5B-4559-A81C-7CF0714ED485}" presName="spaceRect" presStyleCnt="0"/>
      <dgm:spPr/>
    </dgm:pt>
    <dgm:pt modelId="{93D42979-C7C7-4754-8976-BE1701D5530C}" type="pres">
      <dgm:prSet presAssocID="{EE3E58EC-AD5B-4559-A81C-7CF0714ED485}" presName="parTx" presStyleLbl="revTx" presStyleIdx="2" presStyleCnt="3">
        <dgm:presLayoutVars>
          <dgm:chMax val="0"/>
          <dgm:chPref val="0"/>
        </dgm:presLayoutVars>
      </dgm:prSet>
      <dgm:spPr/>
    </dgm:pt>
  </dgm:ptLst>
  <dgm:cxnLst>
    <dgm:cxn modelId="{69272F00-0F93-8642-807B-69B1E081C9CC}" type="presOf" srcId="{EE3E58EC-AD5B-4559-A81C-7CF0714ED485}" destId="{93D42979-C7C7-4754-8976-BE1701D5530C}" srcOrd="0" destOrd="0" presId="urn:microsoft.com/office/officeart/2018/2/layout/IconVerticalSolidList"/>
    <dgm:cxn modelId="{6E6D1B4A-B359-3C47-8EE3-B02AD9BE5F15}" type="presOf" srcId="{AA616856-07E1-4C6E-B64B-51DC2F2D0637}" destId="{A2ED935C-4F4A-4F93-83A9-D5A7A232182E}" srcOrd="0" destOrd="0" presId="urn:microsoft.com/office/officeart/2018/2/layout/IconVerticalSolidList"/>
    <dgm:cxn modelId="{44D8D551-752D-794D-8BB5-497BC553F637}" type="presOf" srcId="{C6D85D59-B62B-4CBF-9694-C509C42E0FBF}" destId="{815969E8-FE6C-4E21-AD0B-A1A615775B65}" srcOrd="0" destOrd="0" presId="urn:microsoft.com/office/officeart/2018/2/layout/IconVerticalSolidList"/>
    <dgm:cxn modelId="{C1F86C7F-951C-4D8E-9BD3-191FDF6DFEF6}" srcId="{D8051BA6-43F0-4AF6-B6FC-AE3F1122B3D6}" destId="{EE3E58EC-AD5B-4559-A81C-7CF0714ED485}" srcOrd="2" destOrd="0" parTransId="{DCCBC879-EBE7-4032-9462-57F3767EA9EB}" sibTransId="{2090D06F-A5D3-4103-950A-4F873DD33389}"/>
    <dgm:cxn modelId="{DCCD6C83-E5FF-4A67-9827-47C5025DCADF}" srcId="{D8051BA6-43F0-4AF6-B6FC-AE3F1122B3D6}" destId="{AA616856-07E1-4C6E-B64B-51DC2F2D0637}" srcOrd="1" destOrd="0" parTransId="{91549927-65C0-4C52-A77D-220C1063BEC8}" sibTransId="{B939B63F-847A-42F2-B720-B68A72AB2EEB}"/>
    <dgm:cxn modelId="{9B537883-F94A-46EC-90AF-D969ADDFA8F3}" srcId="{D8051BA6-43F0-4AF6-B6FC-AE3F1122B3D6}" destId="{C6D85D59-B62B-4CBF-9694-C509C42E0FBF}" srcOrd="0" destOrd="0" parTransId="{C6E69189-746F-45AE-B418-1ADF8DD75939}" sibTransId="{F3AB2155-7029-455E-BA11-F600405EB831}"/>
    <dgm:cxn modelId="{B559CCC9-4736-5F48-BE97-E67D8488D1A4}" type="presOf" srcId="{D8051BA6-43F0-4AF6-B6FC-AE3F1122B3D6}" destId="{F4F575CA-C228-4F32-A410-D4E64010497E}" srcOrd="0" destOrd="0" presId="urn:microsoft.com/office/officeart/2018/2/layout/IconVerticalSolidList"/>
    <dgm:cxn modelId="{DB274B3E-F4A8-5645-8C5F-4C2DDC012469}" type="presParOf" srcId="{F4F575CA-C228-4F32-A410-D4E64010497E}" destId="{8908BF41-E986-4074-B489-6836D0A6D1CF}" srcOrd="0" destOrd="0" presId="urn:microsoft.com/office/officeart/2018/2/layout/IconVerticalSolidList"/>
    <dgm:cxn modelId="{33B192C1-6A19-A74A-BD8A-24AD157179E7}" type="presParOf" srcId="{8908BF41-E986-4074-B489-6836D0A6D1CF}" destId="{0F562CCE-9C44-475F-94FD-D029BA840CC5}" srcOrd="0" destOrd="0" presId="urn:microsoft.com/office/officeart/2018/2/layout/IconVerticalSolidList"/>
    <dgm:cxn modelId="{55518CB7-8F5E-4643-AB9C-B01A88D14600}" type="presParOf" srcId="{8908BF41-E986-4074-B489-6836D0A6D1CF}" destId="{E2476F45-3275-40C6-8521-52CDD0A7E54A}" srcOrd="1" destOrd="0" presId="urn:microsoft.com/office/officeart/2018/2/layout/IconVerticalSolidList"/>
    <dgm:cxn modelId="{4DD1DBB6-5768-6944-8B8E-BDBB4946B307}" type="presParOf" srcId="{8908BF41-E986-4074-B489-6836D0A6D1CF}" destId="{07A48D4F-E07A-408A-9B23-A3F4E3925C4B}" srcOrd="2" destOrd="0" presId="urn:microsoft.com/office/officeart/2018/2/layout/IconVerticalSolidList"/>
    <dgm:cxn modelId="{3C4299A6-33A2-9846-AB00-D78738781EFF}" type="presParOf" srcId="{8908BF41-E986-4074-B489-6836D0A6D1CF}" destId="{815969E8-FE6C-4E21-AD0B-A1A615775B65}" srcOrd="3" destOrd="0" presId="urn:microsoft.com/office/officeart/2018/2/layout/IconVerticalSolidList"/>
    <dgm:cxn modelId="{C4F170F4-E4D8-9941-B5A2-976F849D58A8}" type="presParOf" srcId="{F4F575CA-C228-4F32-A410-D4E64010497E}" destId="{959BF5FA-74B3-46C1-A055-8ADE4F288AE2}" srcOrd="1" destOrd="0" presId="urn:microsoft.com/office/officeart/2018/2/layout/IconVerticalSolidList"/>
    <dgm:cxn modelId="{4B58F575-4FFF-C04F-8A57-00A07B783749}" type="presParOf" srcId="{F4F575CA-C228-4F32-A410-D4E64010497E}" destId="{22177043-D2A6-4F28-B4CF-443027A82135}" srcOrd="2" destOrd="0" presId="urn:microsoft.com/office/officeart/2018/2/layout/IconVerticalSolidList"/>
    <dgm:cxn modelId="{45EFCC13-37D5-8043-A49E-1D1663B99A83}" type="presParOf" srcId="{22177043-D2A6-4F28-B4CF-443027A82135}" destId="{111A0304-95BA-40C3-A38C-0515AEC0089F}" srcOrd="0" destOrd="0" presId="urn:microsoft.com/office/officeart/2018/2/layout/IconVerticalSolidList"/>
    <dgm:cxn modelId="{4FA722F7-BA31-E44B-BA6B-926610AA6242}" type="presParOf" srcId="{22177043-D2A6-4F28-B4CF-443027A82135}" destId="{E99DBC56-825A-478A-84E0-D15A4606221E}" srcOrd="1" destOrd="0" presId="urn:microsoft.com/office/officeart/2018/2/layout/IconVerticalSolidList"/>
    <dgm:cxn modelId="{C5BD419D-56F5-C240-8B43-D7598D900090}" type="presParOf" srcId="{22177043-D2A6-4F28-B4CF-443027A82135}" destId="{3435E103-27AE-48C8-9EBC-05013BF08B23}" srcOrd="2" destOrd="0" presId="urn:microsoft.com/office/officeart/2018/2/layout/IconVerticalSolidList"/>
    <dgm:cxn modelId="{3C726EFE-702A-8A42-A396-A27C8A38A946}" type="presParOf" srcId="{22177043-D2A6-4F28-B4CF-443027A82135}" destId="{A2ED935C-4F4A-4F93-83A9-D5A7A232182E}" srcOrd="3" destOrd="0" presId="urn:microsoft.com/office/officeart/2018/2/layout/IconVerticalSolidList"/>
    <dgm:cxn modelId="{FAFE8A95-A527-ED42-9F92-4F78065F6AEC}" type="presParOf" srcId="{F4F575CA-C228-4F32-A410-D4E64010497E}" destId="{304469A5-B7B8-471A-8101-0AD9F2F16D79}" srcOrd="3" destOrd="0" presId="urn:microsoft.com/office/officeart/2018/2/layout/IconVerticalSolidList"/>
    <dgm:cxn modelId="{2EFC6505-2390-024D-880C-B09437F9203E}" type="presParOf" srcId="{F4F575CA-C228-4F32-A410-D4E64010497E}" destId="{CAC6F666-E3E6-48E4-952A-23BC85A2B71C}" srcOrd="4" destOrd="0" presId="urn:microsoft.com/office/officeart/2018/2/layout/IconVerticalSolidList"/>
    <dgm:cxn modelId="{AA014326-516A-0945-91AB-C06109B014CC}" type="presParOf" srcId="{CAC6F666-E3E6-48E4-952A-23BC85A2B71C}" destId="{782BF065-E0DB-4CC8-80AD-B89CA6A4384D}" srcOrd="0" destOrd="0" presId="urn:microsoft.com/office/officeart/2018/2/layout/IconVerticalSolidList"/>
    <dgm:cxn modelId="{A83AD9DB-A68D-2A41-B92B-A7180AF05CC7}" type="presParOf" srcId="{CAC6F666-E3E6-48E4-952A-23BC85A2B71C}" destId="{EBEE3FFC-7B23-461D-89AC-81274EE723C5}" srcOrd="1" destOrd="0" presId="urn:microsoft.com/office/officeart/2018/2/layout/IconVerticalSolidList"/>
    <dgm:cxn modelId="{10CF4105-027F-8545-95FA-606AF2F1D392}" type="presParOf" srcId="{CAC6F666-E3E6-48E4-952A-23BC85A2B71C}" destId="{748F7A6F-6BA4-4C0D-BCD1-F017F8C2475A}" srcOrd="2" destOrd="0" presId="urn:microsoft.com/office/officeart/2018/2/layout/IconVerticalSolidList"/>
    <dgm:cxn modelId="{15B61ABB-A24E-5F47-BEED-C0A653E02868}" type="presParOf" srcId="{CAC6F666-E3E6-48E4-952A-23BC85A2B71C}" destId="{93D42979-C7C7-4754-8976-BE1701D5530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51BB1F-C110-4AAF-9831-77AE920986D3}"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04700D13-708E-4073-97E8-9FE59557AF89}">
      <dgm:prSet custT="1"/>
      <dgm:spPr/>
      <dgm:t>
        <a:bodyPr/>
        <a:lstStyle/>
        <a:p>
          <a:pPr>
            <a:lnSpc>
              <a:spcPct val="100000"/>
            </a:lnSpc>
            <a:defRPr b="1"/>
          </a:pPr>
          <a:r>
            <a:rPr lang="en-US" sz="2800">
              <a:solidFill>
                <a:schemeClr val="tx2"/>
              </a:solidFill>
              <a:latin typeface="Tw Cen MT" panose="020B0602020104020603" pitchFamily="34" charset="77"/>
            </a:rPr>
            <a:t>Education and Training</a:t>
          </a:r>
        </a:p>
      </dgm:t>
    </dgm:pt>
    <dgm:pt modelId="{7A314E0A-787F-4167-B38C-80FD37C3DFCC}" type="parTrans" cxnId="{0EDB79F7-0000-42FB-9639-E8EBC11E4305}">
      <dgm:prSet/>
      <dgm:spPr/>
      <dgm:t>
        <a:bodyPr/>
        <a:lstStyle/>
        <a:p>
          <a:endParaRPr lang="en-US" sz="3200">
            <a:solidFill>
              <a:schemeClr val="tx2"/>
            </a:solidFill>
            <a:latin typeface="Tw Cen MT" panose="020B0602020104020603" pitchFamily="34" charset="77"/>
          </a:endParaRPr>
        </a:p>
      </dgm:t>
    </dgm:pt>
    <dgm:pt modelId="{02684973-619C-4B4B-B5D4-1891D6844B91}" type="sibTrans" cxnId="{0EDB79F7-0000-42FB-9639-E8EBC11E4305}">
      <dgm:prSet/>
      <dgm:spPr/>
      <dgm:t>
        <a:bodyPr/>
        <a:lstStyle/>
        <a:p>
          <a:endParaRPr lang="en-US" sz="3200">
            <a:solidFill>
              <a:schemeClr val="tx2"/>
            </a:solidFill>
            <a:latin typeface="Tw Cen MT" panose="020B0602020104020603" pitchFamily="34" charset="77"/>
          </a:endParaRPr>
        </a:p>
      </dgm:t>
    </dgm:pt>
    <dgm:pt modelId="{496FFA4F-8B10-4C0C-B862-AF5F7916826D}">
      <dgm:prSet custT="1"/>
      <dgm:spPr/>
      <dgm:t>
        <a:bodyPr/>
        <a:lstStyle/>
        <a:p>
          <a:pPr>
            <a:lnSpc>
              <a:spcPct val="100000"/>
            </a:lnSpc>
          </a:pPr>
          <a:r>
            <a:rPr lang="en-US" sz="2000">
              <a:solidFill>
                <a:schemeClr val="tx2"/>
              </a:solidFill>
              <a:latin typeface="Tw Cen MT" panose="020B0602020104020603" pitchFamily="34" charset="77"/>
            </a:rPr>
            <a:t>Poor performance issues: 	</a:t>
          </a:r>
        </a:p>
      </dgm:t>
    </dgm:pt>
    <dgm:pt modelId="{02F8B603-C532-40F8-9EF7-AD8343414A98}" type="parTrans" cxnId="{6D4CC278-0123-4915-90BA-0D4FF81564BE}">
      <dgm:prSet/>
      <dgm:spPr/>
      <dgm:t>
        <a:bodyPr/>
        <a:lstStyle/>
        <a:p>
          <a:endParaRPr lang="en-US" sz="3200">
            <a:solidFill>
              <a:schemeClr val="tx2"/>
            </a:solidFill>
            <a:latin typeface="Tw Cen MT" panose="020B0602020104020603" pitchFamily="34" charset="77"/>
          </a:endParaRPr>
        </a:p>
      </dgm:t>
    </dgm:pt>
    <dgm:pt modelId="{21705C29-088E-4A1F-9075-99E27DB37E05}" type="sibTrans" cxnId="{6D4CC278-0123-4915-90BA-0D4FF81564BE}">
      <dgm:prSet/>
      <dgm:spPr/>
      <dgm:t>
        <a:bodyPr/>
        <a:lstStyle/>
        <a:p>
          <a:endParaRPr lang="en-US" sz="3200">
            <a:solidFill>
              <a:schemeClr val="tx2"/>
            </a:solidFill>
            <a:latin typeface="Tw Cen MT" panose="020B0602020104020603" pitchFamily="34" charset="77"/>
          </a:endParaRPr>
        </a:p>
      </dgm:t>
    </dgm:pt>
    <dgm:pt modelId="{34671414-5EFE-4002-9847-A71284AB55C4}">
      <dgm:prSet custT="1"/>
      <dgm:spPr/>
      <dgm:t>
        <a:bodyPr/>
        <a:lstStyle/>
        <a:p>
          <a:r>
            <a:rPr lang="en-US" sz="2000">
              <a:solidFill>
                <a:schemeClr val="tx2"/>
              </a:solidFill>
              <a:latin typeface="Tw Cen MT" panose="020B0602020104020603" pitchFamily="34" charset="77"/>
            </a:rPr>
            <a:t>Poor technique</a:t>
          </a:r>
        </a:p>
      </dgm:t>
    </dgm:pt>
    <dgm:pt modelId="{2B3855A3-9B92-418C-A56B-497D8E629CFB}" type="parTrans" cxnId="{70CC1AA8-AC11-4A96-88CE-B3DC152F4499}">
      <dgm:prSet/>
      <dgm:spPr/>
      <dgm:t>
        <a:bodyPr/>
        <a:lstStyle/>
        <a:p>
          <a:endParaRPr lang="en-US" sz="3200">
            <a:solidFill>
              <a:schemeClr val="tx2"/>
            </a:solidFill>
            <a:latin typeface="Tw Cen MT" panose="020B0602020104020603" pitchFamily="34" charset="77"/>
          </a:endParaRPr>
        </a:p>
      </dgm:t>
    </dgm:pt>
    <dgm:pt modelId="{5EB90BBE-DC40-41A8-8CEA-468408B93EFA}" type="sibTrans" cxnId="{70CC1AA8-AC11-4A96-88CE-B3DC152F4499}">
      <dgm:prSet/>
      <dgm:spPr/>
      <dgm:t>
        <a:bodyPr/>
        <a:lstStyle/>
        <a:p>
          <a:endParaRPr lang="en-US" sz="3200">
            <a:solidFill>
              <a:schemeClr val="tx2"/>
            </a:solidFill>
            <a:latin typeface="Tw Cen MT" panose="020B0602020104020603" pitchFamily="34" charset="77"/>
          </a:endParaRPr>
        </a:p>
      </dgm:t>
    </dgm:pt>
    <dgm:pt modelId="{D51F952E-2A5A-4DE9-AA26-CAF0CF87C0D9}">
      <dgm:prSet custT="1"/>
      <dgm:spPr/>
      <dgm:t>
        <a:bodyPr/>
        <a:lstStyle/>
        <a:p>
          <a:r>
            <a:rPr lang="en-US" sz="2000">
              <a:solidFill>
                <a:schemeClr val="tx2"/>
              </a:solidFill>
              <a:latin typeface="Tw Cen MT" panose="020B0602020104020603" pitchFamily="34" charset="77"/>
            </a:rPr>
            <a:t>Failure to resuscitate, delay in decision making</a:t>
          </a:r>
        </a:p>
      </dgm:t>
    </dgm:pt>
    <dgm:pt modelId="{F0528615-74AC-400C-B45D-758A08D4ED44}" type="parTrans" cxnId="{90AD1604-9090-4ADC-B4CD-93429ADD1EB1}">
      <dgm:prSet/>
      <dgm:spPr/>
      <dgm:t>
        <a:bodyPr/>
        <a:lstStyle/>
        <a:p>
          <a:endParaRPr lang="en-US" sz="3200">
            <a:solidFill>
              <a:schemeClr val="tx2"/>
            </a:solidFill>
            <a:latin typeface="Tw Cen MT" panose="020B0602020104020603" pitchFamily="34" charset="77"/>
          </a:endParaRPr>
        </a:p>
      </dgm:t>
    </dgm:pt>
    <dgm:pt modelId="{F2857BE1-B1EF-4770-A825-2C53F7FC580D}" type="sibTrans" cxnId="{90AD1604-9090-4ADC-B4CD-93429ADD1EB1}">
      <dgm:prSet/>
      <dgm:spPr/>
      <dgm:t>
        <a:bodyPr/>
        <a:lstStyle/>
        <a:p>
          <a:endParaRPr lang="en-US" sz="3200">
            <a:solidFill>
              <a:schemeClr val="tx2"/>
            </a:solidFill>
            <a:latin typeface="Tw Cen MT" panose="020B0602020104020603" pitchFamily="34" charset="77"/>
          </a:endParaRPr>
        </a:p>
      </dgm:t>
    </dgm:pt>
    <dgm:pt modelId="{137BF9D8-B6A9-4A2F-829E-1D6D812DC25C}">
      <dgm:prSet custT="1"/>
      <dgm:spPr/>
      <dgm:t>
        <a:bodyPr/>
        <a:lstStyle/>
        <a:p>
          <a:r>
            <a:rPr lang="en-US" sz="2000">
              <a:solidFill>
                <a:schemeClr val="tx2"/>
              </a:solidFill>
              <a:latin typeface="Tw Cen MT" panose="020B0602020104020603" pitchFamily="34" charset="77"/>
            </a:rPr>
            <a:t>Failure to recognize risk factors for difficult airway management</a:t>
          </a:r>
        </a:p>
      </dgm:t>
    </dgm:pt>
    <dgm:pt modelId="{797B11C0-D6C7-4639-B27D-6BC39C021430}" type="parTrans" cxnId="{23F00495-D6AF-414C-9AE2-5C53D04286D3}">
      <dgm:prSet/>
      <dgm:spPr/>
      <dgm:t>
        <a:bodyPr/>
        <a:lstStyle/>
        <a:p>
          <a:endParaRPr lang="en-US" sz="3200">
            <a:solidFill>
              <a:schemeClr val="tx2"/>
            </a:solidFill>
            <a:latin typeface="Tw Cen MT" panose="020B0602020104020603" pitchFamily="34" charset="77"/>
          </a:endParaRPr>
        </a:p>
      </dgm:t>
    </dgm:pt>
    <dgm:pt modelId="{8A4D4F36-D514-4803-85B5-8179E1BB0CB3}" type="sibTrans" cxnId="{23F00495-D6AF-414C-9AE2-5C53D04286D3}">
      <dgm:prSet/>
      <dgm:spPr/>
      <dgm:t>
        <a:bodyPr/>
        <a:lstStyle/>
        <a:p>
          <a:endParaRPr lang="en-US" sz="3200">
            <a:solidFill>
              <a:schemeClr val="tx2"/>
            </a:solidFill>
            <a:latin typeface="Tw Cen MT" panose="020B0602020104020603" pitchFamily="34" charset="77"/>
          </a:endParaRPr>
        </a:p>
      </dgm:t>
    </dgm:pt>
    <dgm:pt modelId="{BF50DA2C-F57B-47A5-B1F5-39D9BF57A2E8}">
      <dgm:prSet custT="1"/>
      <dgm:spPr/>
      <dgm:t>
        <a:bodyPr/>
        <a:lstStyle/>
        <a:p>
          <a:pPr>
            <a:lnSpc>
              <a:spcPct val="100000"/>
            </a:lnSpc>
            <a:defRPr b="1"/>
          </a:pPr>
          <a:r>
            <a:rPr lang="en-US" sz="2800">
              <a:solidFill>
                <a:schemeClr val="tx2"/>
              </a:solidFill>
              <a:latin typeface="Tw Cen MT" panose="020B0602020104020603" pitchFamily="34" charset="77"/>
            </a:rPr>
            <a:t>Equipment and Resources</a:t>
          </a:r>
        </a:p>
      </dgm:t>
    </dgm:pt>
    <dgm:pt modelId="{D6471B17-41AF-4915-936F-A875C17261D8}" type="parTrans" cxnId="{22118982-705B-4B1F-B548-DE68DEE7EDCB}">
      <dgm:prSet/>
      <dgm:spPr/>
      <dgm:t>
        <a:bodyPr/>
        <a:lstStyle/>
        <a:p>
          <a:endParaRPr lang="en-US" sz="3200">
            <a:solidFill>
              <a:schemeClr val="tx2"/>
            </a:solidFill>
            <a:latin typeface="Tw Cen MT" panose="020B0602020104020603" pitchFamily="34" charset="77"/>
          </a:endParaRPr>
        </a:p>
      </dgm:t>
    </dgm:pt>
    <dgm:pt modelId="{5FC03D23-9ED1-4E41-BF49-D11BFFD35192}" type="sibTrans" cxnId="{22118982-705B-4B1F-B548-DE68DEE7EDCB}">
      <dgm:prSet/>
      <dgm:spPr/>
      <dgm:t>
        <a:bodyPr/>
        <a:lstStyle/>
        <a:p>
          <a:endParaRPr lang="en-US" sz="3200">
            <a:solidFill>
              <a:schemeClr val="tx2"/>
            </a:solidFill>
            <a:latin typeface="Tw Cen MT" panose="020B0602020104020603" pitchFamily="34" charset="77"/>
          </a:endParaRPr>
        </a:p>
      </dgm:t>
    </dgm:pt>
    <dgm:pt modelId="{9BBEB1AF-6DCD-4AE7-90D7-139E09EEE916}">
      <dgm:prSet custT="1"/>
      <dgm:spPr/>
      <dgm:t>
        <a:bodyPr/>
        <a:lstStyle/>
        <a:p>
          <a:pPr>
            <a:lnSpc>
              <a:spcPct val="100000"/>
            </a:lnSpc>
          </a:pPr>
          <a:r>
            <a:rPr lang="en-US" sz="2000">
              <a:solidFill>
                <a:schemeClr val="tx2"/>
              </a:solidFill>
              <a:latin typeface="Tw Cen MT" panose="020B0602020104020603" pitchFamily="34" charset="77"/>
            </a:rPr>
            <a:t>Inadequate monitoring  </a:t>
          </a:r>
        </a:p>
      </dgm:t>
    </dgm:pt>
    <dgm:pt modelId="{FEB9712F-4597-478A-A549-7C2871BDD531}" type="parTrans" cxnId="{EBF11920-5856-4F7D-ACBE-6AE5E3A6B9DB}">
      <dgm:prSet/>
      <dgm:spPr/>
      <dgm:t>
        <a:bodyPr/>
        <a:lstStyle/>
        <a:p>
          <a:endParaRPr lang="en-US" sz="3200">
            <a:solidFill>
              <a:schemeClr val="tx2"/>
            </a:solidFill>
            <a:latin typeface="Tw Cen MT" panose="020B0602020104020603" pitchFamily="34" charset="77"/>
          </a:endParaRPr>
        </a:p>
      </dgm:t>
    </dgm:pt>
    <dgm:pt modelId="{076E1ADE-3EFC-4DCA-9895-0981992E9C2F}" type="sibTrans" cxnId="{EBF11920-5856-4F7D-ACBE-6AE5E3A6B9DB}">
      <dgm:prSet/>
      <dgm:spPr/>
      <dgm:t>
        <a:bodyPr/>
        <a:lstStyle/>
        <a:p>
          <a:endParaRPr lang="en-US" sz="3200">
            <a:solidFill>
              <a:schemeClr val="tx2"/>
            </a:solidFill>
            <a:latin typeface="Tw Cen MT" panose="020B0602020104020603" pitchFamily="34" charset="77"/>
          </a:endParaRPr>
        </a:p>
      </dgm:t>
    </dgm:pt>
    <dgm:pt modelId="{911676D1-B2A6-4A5D-8F7B-1769955A5369}">
      <dgm:prSet custT="1"/>
      <dgm:spPr/>
      <dgm:t>
        <a:bodyPr/>
        <a:lstStyle/>
        <a:p>
          <a:pPr>
            <a:lnSpc>
              <a:spcPct val="100000"/>
            </a:lnSpc>
          </a:pPr>
          <a:r>
            <a:rPr lang="en-US" sz="2000">
              <a:solidFill>
                <a:schemeClr val="tx2"/>
              </a:solidFill>
              <a:latin typeface="Tw Cen MT" panose="020B0602020104020603" pitchFamily="34" charset="77"/>
            </a:rPr>
            <a:t>Rescue equipment not available</a:t>
          </a:r>
        </a:p>
      </dgm:t>
    </dgm:pt>
    <dgm:pt modelId="{A4806A90-EE46-4771-A736-E801AF97ABB7}" type="parTrans" cxnId="{1995F668-7459-491F-A6C8-37FEBCCF7815}">
      <dgm:prSet/>
      <dgm:spPr/>
      <dgm:t>
        <a:bodyPr/>
        <a:lstStyle/>
        <a:p>
          <a:endParaRPr lang="en-US" sz="3200">
            <a:solidFill>
              <a:schemeClr val="tx2"/>
            </a:solidFill>
            <a:latin typeface="Tw Cen MT" panose="020B0602020104020603" pitchFamily="34" charset="77"/>
          </a:endParaRPr>
        </a:p>
      </dgm:t>
    </dgm:pt>
    <dgm:pt modelId="{2042C10C-1D4C-44B0-9693-85258C786237}" type="sibTrans" cxnId="{1995F668-7459-491F-A6C8-37FEBCCF7815}">
      <dgm:prSet/>
      <dgm:spPr/>
      <dgm:t>
        <a:bodyPr/>
        <a:lstStyle/>
        <a:p>
          <a:endParaRPr lang="en-US" sz="3200">
            <a:solidFill>
              <a:schemeClr val="tx2"/>
            </a:solidFill>
            <a:latin typeface="Tw Cen MT" panose="020B0602020104020603" pitchFamily="34" charset="77"/>
          </a:endParaRPr>
        </a:p>
      </dgm:t>
    </dgm:pt>
    <dgm:pt modelId="{18300B97-97E1-447B-972D-D0B2A56846BF}">
      <dgm:prSet custT="1"/>
      <dgm:spPr/>
      <dgm:t>
        <a:bodyPr/>
        <a:lstStyle/>
        <a:p>
          <a:pPr>
            <a:lnSpc>
              <a:spcPct val="100000"/>
            </a:lnSpc>
          </a:pPr>
          <a:r>
            <a:rPr lang="en-US" sz="2000">
              <a:solidFill>
                <a:schemeClr val="tx2"/>
              </a:solidFill>
              <a:latin typeface="Tw Cen MT" panose="020B0602020104020603" pitchFamily="34" charset="77"/>
            </a:rPr>
            <a:t>People not being available</a:t>
          </a:r>
        </a:p>
      </dgm:t>
    </dgm:pt>
    <dgm:pt modelId="{2AD066F9-BE21-4EFF-AE03-DCD56A1B6AB2}" type="parTrans" cxnId="{70F253CE-8134-4C28-9F0D-7D72F5B8F78D}">
      <dgm:prSet/>
      <dgm:spPr/>
      <dgm:t>
        <a:bodyPr/>
        <a:lstStyle/>
        <a:p>
          <a:endParaRPr lang="en-US" sz="3200">
            <a:solidFill>
              <a:schemeClr val="tx2"/>
            </a:solidFill>
            <a:latin typeface="Tw Cen MT" panose="020B0602020104020603" pitchFamily="34" charset="77"/>
          </a:endParaRPr>
        </a:p>
      </dgm:t>
    </dgm:pt>
    <dgm:pt modelId="{0F0072C0-F0E2-4F8B-9669-074D7ADF20BF}" type="sibTrans" cxnId="{70F253CE-8134-4C28-9F0D-7D72F5B8F78D}">
      <dgm:prSet/>
      <dgm:spPr/>
      <dgm:t>
        <a:bodyPr/>
        <a:lstStyle/>
        <a:p>
          <a:endParaRPr lang="en-US" sz="3200">
            <a:solidFill>
              <a:schemeClr val="tx2"/>
            </a:solidFill>
            <a:latin typeface="Tw Cen MT" panose="020B0602020104020603" pitchFamily="34" charset="77"/>
          </a:endParaRPr>
        </a:p>
      </dgm:t>
    </dgm:pt>
    <dgm:pt modelId="{50F5D7AA-1D32-452B-BFC0-B861DED0D870}">
      <dgm:prSet custT="1"/>
      <dgm:spPr/>
      <dgm:t>
        <a:bodyPr/>
        <a:lstStyle/>
        <a:p>
          <a:pPr>
            <a:lnSpc>
              <a:spcPct val="100000"/>
            </a:lnSpc>
            <a:defRPr b="1"/>
          </a:pPr>
          <a:r>
            <a:rPr lang="en-US" sz="2800">
              <a:solidFill>
                <a:schemeClr val="tx2"/>
              </a:solidFill>
              <a:latin typeface="Tw Cen MT" panose="020B0602020104020603" pitchFamily="34" charset="77"/>
            </a:rPr>
            <a:t>Communication</a:t>
          </a:r>
        </a:p>
      </dgm:t>
    </dgm:pt>
    <dgm:pt modelId="{7BD25383-751D-4AE2-B8B7-25FD089DFBAD}" type="parTrans" cxnId="{5FB7C82C-1AE5-4CCC-AEA3-54F1F789B508}">
      <dgm:prSet/>
      <dgm:spPr/>
      <dgm:t>
        <a:bodyPr/>
        <a:lstStyle/>
        <a:p>
          <a:endParaRPr lang="en-US" sz="3200">
            <a:solidFill>
              <a:schemeClr val="tx2"/>
            </a:solidFill>
            <a:latin typeface="Tw Cen MT" panose="020B0602020104020603" pitchFamily="34" charset="77"/>
          </a:endParaRPr>
        </a:p>
      </dgm:t>
    </dgm:pt>
    <dgm:pt modelId="{E8F46D5B-9403-4FAE-B017-F9E4660BFC3A}" type="sibTrans" cxnId="{5FB7C82C-1AE5-4CCC-AEA3-54F1F789B508}">
      <dgm:prSet/>
      <dgm:spPr/>
      <dgm:t>
        <a:bodyPr/>
        <a:lstStyle/>
        <a:p>
          <a:endParaRPr lang="en-US" sz="3200">
            <a:solidFill>
              <a:schemeClr val="tx2"/>
            </a:solidFill>
            <a:latin typeface="Tw Cen MT" panose="020B0602020104020603" pitchFamily="34" charset="77"/>
          </a:endParaRPr>
        </a:p>
      </dgm:t>
    </dgm:pt>
    <dgm:pt modelId="{476B19A7-8437-4886-B992-52B59918B83B}">
      <dgm:prSet custT="1"/>
      <dgm:spPr/>
      <dgm:t>
        <a:bodyPr/>
        <a:lstStyle/>
        <a:p>
          <a:pPr>
            <a:lnSpc>
              <a:spcPct val="100000"/>
            </a:lnSpc>
          </a:pPr>
          <a:r>
            <a:rPr lang="en-US" sz="2000">
              <a:solidFill>
                <a:schemeClr val="tx2"/>
              </a:solidFill>
              <a:latin typeface="Tw Cen MT" panose="020B0602020104020603" pitchFamily="34" charset="77"/>
            </a:rPr>
            <a:t>Failure to working as a team</a:t>
          </a:r>
        </a:p>
      </dgm:t>
    </dgm:pt>
    <dgm:pt modelId="{E46A6459-F5DA-4172-99FC-99C378B3A756}" type="parTrans" cxnId="{DF44D16F-354F-4D70-84F9-8241C0F74180}">
      <dgm:prSet/>
      <dgm:spPr/>
      <dgm:t>
        <a:bodyPr/>
        <a:lstStyle/>
        <a:p>
          <a:endParaRPr lang="en-US" sz="3200">
            <a:solidFill>
              <a:schemeClr val="tx2"/>
            </a:solidFill>
            <a:latin typeface="Tw Cen MT" panose="020B0602020104020603" pitchFamily="34" charset="77"/>
          </a:endParaRPr>
        </a:p>
      </dgm:t>
    </dgm:pt>
    <dgm:pt modelId="{17A7A5E1-0701-42CD-A257-70BD04396D67}" type="sibTrans" cxnId="{DF44D16F-354F-4D70-84F9-8241C0F74180}">
      <dgm:prSet/>
      <dgm:spPr/>
      <dgm:t>
        <a:bodyPr/>
        <a:lstStyle/>
        <a:p>
          <a:endParaRPr lang="en-US" sz="3200">
            <a:solidFill>
              <a:schemeClr val="tx2"/>
            </a:solidFill>
            <a:latin typeface="Tw Cen MT" panose="020B0602020104020603" pitchFamily="34" charset="77"/>
          </a:endParaRPr>
        </a:p>
      </dgm:t>
    </dgm:pt>
    <dgm:pt modelId="{D9FCBCD6-5DF0-43F5-82EC-F51BDAAD3D3D}" type="pres">
      <dgm:prSet presAssocID="{AB51BB1F-C110-4AAF-9831-77AE920986D3}" presName="root" presStyleCnt="0">
        <dgm:presLayoutVars>
          <dgm:dir/>
          <dgm:resizeHandles val="exact"/>
        </dgm:presLayoutVars>
      </dgm:prSet>
      <dgm:spPr/>
    </dgm:pt>
    <dgm:pt modelId="{784FFC0A-5B2C-4E03-870E-BF8D19B36512}" type="pres">
      <dgm:prSet presAssocID="{04700D13-708E-4073-97E8-9FE59557AF89}" presName="compNode" presStyleCnt="0"/>
      <dgm:spPr/>
    </dgm:pt>
    <dgm:pt modelId="{977D96F9-256F-4521-8B3C-93592EAAD095}" type="pres">
      <dgm:prSet presAssocID="{04700D13-708E-4073-97E8-9FE59557AF8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ethoscope"/>
        </a:ext>
      </dgm:extLst>
    </dgm:pt>
    <dgm:pt modelId="{229F2809-674C-4A62-8A76-23E1E8591F42}" type="pres">
      <dgm:prSet presAssocID="{04700D13-708E-4073-97E8-9FE59557AF89}" presName="iconSpace" presStyleCnt="0"/>
      <dgm:spPr/>
    </dgm:pt>
    <dgm:pt modelId="{A65339E8-B53F-4D37-B801-69B21C59C726}" type="pres">
      <dgm:prSet presAssocID="{04700D13-708E-4073-97E8-9FE59557AF89}" presName="parTx" presStyleLbl="revTx" presStyleIdx="0" presStyleCnt="6">
        <dgm:presLayoutVars>
          <dgm:chMax val="0"/>
          <dgm:chPref val="0"/>
        </dgm:presLayoutVars>
      </dgm:prSet>
      <dgm:spPr/>
    </dgm:pt>
    <dgm:pt modelId="{B1C48E7E-81DA-4769-B687-9CE371F7454E}" type="pres">
      <dgm:prSet presAssocID="{04700D13-708E-4073-97E8-9FE59557AF89}" presName="txSpace" presStyleCnt="0"/>
      <dgm:spPr/>
    </dgm:pt>
    <dgm:pt modelId="{EE5D4457-F2FE-46A6-818A-CC90F705581A}" type="pres">
      <dgm:prSet presAssocID="{04700D13-708E-4073-97E8-9FE59557AF89}" presName="desTx" presStyleLbl="revTx" presStyleIdx="1" presStyleCnt="6">
        <dgm:presLayoutVars/>
      </dgm:prSet>
      <dgm:spPr/>
    </dgm:pt>
    <dgm:pt modelId="{FF7706CB-4B88-4F71-9056-1FBE1A04ABA8}" type="pres">
      <dgm:prSet presAssocID="{02684973-619C-4B4B-B5D4-1891D6844B91}" presName="sibTrans" presStyleCnt="0"/>
      <dgm:spPr/>
    </dgm:pt>
    <dgm:pt modelId="{9EA181A1-C2E8-4AA0-BAF4-0311A78134F8}" type="pres">
      <dgm:prSet presAssocID="{BF50DA2C-F57B-47A5-B1F5-39D9BF57A2E8}" presName="compNode" presStyleCnt="0"/>
      <dgm:spPr/>
    </dgm:pt>
    <dgm:pt modelId="{DC821AC9-2132-47C2-BC7D-F89DC3C4A45C}" type="pres">
      <dgm:prSet presAssocID="{BF50DA2C-F57B-47A5-B1F5-39D9BF57A2E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arning"/>
        </a:ext>
      </dgm:extLst>
    </dgm:pt>
    <dgm:pt modelId="{DDB0E846-B56C-4DFE-8DF6-51D3542BD897}" type="pres">
      <dgm:prSet presAssocID="{BF50DA2C-F57B-47A5-B1F5-39D9BF57A2E8}" presName="iconSpace" presStyleCnt="0"/>
      <dgm:spPr/>
    </dgm:pt>
    <dgm:pt modelId="{BDFC2D4F-B44A-45C6-92D4-7F15B8003865}" type="pres">
      <dgm:prSet presAssocID="{BF50DA2C-F57B-47A5-B1F5-39D9BF57A2E8}" presName="parTx" presStyleLbl="revTx" presStyleIdx="2" presStyleCnt="6">
        <dgm:presLayoutVars>
          <dgm:chMax val="0"/>
          <dgm:chPref val="0"/>
        </dgm:presLayoutVars>
      </dgm:prSet>
      <dgm:spPr/>
    </dgm:pt>
    <dgm:pt modelId="{8FE17CBD-FBBE-4BF2-8FF3-1F4CB4C7D2AC}" type="pres">
      <dgm:prSet presAssocID="{BF50DA2C-F57B-47A5-B1F5-39D9BF57A2E8}" presName="txSpace" presStyleCnt="0"/>
      <dgm:spPr/>
    </dgm:pt>
    <dgm:pt modelId="{7616DB4E-45A7-4D5C-9256-D43D1AAB81C6}" type="pres">
      <dgm:prSet presAssocID="{BF50DA2C-F57B-47A5-B1F5-39D9BF57A2E8}" presName="desTx" presStyleLbl="revTx" presStyleIdx="3" presStyleCnt="6">
        <dgm:presLayoutVars/>
      </dgm:prSet>
      <dgm:spPr/>
    </dgm:pt>
    <dgm:pt modelId="{852DD6A6-9F79-4165-B41F-D671D6F4F3EE}" type="pres">
      <dgm:prSet presAssocID="{5FC03D23-9ED1-4E41-BF49-D11BFFD35192}" presName="sibTrans" presStyleCnt="0"/>
      <dgm:spPr/>
    </dgm:pt>
    <dgm:pt modelId="{8DF50BFA-1443-485E-B2F5-8AD1384DFEDF}" type="pres">
      <dgm:prSet presAssocID="{50F5D7AA-1D32-452B-BFC0-B861DED0D870}" presName="compNode" presStyleCnt="0"/>
      <dgm:spPr/>
    </dgm:pt>
    <dgm:pt modelId="{5CB0196B-D952-47FD-BFA3-4E57AA830287}" type="pres">
      <dgm:prSet presAssocID="{50F5D7AA-1D32-452B-BFC0-B861DED0D87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at"/>
        </a:ext>
      </dgm:extLst>
    </dgm:pt>
    <dgm:pt modelId="{EAD54B7C-083C-4784-9636-7AD1C24F2A8C}" type="pres">
      <dgm:prSet presAssocID="{50F5D7AA-1D32-452B-BFC0-B861DED0D870}" presName="iconSpace" presStyleCnt="0"/>
      <dgm:spPr/>
    </dgm:pt>
    <dgm:pt modelId="{88FC55A3-1ABC-4121-BE4D-74E132724ABF}" type="pres">
      <dgm:prSet presAssocID="{50F5D7AA-1D32-452B-BFC0-B861DED0D870}" presName="parTx" presStyleLbl="revTx" presStyleIdx="4" presStyleCnt="6">
        <dgm:presLayoutVars>
          <dgm:chMax val="0"/>
          <dgm:chPref val="0"/>
        </dgm:presLayoutVars>
      </dgm:prSet>
      <dgm:spPr/>
    </dgm:pt>
    <dgm:pt modelId="{EA4536A7-CA07-47C6-93DC-3F0A33F4DC5B}" type="pres">
      <dgm:prSet presAssocID="{50F5D7AA-1D32-452B-BFC0-B861DED0D870}" presName="txSpace" presStyleCnt="0"/>
      <dgm:spPr/>
    </dgm:pt>
    <dgm:pt modelId="{220B755B-39D5-4C8A-ABED-80422F9FBC6C}" type="pres">
      <dgm:prSet presAssocID="{50F5D7AA-1D32-452B-BFC0-B861DED0D870}" presName="desTx" presStyleLbl="revTx" presStyleIdx="5" presStyleCnt="6">
        <dgm:presLayoutVars/>
      </dgm:prSet>
      <dgm:spPr/>
    </dgm:pt>
  </dgm:ptLst>
  <dgm:cxnLst>
    <dgm:cxn modelId="{90AD1604-9090-4ADC-B4CD-93429ADD1EB1}" srcId="{496FFA4F-8B10-4C0C-B862-AF5F7916826D}" destId="{D51F952E-2A5A-4DE9-AA26-CAF0CF87C0D9}" srcOrd="1" destOrd="0" parTransId="{F0528615-74AC-400C-B45D-758A08D4ED44}" sibTransId="{F2857BE1-B1EF-4770-A825-2C53F7FC580D}"/>
    <dgm:cxn modelId="{EBF11920-5856-4F7D-ACBE-6AE5E3A6B9DB}" srcId="{BF50DA2C-F57B-47A5-B1F5-39D9BF57A2E8}" destId="{9BBEB1AF-6DCD-4AE7-90D7-139E09EEE916}" srcOrd="0" destOrd="0" parTransId="{FEB9712F-4597-478A-A549-7C2871BDD531}" sibTransId="{076E1ADE-3EFC-4DCA-9895-0981992E9C2F}"/>
    <dgm:cxn modelId="{6B447D22-CFC4-4418-8739-35A08C48748C}" type="presOf" srcId="{496FFA4F-8B10-4C0C-B862-AF5F7916826D}" destId="{EE5D4457-F2FE-46A6-818A-CC90F705581A}" srcOrd="0" destOrd="0" presId="urn:microsoft.com/office/officeart/2018/2/layout/IconLabelDescriptionList"/>
    <dgm:cxn modelId="{5FB7C82C-1AE5-4CCC-AEA3-54F1F789B508}" srcId="{AB51BB1F-C110-4AAF-9831-77AE920986D3}" destId="{50F5D7AA-1D32-452B-BFC0-B861DED0D870}" srcOrd="2" destOrd="0" parTransId="{7BD25383-751D-4AE2-B8B7-25FD089DFBAD}" sibTransId="{E8F46D5B-9403-4FAE-B017-F9E4660BFC3A}"/>
    <dgm:cxn modelId="{A06AF739-0FCF-4F45-8F51-4AC87922FE48}" type="presOf" srcId="{BF50DA2C-F57B-47A5-B1F5-39D9BF57A2E8}" destId="{BDFC2D4F-B44A-45C6-92D4-7F15B8003865}" srcOrd="0" destOrd="0" presId="urn:microsoft.com/office/officeart/2018/2/layout/IconLabelDescriptionList"/>
    <dgm:cxn modelId="{1995F668-7459-491F-A6C8-37FEBCCF7815}" srcId="{BF50DA2C-F57B-47A5-B1F5-39D9BF57A2E8}" destId="{911676D1-B2A6-4A5D-8F7B-1769955A5369}" srcOrd="1" destOrd="0" parTransId="{A4806A90-EE46-4771-A736-E801AF97ABB7}" sibTransId="{2042C10C-1D4C-44B0-9693-85258C786237}"/>
    <dgm:cxn modelId="{DF44D16F-354F-4D70-84F9-8241C0F74180}" srcId="{50F5D7AA-1D32-452B-BFC0-B861DED0D870}" destId="{476B19A7-8437-4886-B992-52B59918B83B}" srcOrd="0" destOrd="0" parTransId="{E46A6459-F5DA-4172-99FC-99C378B3A756}" sibTransId="{17A7A5E1-0701-42CD-A257-70BD04396D67}"/>
    <dgm:cxn modelId="{6DE3A570-32D9-4288-ABBF-89EEFF81B509}" type="presOf" srcId="{34671414-5EFE-4002-9847-A71284AB55C4}" destId="{EE5D4457-F2FE-46A6-818A-CC90F705581A}" srcOrd="0" destOrd="1" presId="urn:microsoft.com/office/officeart/2018/2/layout/IconLabelDescriptionList"/>
    <dgm:cxn modelId="{42610452-8927-4745-8FC4-B9AA96C3C3DB}" type="presOf" srcId="{9BBEB1AF-6DCD-4AE7-90D7-139E09EEE916}" destId="{7616DB4E-45A7-4D5C-9256-D43D1AAB81C6}" srcOrd="0" destOrd="0" presId="urn:microsoft.com/office/officeart/2018/2/layout/IconLabelDescriptionList"/>
    <dgm:cxn modelId="{6D4CC278-0123-4915-90BA-0D4FF81564BE}" srcId="{04700D13-708E-4073-97E8-9FE59557AF89}" destId="{496FFA4F-8B10-4C0C-B862-AF5F7916826D}" srcOrd="0" destOrd="0" parTransId="{02F8B603-C532-40F8-9EF7-AD8343414A98}" sibTransId="{21705C29-088E-4A1F-9075-99E27DB37E05}"/>
    <dgm:cxn modelId="{22118982-705B-4B1F-B548-DE68DEE7EDCB}" srcId="{AB51BB1F-C110-4AAF-9831-77AE920986D3}" destId="{BF50DA2C-F57B-47A5-B1F5-39D9BF57A2E8}" srcOrd="1" destOrd="0" parTransId="{D6471B17-41AF-4915-936F-A875C17261D8}" sibTransId="{5FC03D23-9ED1-4E41-BF49-D11BFFD35192}"/>
    <dgm:cxn modelId="{D72F1491-EDDA-4687-B338-0F226BFA04EA}" type="presOf" srcId="{137BF9D8-B6A9-4A2F-829E-1D6D812DC25C}" destId="{EE5D4457-F2FE-46A6-818A-CC90F705581A}" srcOrd="0" destOrd="3" presId="urn:microsoft.com/office/officeart/2018/2/layout/IconLabelDescriptionList"/>
    <dgm:cxn modelId="{23F00495-D6AF-414C-9AE2-5C53D04286D3}" srcId="{496FFA4F-8B10-4C0C-B862-AF5F7916826D}" destId="{137BF9D8-B6A9-4A2F-829E-1D6D812DC25C}" srcOrd="2" destOrd="0" parTransId="{797B11C0-D6C7-4639-B27D-6BC39C021430}" sibTransId="{8A4D4F36-D514-4803-85B5-8179E1BB0CB3}"/>
    <dgm:cxn modelId="{34BC8495-3BB0-40CA-8335-54D924425CB1}" type="presOf" srcId="{04700D13-708E-4073-97E8-9FE59557AF89}" destId="{A65339E8-B53F-4D37-B801-69B21C59C726}" srcOrd="0" destOrd="0" presId="urn:microsoft.com/office/officeart/2018/2/layout/IconLabelDescriptionList"/>
    <dgm:cxn modelId="{70CC1AA8-AC11-4A96-88CE-B3DC152F4499}" srcId="{496FFA4F-8B10-4C0C-B862-AF5F7916826D}" destId="{34671414-5EFE-4002-9847-A71284AB55C4}" srcOrd="0" destOrd="0" parTransId="{2B3855A3-9B92-418C-A56B-497D8E629CFB}" sibTransId="{5EB90BBE-DC40-41A8-8CEA-468408B93EFA}"/>
    <dgm:cxn modelId="{15F1D6AB-D179-4E95-B151-3BCC9B8C02EE}" type="presOf" srcId="{18300B97-97E1-447B-972D-D0B2A56846BF}" destId="{7616DB4E-45A7-4D5C-9256-D43D1AAB81C6}" srcOrd="0" destOrd="2" presId="urn:microsoft.com/office/officeart/2018/2/layout/IconLabelDescriptionList"/>
    <dgm:cxn modelId="{F64E44B8-373A-4A15-B467-32474C30B8E3}" type="presOf" srcId="{476B19A7-8437-4886-B992-52B59918B83B}" destId="{220B755B-39D5-4C8A-ABED-80422F9FBC6C}" srcOrd="0" destOrd="0" presId="urn:microsoft.com/office/officeart/2018/2/layout/IconLabelDescriptionList"/>
    <dgm:cxn modelId="{103E6BC6-5D57-4F9D-AF4A-274DE8CDEF3E}" type="presOf" srcId="{911676D1-B2A6-4A5D-8F7B-1769955A5369}" destId="{7616DB4E-45A7-4D5C-9256-D43D1AAB81C6}" srcOrd="0" destOrd="1" presId="urn:microsoft.com/office/officeart/2018/2/layout/IconLabelDescriptionList"/>
    <dgm:cxn modelId="{C27A9FCC-14D7-4420-AEE3-C6297E121A5B}" type="presOf" srcId="{D51F952E-2A5A-4DE9-AA26-CAF0CF87C0D9}" destId="{EE5D4457-F2FE-46A6-818A-CC90F705581A}" srcOrd="0" destOrd="2" presId="urn:microsoft.com/office/officeart/2018/2/layout/IconLabelDescriptionList"/>
    <dgm:cxn modelId="{70F253CE-8134-4C28-9F0D-7D72F5B8F78D}" srcId="{BF50DA2C-F57B-47A5-B1F5-39D9BF57A2E8}" destId="{18300B97-97E1-447B-972D-D0B2A56846BF}" srcOrd="2" destOrd="0" parTransId="{2AD066F9-BE21-4EFF-AE03-DCD56A1B6AB2}" sibTransId="{0F0072C0-F0E2-4F8B-9669-074D7ADF20BF}"/>
    <dgm:cxn modelId="{7ECA19E6-6D0F-4331-ABC6-A925FD586E76}" type="presOf" srcId="{AB51BB1F-C110-4AAF-9831-77AE920986D3}" destId="{D9FCBCD6-5DF0-43F5-82EC-F51BDAAD3D3D}" srcOrd="0" destOrd="0" presId="urn:microsoft.com/office/officeart/2018/2/layout/IconLabelDescriptionList"/>
    <dgm:cxn modelId="{7814A8E7-FB76-40FD-B445-F664A9279089}" type="presOf" srcId="{50F5D7AA-1D32-452B-BFC0-B861DED0D870}" destId="{88FC55A3-1ABC-4121-BE4D-74E132724ABF}" srcOrd="0" destOrd="0" presId="urn:microsoft.com/office/officeart/2018/2/layout/IconLabelDescriptionList"/>
    <dgm:cxn modelId="{0EDB79F7-0000-42FB-9639-E8EBC11E4305}" srcId="{AB51BB1F-C110-4AAF-9831-77AE920986D3}" destId="{04700D13-708E-4073-97E8-9FE59557AF89}" srcOrd="0" destOrd="0" parTransId="{7A314E0A-787F-4167-B38C-80FD37C3DFCC}" sibTransId="{02684973-619C-4B4B-B5D4-1891D6844B91}"/>
    <dgm:cxn modelId="{0169486F-E001-4A30-ADA3-CC7428A2AD21}" type="presParOf" srcId="{D9FCBCD6-5DF0-43F5-82EC-F51BDAAD3D3D}" destId="{784FFC0A-5B2C-4E03-870E-BF8D19B36512}" srcOrd="0" destOrd="0" presId="urn:microsoft.com/office/officeart/2018/2/layout/IconLabelDescriptionList"/>
    <dgm:cxn modelId="{34BCCAE0-6315-4AC2-BE5B-8EC33F0C0122}" type="presParOf" srcId="{784FFC0A-5B2C-4E03-870E-BF8D19B36512}" destId="{977D96F9-256F-4521-8B3C-93592EAAD095}" srcOrd="0" destOrd="0" presId="urn:microsoft.com/office/officeart/2018/2/layout/IconLabelDescriptionList"/>
    <dgm:cxn modelId="{0200D9B0-9404-4324-95BC-D06195FC7775}" type="presParOf" srcId="{784FFC0A-5B2C-4E03-870E-BF8D19B36512}" destId="{229F2809-674C-4A62-8A76-23E1E8591F42}" srcOrd="1" destOrd="0" presId="urn:microsoft.com/office/officeart/2018/2/layout/IconLabelDescriptionList"/>
    <dgm:cxn modelId="{8D1A9F3D-A8D6-4F3D-8429-6659CF3D6C91}" type="presParOf" srcId="{784FFC0A-5B2C-4E03-870E-BF8D19B36512}" destId="{A65339E8-B53F-4D37-B801-69B21C59C726}" srcOrd="2" destOrd="0" presId="urn:microsoft.com/office/officeart/2018/2/layout/IconLabelDescriptionList"/>
    <dgm:cxn modelId="{29E1233A-8AA5-4522-B052-5DE5434E3921}" type="presParOf" srcId="{784FFC0A-5B2C-4E03-870E-BF8D19B36512}" destId="{B1C48E7E-81DA-4769-B687-9CE371F7454E}" srcOrd="3" destOrd="0" presId="urn:microsoft.com/office/officeart/2018/2/layout/IconLabelDescriptionList"/>
    <dgm:cxn modelId="{EE1F16F9-4331-4D1C-9F18-77B35B8F9E4B}" type="presParOf" srcId="{784FFC0A-5B2C-4E03-870E-BF8D19B36512}" destId="{EE5D4457-F2FE-46A6-818A-CC90F705581A}" srcOrd="4" destOrd="0" presId="urn:microsoft.com/office/officeart/2018/2/layout/IconLabelDescriptionList"/>
    <dgm:cxn modelId="{9D2B132A-C158-42EE-B247-615FDAD2DB09}" type="presParOf" srcId="{D9FCBCD6-5DF0-43F5-82EC-F51BDAAD3D3D}" destId="{FF7706CB-4B88-4F71-9056-1FBE1A04ABA8}" srcOrd="1" destOrd="0" presId="urn:microsoft.com/office/officeart/2018/2/layout/IconLabelDescriptionList"/>
    <dgm:cxn modelId="{F10681EB-E240-484F-ACC3-535D5595BE05}" type="presParOf" srcId="{D9FCBCD6-5DF0-43F5-82EC-F51BDAAD3D3D}" destId="{9EA181A1-C2E8-4AA0-BAF4-0311A78134F8}" srcOrd="2" destOrd="0" presId="urn:microsoft.com/office/officeart/2018/2/layout/IconLabelDescriptionList"/>
    <dgm:cxn modelId="{366FB35D-0537-4DBD-AB52-044739A1A63B}" type="presParOf" srcId="{9EA181A1-C2E8-4AA0-BAF4-0311A78134F8}" destId="{DC821AC9-2132-47C2-BC7D-F89DC3C4A45C}" srcOrd="0" destOrd="0" presId="urn:microsoft.com/office/officeart/2018/2/layout/IconLabelDescriptionList"/>
    <dgm:cxn modelId="{E523A09F-DA9E-4B8F-AE91-5AB99C0AC9E1}" type="presParOf" srcId="{9EA181A1-C2E8-4AA0-BAF4-0311A78134F8}" destId="{DDB0E846-B56C-4DFE-8DF6-51D3542BD897}" srcOrd="1" destOrd="0" presId="urn:microsoft.com/office/officeart/2018/2/layout/IconLabelDescriptionList"/>
    <dgm:cxn modelId="{0C64469B-B087-447E-8797-59427BDA181C}" type="presParOf" srcId="{9EA181A1-C2E8-4AA0-BAF4-0311A78134F8}" destId="{BDFC2D4F-B44A-45C6-92D4-7F15B8003865}" srcOrd="2" destOrd="0" presId="urn:microsoft.com/office/officeart/2018/2/layout/IconLabelDescriptionList"/>
    <dgm:cxn modelId="{4FE328ED-959C-4B33-95FB-396C44EDC8F1}" type="presParOf" srcId="{9EA181A1-C2E8-4AA0-BAF4-0311A78134F8}" destId="{8FE17CBD-FBBE-4BF2-8FF3-1F4CB4C7D2AC}" srcOrd="3" destOrd="0" presId="urn:microsoft.com/office/officeart/2018/2/layout/IconLabelDescriptionList"/>
    <dgm:cxn modelId="{F2F15279-4C9E-4B8A-8D67-1D4445C4F62B}" type="presParOf" srcId="{9EA181A1-C2E8-4AA0-BAF4-0311A78134F8}" destId="{7616DB4E-45A7-4D5C-9256-D43D1AAB81C6}" srcOrd="4" destOrd="0" presId="urn:microsoft.com/office/officeart/2018/2/layout/IconLabelDescriptionList"/>
    <dgm:cxn modelId="{C0EE2728-DF97-4CBD-BB91-32B290845040}" type="presParOf" srcId="{D9FCBCD6-5DF0-43F5-82EC-F51BDAAD3D3D}" destId="{852DD6A6-9F79-4165-B41F-D671D6F4F3EE}" srcOrd="3" destOrd="0" presId="urn:microsoft.com/office/officeart/2018/2/layout/IconLabelDescriptionList"/>
    <dgm:cxn modelId="{29EAF7C5-E36D-43CD-9402-2F3A63F841A9}" type="presParOf" srcId="{D9FCBCD6-5DF0-43F5-82EC-F51BDAAD3D3D}" destId="{8DF50BFA-1443-485E-B2F5-8AD1384DFEDF}" srcOrd="4" destOrd="0" presId="urn:microsoft.com/office/officeart/2018/2/layout/IconLabelDescriptionList"/>
    <dgm:cxn modelId="{BA3464DA-F480-455D-A75C-0226DEB6BB38}" type="presParOf" srcId="{8DF50BFA-1443-485E-B2F5-8AD1384DFEDF}" destId="{5CB0196B-D952-47FD-BFA3-4E57AA830287}" srcOrd="0" destOrd="0" presId="urn:microsoft.com/office/officeart/2018/2/layout/IconLabelDescriptionList"/>
    <dgm:cxn modelId="{EE2B00E7-6DD7-4003-98A9-B4074784E65C}" type="presParOf" srcId="{8DF50BFA-1443-485E-B2F5-8AD1384DFEDF}" destId="{EAD54B7C-083C-4784-9636-7AD1C24F2A8C}" srcOrd="1" destOrd="0" presId="urn:microsoft.com/office/officeart/2018/2/layout/IconLabelDescriptionList"/>
    <dgm:cxn modelId="{CE1A48AD-FD65-4699-BB87-D15409E5CB29}" type="presParOf" srcId="{8DF50BFA-1443-485E-B2F5-8AD1384DFEDF}" destId="{88FC55A3-1ABC-4121-BE4D-74E132724ABF}" srcOrd="2" destOrd="0" presId="urn:microsoft.com/office/officeart/2018/2/layout/IconLabelDescriptionList"/>
    <dgm:cxn modelId="{C05C81E7-9FEE-407D-B8B7-A0A3196D8F91}" type="presParOf" srcId="{8DF50BFA-1443-485E-B2F5-8AD1384DFEDF}" destId="{EA4536A7-CA07-47C6-93DC-3F0A33F4DC5B}" srcOrd="3" destOrd="0" presId="urn:microsoft.com/office/officeart/2018/2/layout/IconLabelDescriptionList"/>
    <dgm:cxn modelId="{3FC72C39-7372-4EEA-9AE7-B5BC42F225CC}" type="presParOf" srcId="{8DF50BFA-1443-485E-B2F5-8AD1384DFEDF}" destId="{220B755B-39D5-4C8A-ABED-80422F9FBC6C}" srcOrd="4" destOrd="0" presId="urn:microsoft.com/office/officeart/2018/2/layout/IconLabelDescription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BAB742-1958-4A8A-B8EF-4D8D8049BB6B}" type="doc">
      <dgm:prSet loTypeId="urn:microsoft.com/office/officeart/2005/8/layout/radial4" loCatId="relationship" qsTypeId="urn:microsoft.com/office/officeart/2005/8/quickstyle/simple5" qsCatId="simple" csTypeId="urn:microsoft.com/office/officeart/2005/8/colors/accent0_2" csCatId="mainScheme" phldr="1"/>
      <dgm:spPr/>
      <dgm:t>
        <a:bodyPr/>
        <a:lstStyle/>
        <a:p>
          <a:endParaRPr lang="en-US"/>
        </a:p>
      </dgm:t>
    </dgm:pt>
    <dgm:pt modelId="{39DE4B65-93B4-47A1-8BBB-4463A0DA2CE4}">
      <dgm:prSet custT="1"/>
      <dgm:spPr/>
      <dgm:t>
        <a:bodyPr/>
        <a:lstStyle/>
        <a:p>
          <a:r>
            <a:rPr lang="en-US" sz="2000" b="1" i="0">
              <a:solidFill>
                <a:schemeClr val="tx2"/>
              </a:solidFill>
              <a:latin typeface="Tw Cen MT" panose="020B0602020104020603" pitchFamily="34" charset="77"/>
              <a:cs typeface="Calibri Light" panose="020F0302020204030204" pitchFamily="34" charset="0"/>
            </a:rPr>
            <a:t>Intensive</a:t>
          </a:r>
          <a:r>
            <a:rPr lang="en-US" sz="2000" b="1" i="0">
              <a:latin typeface="Tw Cen MT" panose="020B0602020104020603" pitchFamily="34" charset="77"/>
              <a:cs typeface="Calibri Light" panose="020F0302020204030204" pitchFamily="34" charset="0"/>
            </a:rPr>
            <a:t> Care</a:t>
          </a:r>
          <a:endParaRPr lang="en-US" sz="2000" b="1">
            <a:latin typeface="Tw Cen MT" panose="020B0602020104020603" pitchFamily="34" charset="77"/>
            <a:cs typeface="Calibri Light" panose="020F0302020204030204" pitchFamily="34" charset="0"/>
          </a:endParaRPr>
        </a:p>
      </dgm:t>
    </dgm:pt>
    <dgm:pt modelId="{99B3678D-443C-42C5-AE48-1E8929E6DCC9}" type="parTrans" cxnId="{93E5B2F9-6830-49D0-AFE9-2B7BE8C6D487}">
      <dgm:prSet/>
      <dgm:spPr/>
      <dgm:t>
        <a:bodyPr/>
        <a:lstStyle/>
        <a:p>
          <a:endParaRPr lang="en-US" sz="2400" b="1">
            <a:latin typeface="Tw Cen MT" panose="020B0602020104020603" pitchFamily="34" charset="77"/>
            <a:cs typeface="Calibri Light" panose="020F0302020204030204" pitchFamily="34" charset="0"/>
          </a:endParaRPr>
        </a:p>
      </dgm:t>
    </dgm:pt>
    <dgm:pt modelId="{A815DD17-55D2-42C4-8AE8-E107CD23A327}" type="sibTrans" cxnId="{93E5B2F9-6830-49D0-AFE9-2B7BE8C6D487}">
      <dgm:prSet/>
      <dgm:spPr/>
      <dgm:t>
        <a:bodyPr/>
        <a:lstStyle/>
        <a:p>
          <a:endParaRPr lang="en-US" sz="2400" b="1">
            <a:latin typeface="Tw Cen MT" panose="020B0602020104020603" pitchFamily="34" charset="77"/>
            <a:cs typeface="Calibri Light" panose="020F0302020204030204" pitchFamily="34" charset="0"/>
          </a:endParaRPr>
        </a:p>
      </dgm:t>
    </dgm:pt>
    <dgm:pt modelId="{F049F63A-54FE-4AFE-89F1-22F0B2FC8DF2}">
      <dgm:prSet custT="1"/>
      <dgm:spPr/>
      <dgm:t>
        <a:bodyPr/>
        <a:lstStyle/>
        <a:p>
          <a:r>
            <a:rPr lang="en-US" sz="2000" b="1" i="0">
              <a:latin typeface="Tw Cen MT" panose="020B0602020104020603" pitchFamily="34" charset="77"/>
              <a:cs typeface="Calibri Light" panose="020F0302020204030204" pitchFamily="34" charset="0"/>
            </a:rPr>
            <a:t>Emergency Medicine</a:t>
          </a:r>
          <a:endParaRPr lang="en-US" sz="2000" b="1">
            <a:latin typeface="Tw Cen MT" panose="020B0602020104020603" pitchFamily="34" charset="77"/>
            <a:cs typeface="Calibri Light" panose="020F0302020204030204" pitchFamily="34" charset="0"/>
          </a:endParaRPr>
        </a:p>
      </dgm:t>
    </dgm:pt>
    <dgm:pt modelId="{394B9F03-0C30-4273-AA5B-7D7C4030B510}" type="parTrans" cxnId="{C5266C01-4B7B-489F-A4A7-0AED318331FD}">
      <dgm:prSet/>
      <dgm:spPr/>
      <dgm:t>
        <a:bodyPr/>
        <a:lstStyle/>
        <a:p>
          <a:endParaRPr lang="en-US" sz="2400" b="1">
            <a:latin typeface="Tw Cen MT" panose="020B0602020104020603" pitchFamily="34" charset="77"/>
            <a:cs typeface="Calibri Light" panose="020F0302020204030204" pitchFamily="34" charset="0"/>
          </a:endParaRPr>
        </a:p>
      </dgm:t>
    </dgm:pt>
    <dgm:pt modelId="{0EB873E7-DAE5-4AAD-833A-B7CF4619FA30}" type="sibTrans" cxnId="{C5266C01-4B7B-489F-A4A7-0AED318331FD}">
      <dgm:prSet/>
      <dgm:spPr/>
      <dgm:t>
        <a:bodyPr/>
        <a:lstStyle/>
        <a:p>
          <a:endParaRPr lang="en-US" sz="2400" b="1">
            <a:latin typeface="Tw Cen MT" panose="020B0602020104020603" pitchFamily="34" charset="77"/>
            <a:cs typeface="Calibri Light" panose="020F0302020204030204" pitchFamily="34" charset="0"/>
          </a:endParaRPr>
        </a:p>
      </dgm:t>
    </dgm:pt>
    <dgm:pt modelId="{CD200640-F33C-46A1-9E00-12F777D39B24}">
      <dgm:prSet custT="1"/>
      <dgm:spPr/>
      <dgm:t>
        <a:bodyPr/>
        <a:lstStyle/>
        <a:p>
          <a:r>
            <a:rPr lang="en-US" sz="2000" b="1" i="0">
              <a:latin typeface="Tw Cen MT" panose="020B0602020104020603" pitchFamily="34" charset="77"/>
              <a:cs typeface="Calibri Light" panose="020F0302020204030204" pitchFamily="34" charset="0"/>
            </a:rPr>
            <a:t>Otolaryngology</a:t>
          </a:r>
          <a:endParaRPr lang="en-US" sz="2000" b="1">
            <a:latin typeface="Tw Cen MT" panose="020B0602020104020603" pitchFamily="34" charset="77"/>
            <a:cs typeface="Calibri Light" panose="020F0302020204030204" pitchFamily="34" charset="0"/>
          </a:endParaRPr>
        </a:p>
      </dgm:t>
    </dgm:pt>
    <dgm:pt modelId="{00C8D1BD-D0EE-44D9-84CB-39D53876DC05}" type="parTrans" cxnId="{3FF354C5-3A2D-4427-9AFD-F2FF43ED7DF7}">
      <dgm:prSet/>
      <dgm:spPr/>
      <dgm:t>
        <a:bodyPr/>
        <a:lstStyle/>
        <a:p>
          <a:endParaRPr lang="en-US" sz="2400" b="1">
            <a:latin typeface="Tw Cen MT" panose="020B0602020104020603" pitchFamily="34" charset="77"/>
            <a:cs typeface="Calibri Light" panose="020F0302020204030204" pitchFamily="34" charset="0"/>
          </a:endParaRPr>
        </a:p>
      </dgm:t>
    </dgm:pt>
    <dgm:pt modelId="{E429C728-827C-493C-91DC-E2322606E52C}" type="sibTrans" cxnId="{3FF354C5-3A2D-4427-9AFD-F2FF43ED7DF7}">
      <dgm:prSet/>
      <dgm:spPr/>
      <dgm:t>
        <a:bodyPr/>
        <a:lstStyle/>
        <a:p>
          <a:endParaRPr lang="en-US" sz="2400" b="1">
            <a:latin typeface="Tw Cen MT" panose="020B0602020104020603" pitchFamily="34" charset="77"/>
            <a:cs typeface="Calibri Light" panose="020F0302020204030204" pitchFamily="34" charset="0"/>
          </a:endParaRPr>
        </a:p>
      </dgm:t>
    </dgm:pt>
    <dgm:pt modelId="{3C9A1725-843D-46D6-835D-98D1384C06F9}">
      <dgm:prSet custT="1"/>
      <dgm:spPr/>
      <dgm:t>
        <a:bodyPr/>
        <a:lstStyle/>
        <a:p>
          <a:r>
            <a:rPr lang="en-US" sz="2000" b="1" i="0">
              <a:latin typeface="Tw Cen MT" panose="020B0602020104020603" pitchFamily="34" charset="77"/>
              <a:cs typeface="Calibri Light" panose="020F0302020204030204" pitchFamily="34" charset="0"/>
            </a:rPr>
            <a:t>Nursing &amp;</a:t>
          </a:r>
        </a:p>
        <a:p>
          <a:r>
            <a:rPr lang="en-US" sz="2000" b="1" i="0">
              <a:latin typeface="Tw Cen MT" panose="020B0602020104020603" pitchFamily="34" charset="77"/>
              <a:cs typeface="Calibri Light" panose="020F0302020204030204" pitchFamily="34" charset="0"/>
            </a:rPr>
            <a:t>Respiratory Therapy</a:t>
          </a:r>
          <a:endParaRPr lang="en-US" sz="2000" b="1">
            <a:latin typeface="Tw Cen MT" panose="020B0602020104020603" pitchFamily="34" charset="77"/>
            <a:cs typeface="Calibri Light" panose="020F0302020204030204" pitchFamily="34" charset="0"/>
          </a:endParaRPr>
        </a:p>
      </dgm:t>
    </dgm:pt>
    <dgm:pt modelId="{A1D74C81-D8B3-4B2B-87C9-19C9436EF176}" type="parTrans" cxnId="{1066C451-F333-41AE-917A-CB1066290C04}">
      <dgm:prSet/>
      <dgm:spPr/>
      <dgm:t>
        <a:bodyPr/>
        <a:lstStyle/>
        <a:p>
          <a:endParaRPr lang="en-US" sz="2400" b="1">
            <a:latin typeface="Tw Cen MT" panose="020B0602020104020603" pitchFamily="34" charset="77"/>
            <a:cs typeface="Calibri Light" panose="020F0302020204030204" pitchFamily="34" charset="0"/>
          </a:endParaRPr>
        </a:p>
      </dgm:t>
    </dgm:pt>
    <dgm:pt modelId="{125CE521-ABB4-4676-B419-E8FB324770EC}" type="sibTrans" cxnId="{1066C451-F333-41AE-917A-CB1066290C04}">
      <dgm:prSet/>
      <dgm:spPr/>
      <dgm:t>
        <a:bodyPr/>
        <a:lstStyle/>
        <a:p>
          <a:endParaRPr lang="en-US" sz="2400" b="1">
            <a:latin typeface="Tw Cen MT" panose="020B0602020104020603" pitchFamily="34" charset="77"/>
            <a:cs typeface="Calibri Light" panose="020F0302020204030204" pitchFamily="34" charset="0"/>
          </a:endParaRPr>
        </a:p>
      </dgm:t>
    </dgm:pt>
    <dgm:pt modelId="{069C184E-B6BF-4CDE-8BDB-F6C0FB237560}">
      <dgm:prSet custT="1"/>
      <dgm:spPr/>
      <dgm:t>
        <a:bodyPr/>
        <a:lstStyle/>
        <a:p>
          <a:r>
            <a:rPr lang="en-US" sz="2000" b="1" i="0">
              <a:latin typeface="Tw Cen MT" panose="020B0602020104020603" pitchFamily="34" charset="77"/>
              <a:cs typeface="Calibri Light" panose="020F0302020204030204" pitchFamily="34" charset="0"/>
            </a:rPr>
            <a:t>Anesthesiology</a:t>
          </a:r>
          <a:endParaRPr lang="en-US" sz="2000" b="1">
            <a:latin typeface="Tw Cen MT" panose="020B0602020104020603" pitchFamily="34" charset="77"/>
            <a:cs typeface="Calibri Light" panose="020F0302020204030204" pitchFamily="34" charset="0"/>
          </a:endParaRPr>
        </a:p>
      </dgm:t>
    </dgm:pt>
    <dgm:pt modelId="{B5AB16A2-60C0-4AF1-A64B-FB8467970D06}" type="parTrans" cxnId="{D118A18A-12AE-4330-AACF-39F452E2A545}">
      <dgm:prSet/>
      <dgm:spPr/>
      <dgm:t>
        <a:bodyPr/>
        <a:lstStyle/>
        <a:p>
          <a:endParaRPr lang="en-US" sz="2400" b="1">
            <a:latin typeface="Tw Cen MT" panose="020B0602020104020603" pitchFamily="34" charset="77"/>
            <a:cs typeface="Calibri Light" panose="020F0302020204030204" pitchFamily="34" charset="0"/>
          </a:endParaRPr>
        </a:p>
      </dgm:t>
    </dgm:pt>
    <dgm:pt modelId="{5894B50D-A4D4-458C-A55F-DC89EF4A156B}" type="sibTrans" cxnId="{D118A18A-12AE-4330-AACF-39F452E2A545}">
      <dgm:prSet/>
      <dgm:spPr/>
      <dgm:t>
        <a:bodyPr/>
        <a:lstStyle/>
        <a:p>
          <a:endParaRPr lang="en-US" sz="2400" b="1">
            <a:latin typeface="Tw Cen MT" panose="020B0602020104020603" pitchFamily="34" charset="77"/>
            <a:cs typeface="Calibri Light" panose="020F0302020204030204" pitchFamily="34" charset="0"/>
          </a:endParaRPr>
        </a:p>
      </dgm:t>
    </dgm:pt>
    <dgm:pt modelId="{B55E0AFD-40F2-4309-B124-EF4010D20AE0}">
      <dgm:prSet custT="1"/>
      <dgm:spPr>
        <a:solidFill>
          <a:schemeClr val="accent1"/>
        </a:solidFill>
      </dgm:spPr>
      <dgm:t>
        <a:bodyPr/>
        <a:lstStyle/>
        <a:p>
          <a:r>
            <a:rPr lang="en-US" sz="2800" b="1">
              <a:solidFill>
                <a:schemeClr val="bg1"/>
              </a:solidFill>
              <a:latin typeface="Tw Cen MT" panose="020B0602020104020603" pitchFamily="34" charset="77"/>
              <a:cs typeface="Calibri Light" panose="020F0302020204030204" pitchFamily="34" charset="0"/>
            </a:rPr>
            <a:t>Airway Management</a:t>
          </a:r>
        </a:p>
      </dgm:t>
    </dgm:pt>
    <dgm:pt modelId="{443CF118-5395-4158-B4AE-6F620E8EF781}" type="parTrans" cxnId="{0E23CD24-9725-4FFE-BA3E-611EE68BA1ED}">
      <dgm:prSet/>
      <dgm:spPr/>
      <dgm:t>
        <a:bodyPr/>
        <a:lstStyle/>
        <a:p>
          <a:endParaRPr lang="en-US" sz="2400" b="1">
            <a:latin typeface="Tw Cen MT" panose="020B0602020104020603" pitchFamily="34" charset="77"/>
            <a:cs typeface="Calibri Light" panose="020F0302020204030204" pitchFamily="34" charset="0"/>
          </a:endParaRPr>
        </a:p>
      </dgm:t>
    </dgm:pt>
    <dgm:pt modelId="{9C26416E-DEC5-432F-97AB-894B892DD797}" type="sibTrans" cxnId="{0E23CD24-9725-4FFE-BA3E-611EE68BA1ED}">
      <dgm:prSet/>
      <dgm:spPr/>
      <dgm:t>
        <a:bodyPr/>
        <a:lstStyle/>
        <a:p>
          <a:endParaRPr lang="en-US" sz="2400" b="1">
            <a:latin typeface="Tw Cen MT" panose="020B0602020104020603" pitchFamily="34" charset="77"/>
            <a:cs typeface="Calibri Light" panose="020F0302020204030204" pitchFamily="34" charset="0"/>
          </a:endParaRPr>
        </a:p>
      </dgm:t>
    </dgm:pt>
    <dgm:pt modelId="{9304B48C-991F-40F2-B159-129243282292}" type="pres">
      <dgm:prSet presAssocID="{36BAB742-1958-4A8A-B8EF-4D8D8049BB6B}" presName="cycle" presStyleCnt="0">
        <dgm:presLayoutVars>
          <dgm:chMax val="1"/>
          <dgm:dir/>
          <dgm:animLvl val="ctr"/>
          <dgm:resizeHandles val="exact"/>
        </dgm:presLayoutVars>
      </dgm:prSet>
      <dgm:spPr/>
    </dgm:pt>
    <dgm:pt modelId="{C828D91A-E060-4272-A415-571F200B9F27}" type="pres">
      <dgm:prSet presAssocID="{B55E0AFD-40F2-4309-B124-EF4010D20AE0}" presName="centerShape" presStyleLbl="node0" presStyleIdx="0" presStyleCnt="1" custScaleX="139987"/>
      <dgm:spPr/>
    </dgm:pt>
    <dgm:pt modelId="{DFA7D7A2-DD63-4197-AD4F-3F55C8A3DD65}" type="pres">
      <dgm:prSet presAssocID="{B5AB16A2-60C0-4AF1-A64B-FB8467970D06}" presName="parTrans" presStyleLbl="bgSibTrans2D1" presStyleIdx="0" presStyleCnt="5" custScaleX="63789" custLinFactNeighborX="21658"/>
      <dgm:spPr/>
    </dgm:pt>
    <dgm:pt modelId="{8208DE72-0416-43C0-BFF7-FCD753F2B64E}" type="pres">
      <dgm:prSet presAssocID="{069C184E-B6BF-4CDE-8BDB-F6C0FB237560}" presName="node" presStyleLbl="node1" presStyleIdx="0" presStyleCnt="5">
        <dgm:presLayoutVars>
          <dgm:bulletEnabled val="1"/>
        </dgm:presLayoutVars>
      </dgm:prSet>
      <dgm:spPr/>
    </dgm:pt>
    <dgm:pt modelId="{BC49EB52-714A-4950-A422-325052191AD3}" type="pres">
      <dgm:prSet presAssocID="{99B3678D-443C-42C5-AE48-1E8929E6DCC9}" presName="parTrans" presStyleLbl="bgSibTrans2D1" presStyleIdx="1" presStyleCnt="5" custScaleX="56800" custLinFactNeighborX="19708" custLinFactNeighborY="43605"/>
      <dgm:spPr/>
    </dgm:pt>
    <dgm:pt modelId="{93F1E572-95EC-4A64-9510-EDDFDC5A18B4}" type="pres">
      <dgm:prSet presAssocID="{39DE4B65-93B4-47A1-8BBB-4463A0DA2CE4}" presName="node" presStyleLbl="node1" presStyleIdx="1" presStyleCnt="5">
        <dgm:presLayoutVars>
          <dgm:bulletEnabled val="1"/>
        </dgm:presLayoutVars>
      </dgm:prSet>
      <dgm:spPr/>
    </dgm:pt>
    <dgm:pt modelId="{38DA0AE7-0A2F-4529-8C86-C540A2EEA801}" type="pres">
      <dgm:prSet presAssocID="{394B9F03-0C30-4273-AA5B-7D7C4030B510}" presName="parTrans" presStyleLbl="bgSibTrans2D1" presStyleIdx="2" presStyleCnt="5" custScaleX="58332" custLinFactNeighborY="68850"/>
      <dgm:spPr/>
    </dgm:pt>
    <dgm:pt modelId="{C80D54A0-7B17-459E-9BA7-89EA6C38FFF2}" type="pres">
      <dgm:prSet presAssocID="{F049F63A-54FE-4AFE-89F1-22F0B2FC8DF2}" presName="node" presStyleLbl="node1" presStyleIdx="2" presStyleCnt="5">
        <dgm:presLayoutVars>
          <dgm:bulletEnabled val="1"/>
        </dgm:presLayoutVars>
      </dgm:prSet>
      <dgm:spPr/>
    </dgm:pt>
    <dgm:pt modelId="{0FEA8089-AB7E-4C3F-8643-55CBC120CB35}" type="pres">
      <dgm:prSet presAssocID="{00C8D1BD-D0EE-44D9-84CB-39D53876DC05}" presName="parTrans" presStyleLbl="bgSibTrans2D1" presStyleIdx="3" presStyleCnt="5" custScaleX="46133" custLinFactNeighborX="-25772" custLinFactNeighborY="50490"/>
      <dgm:spPr/>
    </dgm:pt>
    <dgm:pt modelId="{B30350E8-996E-4D84-B954-5086986210F3}" type="pres">
      <dgm:prSet presAssocID="{CD200640-F33C-46A1-9E00-12F777D39B24}" presName="node" presStyleLbl="node1" presStyleIdx="3" presStyleCnt="5">
        <dgm:presLayoutVars>
          <dgm:bulletEnabled val="1"/>
        </dgm:presLayoutVars>
      </dgm:prSet>
      <dgm:spPr/>
    </dgm:pt>
    <dgm:pt modelId="{2ABCAB56-18D6-41E1-BAE7-B689E32AF463}" type="pres">
      <dgm:prSet presAssocID="{A1D74C81-D8B3-4B2B-87C9-19C9436EF176}" presName="parTrans" presStyleLbl="bgSibTrans2D1" presStyleIdx="4" presStyleCnt="5" custScaleX="42098" custLinFactNeighborX="-32487"/>
      <dgm:spPr/>
    </dgm:pt>
    <dgm:pt modelId="{AC85A6F6-1E61-4EEF-B037-9595BBC01090}" type="pres">
      <dgm:prSet presAssocID="{3C9A1725-843D-46D6-835D-98D1384C06F9}" presName="node" presStyleLbl="node1" presStyleIdx="4" presStyleCnt="5">
        <dgm:presLayoutVars>
          <dgm:bulletEnabled val="1"/>
        </dgm:presLayoutVars>
      </dgm:prSet>
      <dgm:spPr/>
    </dgm:pt>
  </dgm:ptLst>
  <dgm:cxnLst>
    <dgm:cxn modelId="{C5266C01-4B7B-489F-A4A7-0AED318331FD}" srcId="{B55E0AFD-40F2-4309-B124-EF4010D20AE0}" destId="{F049F63A-54FE-4AFE-89F1-22F0B2FC8DF2}" srcOrd="2" destOrd="0" parTransId="{394B9F03-0C30-4273-AA5B-7D7C4030B510}" sibTransId="{0EB873E7-DAE5-4AAD-833A-B7CF4619FA30}"/>
    <dgm:cxn modelId="{9899F617-B4BA-4F52-B590-4CC00F134643}" type="presOf" srcId="{CD200640-F33C-46A1-9E00-12F777D39B24}" destId="{B30350E8-996E-4D84-B954-5086986210F3}" srcOrd="0" destOrd="0" presId="urn:microsoft.com/office/officeart/2005/8/layout/radial4"/>
    <dgm:cxn modelId="{0E23CD24-9725-4FFE-BA3E-611EE68BA1ED}" srcId="{36BAB742-1958-4A8A-B8EF-4D8D8049BB6B}" destId="{B55E0AFD-40F2-4309-B124-EF4010D20AE0}" srcOrd="0" destOrd="0" parTransId="{443CF118-5395-4158-B4AE-6F620E8EF781}" sibTransId="{9C26416E-DEC5-432F-97AB-894B892DD797}"/>
    <dgm:cxn modelId="{0AE0C731-5D61-452D-A826-16F5D64628D3}" type="presOf" srcId="{394B9F03-0C30-4273-AA5B-7D7C4030B510}" destId="{38DA0AE7-0A2F-4529-8C86-C540A2EEA801}" srcOrd="0" destOrd="0" presId="urn:microsoft.com/office/officeart/2005/8/layout/radial4"/>
    <dgm:cxn modelId="{16175737-2861-466F-9A4C-C5783206FF99}" type="presOf" srcId="{39DE4B65-93B4-47A1-8BBB-4463A0DA2CE4}" destId="{93F1E572-95EC-4A64-9510-EDDFDC5A18B4}" srcOrd="0" destOrd="0" presId="urn:microsoft.com/office/officeart/2005/8/layout/radial4"/>
    <dgm:cxn modelId="{CE386E51-1A3D-410F-AC9E-CEB11DDB086D}" type="presOf" srcId="{36BAB742-1958-4A8A-B8EF-4D8D8049BB6B}" destId="{9304B48C-991F-40F2-B159-129243282292}" srcOrd="0" destOrd="0" presId="urn:microsoft.com/office/officeart/2005/8/layout/radial4"/>
    <dgm:cxn modelId="{1066C451-F333-41AE-917A-CB1066290C04}" srcId="{B55E0AFD-40F2-4309-B124-EF4010D20AE0}" destId="{3C9A1725-843D-46D6-835D-98D1384C06F9}" srcOrd="4" destOrd="0" parTransId="{A1D74C81-D8B3-4B2B-87C9-19C9436EF176}" sibTransId="{125CE521-ABB4-4676-B419-E8FB324770EC}"/>
    <dgm:cxn modelId="{A01F2653-E483-4288-B41D-6923FEA28033}" type="presOf" srcId="{B5AB16A2-60C0-4AF1-A64B-FB8467970D06}" destId="{DFA7D7A2-DD63-4197-AD4F-3F55C8A3DD65}" srcOrd="0" destOrd="0" presId="urn:microsoft.com/office/officeart/2005/8/layout/radial4"/>
    <dgm:cxn modelId="{B9F91C58-5FE0-4C31-9AF6-8DC959861AA4}" type="presOf" srcId="{00C8D1BD-D0EE-44D9-84CB-39D53876DC05}" destId="{0FEA8089-AB7E-4C3F-8643-55CBC120CB35}" srcOrd="0" destOrd="0" presId="urn:microsoft.com/office/officeart/2005/8/layout/radial4"/>
    <dgm:cxn modelId="{877F887A-846A-4FC8-9DCB-C53A2A73BC5D}" type="presOf" srcId="{069C184E-B6BF-4CDE-8BDB-F6C0FB237560}" destId="{8208DE72-0416-43C0-BFF7-FCD753F2B64E}" srcOrd="0" destOrd="0" presId="urn:microsoft.com/office/officeart/2005/8/layout/radial4"/>
    <dgm:cxn modelId="{F489F581-F910-4E05-BE7B-8BBA9F70810C}" type="presOf" srcId="{B55E0AFD-40F2-4309-B124-EF4010D20AE0}" destId="{C828D91A-E060-4272-A415-571F200B9F27}" srcOrd="0" destOrd="0" presId="urn:microsoft.com/office/officeart/2005/8/layout/radial4"/>
    <dgm:cxn modelId="{D118A18A-12AE-4330-AACF-39F452E2A545}" srcId="{B55E0AFD-40F2-4309-B124-EF4010D20AE0}" destId="{069C184E-B6BF-4CDE-8BDB-F6C0FB237560}" srcOrd="0" destOrd="0" parTransId="{B5AB16A2-60C0-4AF1-A64B-FB8467970D06}" sibTransId="{5894B50D-A4D4-458C-A55F-DC89EF4A156B}"/>
    <dgm:cxn modelId="{7DA7E98C-7508-4834-908A-327E87370523}" type="presOf" srcId="{A1D74C81-D8B3-4B2B-87C9-19C9436EF176}" destId="{2ABCAB56-18D6-41E1-BAE7-B689E32AF463}" srcOrd="0" destOrd="0" presId="urn:microsoft.com/office/officeart/2005/8/layout/radial4"/>
    <dgm:cxn modelId="{28F8049F-8FD4-4BC3-833A-C9072B0030B7}" type="presOf" srcId="{F049F63A-54FE-4AFE-89F1-22F0B2FC8DF2}" destId="{C80D54A0-7B17-459E-9BA7-89EA6C38FFF2}" srcOrd="0" destOrd="0" presId="urn:microsoft.com/office/officeart/2005/8/layout/radial4"/>
    <dgm:cxn modelId="{DAF02FAB-EA3E-4BDB-B8CF-28622E4B491E}" type="presOf" srcId="{99B3678D-443C-42C5-AE48-1E8929E6DCC9}" destId="{BC49EB52-714A-4950-A422-325052191AD3}" srcOrd="0" destOrd="0" presId="urn:microsoft.com/office/officeart/2005/8/layout/radial4"/>
    <dgm:cxn modelId="{3FF354C5-3A2D-4427-9AFD-F2FF43ED7DF7}" srcId="{B55E0AFD-40F2-4309-B124-EF4010D20AE0}" destId="{CD200640-F33C-46A1-9E00-12F777D39B24}" srcOrd="3" destOrd="0" parTransId="{00C8D1BD-D0EE-44D9-84CB-39D53876DC05}" sibTransId="{E429C728-827C-493C-91DC-E2322606E52C}"/>
    <dgm:cxn modelId="{FB31FDF3-E479-43E1-BDB5-DD9BBFDA72E7}" type="presOf" srcId="{3C9A1725-843D-46D6-835D-98D1384C06F9}" destId="{AC85A6F6-1E61-4EEF-B037-9595BBC01090}" srcOrd="0" destOrd="0" presId="urn:microsoft.com/office/officeart/2005/8/layout/radial4"/>
    <dgm:cxn modelId="{93E5B2F9-6830-49D0-AFE9-2B7BE8C6D487}" srcId="{B55E0AFD-40F2-4309-B124-EF4010D20AE0}" destId="{39DE4B65-93B4-47A1-8BBB-4463A0DA2CE4}" srcOrd="1" destOrd="0" parTransId="{99B3678D-443C-42C5-AE48-1E8929E6DCC9}" sibTransId="{A815DD17-55D2-42C4-8AE8-E107CD23A327}"/>
    <dgm:cxn modelId="{A6A597BB-5CED-462E-B8E4-DAACDBA169A3}" type="presParOf" srcId="{9304B48C-991F-40F2-B159-129243282292}" destId="{C828D91A-E060-4272-A415-571F200B9F27}" srcOrd="0" destOrd="0" presId="urn:microsoft.com/office/officeart/2005/8/layout/radial4"/>
    <dgm:cxn modelId="{D4C74B39-7D2A-4632-B1CD-935285B9804E}" type="presParOf" srcId="{9304B48C-991F-40F2-B159-129243282292}" destId="{DFA7D7A2-DD63-4197-AD4F-3F55C8A3DD65}" srcOrd="1" destOrd="0" presId="urn:microsoft.com/office/officeart/2005/8/layout/radial4"/>
    <dgm:cxn modelId="{8EEEAF4A-9A1F-468A-9FB0-333135978FB7}" type="presParOf" srcId="{9304B48C-991F-40F2-B159-129243282292}" destId="{8208DE72-0416-43C0-BFF7-FCD753F2B64E}" srcOrd="2" destOrd="0" presId="urn:microsoft.com/office/officeart/2005/8/layout/radial4"/>
    <dgm:cxn modelId="{64EB1FDA-147C-447C-A099-13613C959374}" type="presParOf" srcId="{9304B48C-991F-40F2-B159-129243282292}" destId="{BC49EB52-714A-4950-A422-325052191AD3}" srcOrd="3" destOrd="0" presId="urn:microsoft.com/office/officeart/2005/8/layout/radial4"/>
    <dgm:cxn modelId="{9D43FF4E-C727-4140-A0CC-62467E531E8A}" type="presParOf" srcId="{9304B48C-991F-40F2-B159-129243282292}" destId="{93F1E572-95EC-4A64-9510-EDDFDC5A18B4}" srcOrd="4" destOrd="0" presId="urn:microsoft.com/office/officeart/2005/8/layout/radial4"/>
    <dgm:cxn modelId="{EDB54186-C35B-4536-B919-D41F609E5AE8}" type="presParOf" srcId="{9304B48C-991F-40F2-B159-129243282292}" destId="{38DA0AE7-0A2F-4529-8C86-C540A2EEA801}" srcOrd="5" destOrd="0" presId="urn:microsoft.com/office/officeart/2005/8/layout/radial4"/>
    <dgm:cxn modelId="{FF75014D-7337-451B-A194-626F223A2CFC}" type="presParOf" srcId="{9304B48C-991F-40F2-B159-129243282292}" destId="{C80D54A0-7B17-459E-9BA7-89EA6C38FFF2}" srcOrd="6" destOrd="0" presId="urn:microsoft.com/office/officeart/2005/8/layout/radial4"/>
    <dgm:cxn modelId="{10E76E86-C7D7-40B8-953F-E96B7EAE74E9}" type="presParOf" srcId="{9304B48C-991F-40F2-B159-129243282292}" destId="{0FEA8089-AB7E-4C3F-8643-55CBC120CB35}" srcOrd="7" destOrd="0" presId="urn:microsoft.com/office/officeart/2005/8/layout/radial4"/>
    <dgm:cxn modelId="{9D33A23D-07CD-449C-BDF2-453D8E1C74A4}" type="presParOf" srcId="{9304B48C-991F-40F2-B159-129243282292}" destId="{B30350E8-996E-4D84-B954-5086986210F3}" srcOrd="8" destOrd="0" presId="urn:microsoft.com/office/officeart/2005/8/layout/radial4"/>
    <dgm:cxn modelId="{688A9E5C-0F05-4AE4-9E70-A12958C3CAF1}" type="presParOf" srcId="{9304B48C-991F-40F2-B159-129243282292}" destId="{2ABCAB56-18D6-41E1-BAE7-B689E32AF463}" srcOrd="9" destOrd="0" presId="urn:microsoft.com/office/officeart/2005/8/layout/radial4"/>
    <dgm:cxn modelId="{D85523D2-3E11-47CD-9DA6-5EC601387641}" type="presParOf" srcId="{9304B48C-991F-40F2-B159-129243282292}" destId="{AC85A6F6-1E61-4EEF-B037-9595BBC01090}"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193422-F882-40D6-9E2A-5FEA828280F1}"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en-US"/>
        </a:p>
      </dgm:t>
    </dgm:pt>
    <dgm:pt modelId="{64337571-D238-4E65-B0AF-51F959A548A2}">
      <dgm:prSet custT="1"/>
      <dgm:spPr/>
      <dgm:t>
        <a:bodyPr/>
        <a:lstStyle/>
        <a:p>
          <a:pPr algn="l">
            <a:lnSpc>
              <a:spcPct val="100000"/>
            </a:lnSpc>
            <a:defRPr b="1"/>
          </a:pPr>
          <a:r>
            <a:rPr lang="en-US" sz="1600" b="1" i="0">
              <a:solidFill>
                <a:schemeClr val="tx2"/>
              </a:solidFill>
              <a:latin typeface="TW Cen MT"/>
            </a:rPr>
            <a:t>1996</a:t>
          </a:r>
          <a:r>
            <a:rPr lang="en-US" sz="1600" b="0" i="0">
              <a:solidFill>
                <a:schemeClr val="tx2"/>
              </a:solidFill>
              <a:latin typeface="TW Cen MT"/>
            </a:rPr>
            <a:t>: Dr. Adrian </a:t>
          </a:r>
          <a:r>
            <a:rPr lang="en-US" sz="1600" b="0" i="0">
              <a:solidFill>
                <a:schemeClr val="tx2"/>
              </a:solidFill>
              <a:latin typeface="TW Cen MT"/>
              <a:cs typeface="Helvetica"/>
            </a:rPr>
            <a:t>Pearce</a:t>
          </a:r>
          <a:r>
            <a:rPr lang="en-US" sz="1600" b="0" i="0">
              <a:solidFill>
                <a:schemeClr val="tx2"/>
              </a:solidFill>
              <a:latin typeface="TW Cen MT"/>
            </a:rPr>
            <a:t>, first secretary of the Difficult Airway Society, and other members, suggest having a person at every hospital responsible for airway management teaching</a:t>
          </a:r>
          <a:endParaRPr lang="en-US" sz="1600">
            <a:solidFill>
              <a:schemeClr val="tx2"/>
            </a:solidFill>
            <a:latin typeface="TW Cen MT"/>
          </a:endParaRPr>
        </a:p>
      </dgm:t>
    </dgm:pt>
    <dgm:pt modelId="{F8AA1095-36B3-4EA0-855F-F3ABC61EB3FD}" type="parTrans" cxnId="{E033A255-DFB6-428C-A1EA-4C0BEFB40A90}">
      <dgm:prSet/>
      <dgm:spPr/>
      <dgm:t>
        <a:bodyPr/>
        <a:lstStyle/>
        <a:p>
          <a:endParaRPr lang="en-US">
            <a:solidFill>
              <a:schemeClr val="tx2"/>
            </a:solidFill>
          </a:endParaRPr>
        </a:p>
      </dgm:t>
    </dgm:pt>
    <dgm:pt modelId="{C9E59AEE-8B56-4D31-9E99-3EA0BB971E37}" type="sibTrans" cxnId="{E033A255-DFB6-428C-A1EA-4C0BEFB40A90}">
      <dgm:prSet/>
      <dgm:spPr/>
      <dgm:t>
        <a:bodyPr/>
        <a:lstStyle/>
        <a:p>
          <a:endParaRPr lang="en-US">
            <a:solidFill>
              <a:schemeClr val="tx2"/>
            </a:solidFill>
          </a:endParaRPr>
        </a:p>
      </dgm:t>
    </dgm:pt>
    <dgm:pt modelId="{A2B1C60B-3E21-4D56-B9AD-D5EF344F6C79}">
      <dgm:prSet/>
      <dgm:spPr/>
      <dgm:t>
        <a:bodyPr/>
        <a:lstStyle/>
        <a:p>
          <a:pPr algn="l">
            <a:lnSpc>
              <a:spcPct val="100000"/>
            </a:lnSpc>
            <a:defRPr b="1"/>
          </a:pPr>
          <a:r>
            <a:rPr lang="en-US" b="1" i="0">
              <a:solidFill>
                <a:schemeClr val="tx2"/>
              </a:solidFill>
              <a:latin typeface="Tw Cen MT" panose="020B0602020104020603" pitchFamily="34" charset="77"/>
            </a:rPr>
            <a:t>2011</a:t>
          </a:r>
          <a:r>
            <a:rPr lang="en-US" b="0" i="0">
              <a:solidFill>
                <a:schemeClr val="tx2"/>
              </a:solidFill>
              <a:latin typeface="Tw Cen MT" panose="020B0602020104020603" pitchFamily="34" charset="77"/>
            </a:rPr>
            <a:t>: NAP4 recommends creating an Airway Leads Network. Airway Leads were established in the UK then Ireland, New Zealand, and Australia</a:t>
          </a:r>
          <a:endParaRPr lang="en-US">
            <a:solidFill>
              <a:schemeClr val="tx2"/>
            </a:solidFill>
            <a:latin typeface="Tw Cen MT" panose="020B0602020104020603" pitchFamily="34" charset="77"/>
          </a:endParaRPr>
        </a:p>
      </dgm:t>
    </dgm:pt>
    <dgm:pt modelId="{F5137A0A-A2CD-4066-A98E-B1043FBE27C2}" type="parTrans" cxnId="{E33477A5-B908-4A42-AA3C-CF3D8E9E5186}">
      <dgm:prSet/>
      <dgm:spPr/>
      <dgm:t>
        <a:bodyPr/>
        <a:lstStyle/>
        <a:p>
          <a:endParaRPr lang="en-US">
            <a:solidFill>
              <a:schemeClr val="tx2"/>
            </a:solidFill>
          </a:endParaRPr>
        </a:p>
      </dgm:t>
    </dgm:pt>
    <dgm:pt modelId="{8C5497A2-9D33-43C7-A8EB-9BBDD5291AE6}" type="sibTrans" cxnId="{E33477A5-B908-4A42-AA3C-CF3D8E9E5186}">
      <dgm:prSet/>
      <dgm:spPr/>
      <dgm:t>
        <a:bodyPr/>
        <a:lstStyle/>
        <a:p>
          <a:endParaRPr lang="en-US">
            <a:solidFill>
              <a:schemeClr val="tx2"/>
            </a:solidFill>
          </a:endParaRPr>
        </a:p>
      </dgm:t>
    </dgm:pt>
    <dgm:pt modelId="{13236648-6C68-4889-A3D7-47E37A569409}">
      <dgm:prSet custT="1"/>
      <dgm:spPr/>
      <dgm:t>
        <a:bodyPr/>
        <a:lstStyle/>
        <a:p>
          <a:pPr>
            <a:lnSpc>
              <a:spcPct val="100000"/>
            </a:lnSpc>
            <a:buNone/>
          </a:pPr>
          <a:r>
            <a:rPr lang="en-US" sz="1600" b="1">
              <a:solidFill>
                <a:schemeClr val="tx2"/>
              </a:solidFill>
              <a:latin typeface="Tw Cen MT" panose="020B0602020104020603" pitchFamily="34" charset="77"/>
            </a:rPr>
            <a:t>2016</a:t>
          </a:r>
          <a:r>
            <a:rPr lang="en-US" sz="1600">
              <a:solidFill>
                <a:schemeClr val="tx2"/>
              </a:solidFill>
              <a:latin typeface="Tw Cen MT" panose="020B0602020104020603" pitchFamily="34" charset="77"/>
            </a:rPr>
            <a:t>: A survey of the impact of NAP4 was published:</a:t>
          </a:r>
        </a:p>
      </dgm:t>
    </dgm:pt>
    <dgm:pt modelId="{02BA0E83-AD5C-47D6-9EB9-43C7606468AA}" type="parTrans" cxnId="{4B29F300-A167-46CA-B565-13D3D4514FA3}">
      <dgm:prSet/>
      <dgm:spPr/>
      <dgm:t>
        <a:bodyPr/>
        <a:lstStyle/>
        <a:p>
          <a:endParaRPr lang="en-US">
            <a:solidFill>
              <a:schemeClr val="tx2"/>
            </a:solidFill>
          </a:endParaRPr>
        </a:p>
      </dgm:t>
    </dgm:pt>
    <dgm:pt modelId="{3D90E528-F0FC-4ED6-B767-F74808114547}" type="sibTrans" cxnId="{4B29F300-A167-46CA-B565-13D3D4514FA3}">
      <dgm:prSet/>
      <dgm:spPr/>
      <dgm:t>
        <a:bodyPr/>
        <a:lstStyle/>
        <a:p>
          <a:endParaRPr lang="en-US">
            <a:solidFill>
              <a:schemeClr val="tx2"/>
            </a:solidFill>
          </a:endParaRPr>
        </a:p>
      </dgm:t>
    </dgm:pt>
    <dgm:pt modelId="{72577FA6-B68F-4A0B-8C47-F56620F3B14A}">
      <dgm:prSet custT="1"/>
      <dgm:spPr/>
      <dgm:t>
        <a:bodyPr/>
        <a:lstStyle/>
        <a:p>
          <a:pPr>
            <a:buFont typeface="Arial" panose="020B0604020202020204" pitchFamily="34" charset="0"/>
            <a:buChar char="•"/>
          </a:pPr>
          <a:r>
            <a:rPr lang="en-US" sz="1600">
              <a:solidFill>
                <a:schemeClr val="tx2"/>
              </a:solidFill>
              <a:latin typeface="Tw Cen MT"/>
            </a:rPr>
            <a:t>95% of respondents had an Airway Lead.</a:t>
          </a:r>
        </a:p>
      </dgm:t>
    </dgm:pt>
    <dgm:pt modelId="{9870ECDB-D63B-4DC7-B781-54B674F0E3D7}" type="parTrans" cxnId="{3A72818E-1D2E-4AC9-8C0E-093EB20CB78C}">
      <dgm:prSet/>
      <dgm:spPr/>
      <dgm:t>
        <a:bodyPr/>
        <a:lstStyle/>
        <a:p>
          <a:endParaRPr lang="en-US">
            <a:solidFill>
              <a:schemeClr val="tx2"/>
            </a:solidFill>
          </a:endParaRPr>
        </a:p>
      </dgm:t>
    </dgm:pt>
    <dgm:pt modelId="{3FCE1F44-D6EC-43D1-A4D1-F9C05F2CF183}" type="sibTrans" cxnId="{3A72818E-1D2E-4AC9-8C0E-093EB20CB78C}">
      <dgm:prSet/>
      <dgm:spPr/>
      <dgm:t>
        <a:bodyPr/>
        <a:lstStyle/>
        <a:p>
          <a:endParaRPr lang="en-US">
            <a:solidFill>
              <a:schemeClr val="tx2"/>
            </a:solidFill>
          </a:endParaRPr>
        </a:p>
      </dgm:t>
    </dgm:pt>
    <dgm:pt modelId="{10851555-DADA-4E1E-B061-3A8B0EFC6B4F}">
      <dgm:prSet custT="1"/>
      <dgm:spPr/>
      <dgm:t>
        <a:bodyPr/>
        <a:lstStyle/>
        <a:p>
          <a:pPr>
            <a:buFont typeface="Arial" panose="020B0604020202020204" pitchFamily="34" charset="0"/>
            <a:buChar char="•"/>
          </a:pPr>
          <a:r>
            <a:rPr lang="en-US" sz="1600">
              <a:solidFill>
                <a:schemeClr val="tx2"/>
              </a:solidFill>
              <a:latin typeface="Tw Cen MT"/>
            </a:rPr>
            <a:t>4% planned on implementing one.</a:t>
          </a:r>
        </a:p>
      </dgm:t>
    </dgm:pt>
    <dgm:pt modelId="{4E152A9F-CB39-4E9F-96CC-F27353D92A86}" type="parTrans" cxnId="{208F1C70-C8CE-437B-BB84-CE0609E14E96}">
      <dgm:prSet/>
      <dgm:spPr/>
      <dgm:t>
        <a:bodyPr/>
        <a:lstStyle/>
        <a:p>
          <a:endParaRPr lang="en-US">
            <a:solidFill>
              <a:schemeClr val="tx2"/>
            </a:solidFill>
          </a:endParaRPr>
        </a:p>
      </dgm:t>
    </dgm:pt>
    <dgm:pt modelId="{948E7DAB-0E4A-4AD5-B174-8DC7686397D9}" type="sibTrans" cxnId="{208F1C70-C8CE-437B-BB84-CE0609E14E96}">
      <dgm:prSet/>
      <dgm:spPr/>
      <dgm:t>
        <a:bodyPr/>
        <a:lstStyle/>
        <a:p>
          <a:endParaRPr lang="en-US">
            <a:solidFill>
              <a:schemeClr val="tx2"/>
            </a:solidFill>
          </a:endParaRPr>
        </a:p>
      </dgm:t>
    </dgm:pt>
    <dgm:pt modelId="{162FD195-1162-4588-8E83-2A31D555A56A}">
      <dgm:prSet custT="1"/>
      <dgm:spPr/>
      <dgm:t>
        <a:bodyPr/>
        <a:lstStyle/>
        <a:p>
          <a:pPr>
            <a:buFont typeface="Arial" panose="020B0604020202020204" pitchFamily="34" charset="0"/>
            <a:buChar char="•"/>
          </a:pPr>
          <a:r>
            <a:rPr lang="en-US" sz="1600">
              <a:solidFill>
                <a:schemeClr val="tx2"/>
              </a:solidFill>
              <a:latin typeface="Tw Cen MT"/>
            </a:rPr>
            <a:t>44% made changes in response to NAP4</a:t>
          </a:r>
        </a:p>
      </dgm:t>
    </dgm:pt>
    <dgm:pt modelId="{8709C94B-6FD1-47AD-AEA0-C1DA47133C31}" type="parTrans" cxnId="{EE5EB69E-0CF1-4E9D-942A-41F65E0E3C2B}">
      <dgm:prSet/>
      <dgm:spPr/>
      <dgm:t>
        <a:bodyPr/>
        <a:lstStyle/>
        <a:p>
          <a:endParaRPr lang="en-US">
            <a:solidFill>
              <a:schemeClr val="tx2"/>
            </a:solidFill>
          </a:endParaRPr>
        </a:p>
      </dgm:t>
    </dgm:pt>
    <dgm:pt modelId="{E9EAAC7F-5E50-4C4B-8EA3-6D1601DFDDB7}" type="sibTrans" cxnId="{EE5EB69E-0CF1-4E9D-942A-41F65E0E3C2B}">
      <dgm:prSet/>
      <dgm:spPr/>
      <dgm:t>
        <a:bodyPr/>
        <a:lstStyle/>
        <a:p>
          <a:endParaRPr lang="en-US">
            <a:solidFill>
              <a:schemeClr val="tx2"/>
            </a:solidFill>
          </a:endParaRPr>
        </a:p>
      </dgm:t>
    </dgm:pt>
    <dgm:pt modelId="{5116F913-6C51-4F4E-AA90-64FC1E4AB6F3}">
      <dgm:prSet/>
      <dgm:spPr/>
      <dgm:t>
        <a:bodyPr/>
        <a:lstStyle/>
        <a:p>
          <a:pPr algn="l">
            <a:lnSpc>
              <a:spcPct val="100000"/>
            </a:lnSpc>
            <a:defRPr b="1"/>
          </a:pPr>
          <a:r>
            <a:rPr lang="en-US" b="1" i="0">
              <a:solidFill>
                <a:schemeClr val="tx2"/>
              </a:solidFill>
              <a:latin typeface="Tw Cen MT" panose="020B0602020104020603" pitchFamily="34" charset="77"/>
            </a:rPr>
            <a:t>2015</a:t>
          </a:r>
          <a:r>
            <a:rPr lang="en-US" b="0" i="0">
              <a:solidFill>
                <a:schemeClr val="tx2"/>
              </a:solidFill>
              <a:latin typeface="Tw Cen MT" panose="020B0602020104020603" pitchFamily="34" charset="77"/>
            </a:rPr>
            <a:t>: Johns Hopkins developed the DART program implementing a multidisciplinary airway team, standardized airway cart and education program. </a:t>
          </a:r>
          <a:endParaRPr lang="en-US">
            <a:solidFill>
              <a:schemeClr val="tx2"/>
            </a:solidFill>
            <a:latin typeface="Tw Cen MT" panose="020B0602020104020603" pitchFamily="34" charset="77"/>
          </a:endParaRPr>
        </a:p>
      </dgm:t>
    </dgm:pt>
    <dgm:pt modelId="{76F67A0C-D876-4FB0-81BB-2FA3EFE810FD}" type="parTrans" cxnId="{744522E7-CF88-4CCE-88AC-2C658816040D}">
      <dgm:prSet/>
      <dgm:spPr/>
      <dgm:t>
        <a:bodyPr/>
        <a:lstStyle/>
        <a:p>
          <a:endParaRPr lang="en-US">
            <a:solidFill>
              <a:schemeClr val="tx2"/>
            </a:solidFill>
          </a:endParaRPr>
        </a:p>
      </dgm:t>
    </dgm:pt>
    <dgm:pt modelId="{167908C2-F764-4398-8CAC-8FDB4B04EF8A}" type="sibTrans" cxnId="{744522E7-CF88-4CCE-88AC-2C658816040D}">
      <dgm:prSet/>
      <dgm:spPr/>
      <dgm:t>
        <a:bodyPr/>
        <a:lstStyle/>
        <a:p>
          <a:endParaRPr lang="en-US">
            <a:solidFill>
              <a:schemeClr val="tx2"/>
            </a:solidFill>
          </a:endParaRPr>
        </a:p>
      </dgm:t>
    </dgm:pt>
    <dgm:pt modelId="{EEAA8878-DE2F-4C9A-9FAF-91D383FDFC83}" type="pres">
      <dgm:prSet presAssocID="{12193422-F882-40D6-9E2A-5FEA828280F1}" presName="root" presStyleCnt="0">
        <dgm:presLayoutVars>
          <dgm:dir/>
          <dgm:resizeHandles val="exact"/>
        </dgm:presLayoutVars>
      </dgm:prSet>
      <dgm:spPr/>
    </dgm:pt>
    <dgm:pt modelId="{3E2B8BDB-8F39-4013-A551-1BC6CB13FF32}" type="pres">
      <dgm:prSet presAssocID="{64337571-D238-4E65-B0AF-51F959A548A2}" presName="compNode" presStyleCnt="0"/>
      <dgm:spPr/>
    </dgm:pt>
    <dgm:pt modelId="{251C23AF-EFA1-40FD-94DF-DA4BCCCD665E}" type="pres">
      <dgm:prSet presAssocID="{64337571-D238-4E65-B0AF-51F959A548A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ilot"/>
        </a:ext>
      </dgm:extLst>
    </dgm:pt>
    <dgm:pt modelId="{7ADCF8C9-626F-4E99-9881-A2917A2843C2}" type="pres">
      <dgm:prSet presAssocID="{64337571-D238-4E65-B0AF-51F959A548A2}" presName="iconSpace" presStyleCnt="0"/>
      <dgm:spPr/>
    </dgm:pt>
    <dgm:pt modelId="{9224FF05-6D0D-43C6-B6A1-716E13AD5A03}" type="pres">
      <dgm:prSet presAssocID="{64337571-D238-4E65-B0AF-51F959A548A2}" presName="parTx" presStyleLbl="revTx" presStyleIdx="0" presStyleCnt="6" custScaleX="87430" custLinFactNeighborX="9888">
        <dgm:presLayoutVars>
          <dgm:chMax val="0"/>
          <dgm:chPref val="0"/>
        </dgm:presLayoutVars>
      </dgm:prSet>
      <dgm:spPr/>
    </dgm:pt>
    <dgm:pt modelId="{D43A8F0D-B126-4C79-8C1F-A5BB7AFB7DE6}" type="pres">
      <dgm:prSet presAssocID="{64337571-D238-4E65-B0AF-51F959A548A2}" presName="txSpace" presStyleCnt="0"/>
      <dgm:spPr/>
    </dgm:pt>
    <dgm:pt modelId="{F41F82A9-2478-4041-8428-B7E208208A55}" type="pres">
      <dgm:prSet presAssocID="{64337571-D238-4E65-B0AF-51F959A548A2}" presName="desTx" presStyleLbl="revTx" presStyleIdx="1" presStyleCnt="6">
        <dgm:presLayoutVars/>
      </dgm:prSet>
      <dgm:spPr/>
    </dgm:pt>
    <dgm:pt modelId="{C03F0730-7FEC-44FD-AA0C-6D61E0E5F200}" type="pres">
      <dgm:prSet presAssocID="{C9E59AEE-8B56-4D31-9E99-3EA0BB971E37}" presName="sibTrans" presStyleCnt="0"/>
      <dgm:spPr/>
    </dgm:pt>
    <dgm:pt modelId="{89B790A9-01AF-417F-9D69-780366AC59F9}" type="pres">
      <dgm:prSet presAssocID="{A2B1C60B-3E21-4D56-B9AD-D5EF344F6C79}" presName="compNode" presStyleCnt="0"/>
      <dgm:spPr/>
    </dgm:pt>
    <dgm:pt modelId="{BEE724D4-ADE0-41D4-9521-D7C67B954A4E}" type="pres">
      <dgm:prSet presAssocID="{A2B1C60B-3E21-4D56-B9AD-D5EF344F6C79}" presName="iconRect" presStyleLbl="node1" presStyleIdx="1" presStyleCnt="3" custLinFactNeighborX="-1468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hamrock"/>
        </a:ext>
      </dgm:extLst>
    </dgm:pt>
    <dgm:pt modelId="{172CCCBE-9741-4A2D-B832-97ED0517E46B}" type="pres">
      <dgm:prSet presAssocID="{A2B1C60B-3E21-4D56-B9AD-D5EF344F6C79}" presName="iconSpace" presStyleCnt="0"/>
      <dgm:spPr/>
    </dgm:pt>
    <dgm:pt modelId="{D714589B-1F27-4D18-B514-540D777A6A19}" type="pres">
      <dgm:prSet presAssocID="{A2B1C60B-3E21-4D56-B9AD-D5EF344F6C79}" presName="parTx" presStyleLbl="revTx" presStyleIdx="2" presStyleCnt="6" custLinFactNeighborX="-3084">
        <dgm:presLayoutVars>
          <dgm:chMax val="0"/>
          <dgm:chPref val="0"/>
        </dgm:presLayoutVars>
      </dgm:prSet>
      <dgm:spPr/>
    </dgm:pt>
    <dgm:pt modelId="{9F72A88B-4B14-479D-A198-D1BCC2F8351F}" type="pres">
      <dgm:prSet presAssocID="{A2B1C60B-3E21-4D56-B9AD-D5EF344F6C79}" presName="txSpace" presStyleCnt="0"/>
      <dgm:spPr/>
    </dgm:pt>
    <dgm:pt modelId="{C7B0D586-67AD-4F79-9D1D-5FC2943E79B2}" type="pres">
      <dgm:prSet presAssocID="{A2B1C60B-3E21-4D56-B9AD-D5EF344F6C79}" presName="desTx" presStyleLbl="revTx" presStyleIdx="3" presStyleCnt="6" custLinFactNeighborX="-3084" custLinFactNeighborY="-1961">
        <dgm:presLayoutVars/>
      </dgm:prSet>
      <dgm:spPr/>
    </dgm:pt>
    <dgm:pt modelId="{CE5237E7-0B24-4FB2-AAC0-26E258443B96}" type="pres">
      <dgm:prSet presAssocID="{8C5497A2-9D33-43C7-A8EB-9BBDD5291AE6}" presName="sibTrans" presStyleCnt="0"/>
      <dgm:spPr/>
    </dgm:pt>
    <dgm:pt modelId="{AB0AE069-1BA4-45A1-B751-C19CF4C3ED51}" type="pres">
      <dgm:prSet presAssocID="{5116F913-6C51-4F4E-AA90-64FC1E4AB6F3}" presName="compNode" presStyleCnt="0"/>
      <dgm:spPr/>
    </dgm:pt>
    <dgm:pt modelId="{97FF277D-6704-4923-B33D-AE550E6EB832}" type="pres">
      <dgm:prSet presAssocID="{5116F913-6C51-4F4E-AA90-64FC1E4AB6F3}" presName="iconRect" presStyleLbl="node1" presStyleIdx="2" presStyleCnt="3" custLinFactNeighborX="-2055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octor"/>
        </a:ext>
      </dgm:extLst>
    </dgm:pt>
    <dgm:pt modelId="{87142A9F-04C5-46D6-8AA4-E5F5778EDCB0}" type="pres">
      <dgm:prSet presAssocID="{5116F913-6C51-4F4E-AA90-64FC1E4AB6F3}" presName="iconSpace" presStyleCnt="0"/>
      <dgm:spPr/>
    </dgm:pt>
    <dgm:pt modelId="{CB2B98D2-2C9F-48A5-B4B4-DABDAA1D0EC4}" type="pres">
      <dgm:prSet presAssocID="{5116F913-6C51-4F4E-AA90-64FC1E4AB6F3}" presName="parTx" presStyleLbl="revTx" presStyleIdx="4" presStyleCnt="6" custScaleX="89087">
        <dgm:presLayoutVars>
          <dgm:chMax val="0"/>
          <dgm:chPref val="0"/>
        </dgm:presLayoutVars>
      </dgm:prSet>
      <dgm:spPr/>
    </dgm:pt>
    <dgm:pt modelId="{AC18CBAA-BD8D-4FCA-A84A-93DBAB18287A}" type="pres">
      <dgm:prSet presAssocID="{5116F913-6C51-4F4E-AA90-64FC1E4AB6F3}" presName="txSpace" presStyleCnt="0"/>
      <dgm:spPr/>
    </dgm:pt>
    <dgm:pt modelId="{BC9916F7-F906-4AF2-8EB9-3A8EAE47FE3C}" type="pres">
      <dgm:prSet presAssocID="{5116F913-6C51-4F4E-AA90-64FC1E4AB6F3}" presName="desTx" presStyleLbl="revTx" presStyleIdx="5" presStyleCnt="6">
        <dgm:presLayoutVars/>
      </dgm:prSet>
      <dgm:spPr/>
    </dgm:pt>
  </dgm:ptLst>
  <dgm:cxnLst>
    <dgm:cxn modelId="{4B29F300-A167-46CA-B565-13D3D4514FA3}" srcId="{A2B1C60B-3E21-4D56-B9AD-D5EF344F6C79}" destId="{13236648-6C68-4889-A3D7-47E37A569409}" srcOrd="0" destOrd="0" parTransId="{02BA0E83-AD5C-47D6-9EB9-43C7606468AA}" sibTransId="{3D90E528-F0FC-4ED6-B767-F74808114547}"/>
    <dgm:cxn modelId="{4B3F1D1D-8712-46E4-A4A2-47EE4B6A12D2}" type="presOf" srcId="{13236648-6C68-4889-A3D7-47E37A569409}" destId="{C7B0D586-67AD-4F79-9D1D-5FC2943E79B2}" srcOrd="0" destOrd="0" presId="urn:microsoft.com/office/officeart/2018/5/layout/CenteredIconLabelDescriptionList"/>
    <dgm:cxn modelId="{363FB421-786B-42D3-A60D-98DEEC744AEA}" type="presOf" srcId="{64337571-D238-4E65-B0AF-51F959A548A2}" destId="{9224FF05-6D0D-43C6-B6A1-716E13AD5A03}" srcOrd="0" destOrd="0" presId="urn:microsoft.com/office/officeart/2018/5/layout/CenteredIconLabelDescriptionList"/>
    <dgm:cxn modelId="{CBF7CA2B-E93C-4029-8EE4-31E4F1B80A44}" type="presOf" srcId="{10851555-DADA-4E1E-B061-3A8B0EFC6B4F}" destId="{C7B0D586-67AD-4F79-9D1D-5FC2943E79B2}" srcOrd="0" destOrd="2" presId="urn:microsoft.com/office/officeart/2018/5/layout/CenteredIconLabelDescriptionList"/>
    <dgm:cxn modelId="{D6807635-FBE2-40A5-9285-EF21832FE45B}" type="presOf" srcId="{12193422-F882-40D6-9E2A-5FEA828280F1}" destId="{EEAA8878-DE2F-4C9A-9FAF-91D383FDFC83}" srcOrd="0" destOrd="0" presId="urn:microsoft.com/office/officeart/2018/5/layout/CenteredIconLabelDescriptionList"/>
    <dgm:cxn modelId="{8A8B9D4B-E268-4EA3-B542-691EE98CFC9B}" type="presOf" srcId="{A2B1C60B-3E21-4D56-B9AD-D5EF344F6C79}" destId="{D714589B-1F27-4D18-B514-540D777A6A19}" srcOrd="0" destOrd="0" presId="urn:microsoft.com/office/officeart/2018/5/layout/CenteredIconLabelDescriptionList"/>
    <dgm:cxn modelId="{208F1C70-C8CE-437B-BB84-CE0609E14E96}" srcId="{13236648-6C68-4889-A3D7-47E37A569409}" destId="{10851555-DADA-4E1E-B061-3A8B0EFC6B4F}" srcOrd="1" destOrd="0" parTransId="{4E152A9F-CB39-4E9F-96CC-F27353D92A86}" sibTransId="{948E7DAB-0E4A-4AD5-B174-8DC7686397D9}"/>
    <dgm:cxn modelId="{E033A255-DFB6-428C-A1EA-4C0BEFB40A90}" srcId="{12193422-F882-40D6-9E2A-5FEA828280F1}" destId="{64337571-D238-4E65-B0AF-51F959A548A2}" srcOrd="0" destOrd="0" parTransId="{F8AA1095-36B3-4EA0-855F-F3ABC61EB3FD}" sibTransId="{C9E59AEE-8B56-4D31-9E99-3EA0BB971E37}"/>
    <dgm:cxn modelId="{3A72818E-1D2E-4AC9-8C0E-093EB20CB78C}" srcId="{13236648-6C68-4889-A3D7-47E37A569409}" destId="{72577FA6-B68F-4A0B-8C47-F56620F3B14A}" srcOrd="0" destOrd="0" parTransId="{9870ECDB-D63B-4DC7-B781-54B674F0E3D7}" sibTransId="{3FCE1F44-D6EC-43D1-A4D1-F9C05F2CF183}"/>
    <dgm:cxn modelId="{6DB95191-3EDA-41A2-92E0-672AC6F28744}" type="presOf" srcId="{162FD195-1162-4588-8E83-2A31D555A56A}" destId="{C7B0D586-67AD-4F79-9D1D-5FC2943E79B2}" srcOrd="0" destOrd="3" presId="urn:microsoft.com/office/officeart/2018/5/layout/CenteredIconLabelDescriptionList"/>
    <dgm:cxn modelId="{EE5EB69E-0CF1-4E9D-942A-41F65E0E3C2B}" srcId="{13236648-6C68-4889-A3D7-47E37A569409}" destId="{162FD195-1162-4588-8E83-2A31D555A56A}" srcOrd="2" destOrd="0" parTransId="{8709C94B-6FD1-47AD-AEA0-C1DA47133C31}" sibTransId="{E9EAAC7F-5E50-4C4B-8EA3-6D1601DFDDB7}"/>
    <dgm:cxn modelId="{E33477A5-B908-4A42-AA3C-CF3D8E9E5186}" srcId="{12193422-F882-40D6-9E2A-5FEA828280F1}" destId="{A2B1C60B-3E21-4D56-B9AD-D5EF344F6C79}" srcOrd="1" destOrd="0" parTransId="{F5137A0A-A2CD-4066-A98E-B1043FBE27C2}" sibTransId="{8C5497A2-9D33-43C7-A8EB-9BBDD5291AE6}"/>
    <dgm:cxn modelId="{0C1F2ADA-89D4-4779-9012-F6AE52B44FD7}" type="presOf" srcId="{5116F913-6C51-4F4E-AA90-64FC1E4AB6F3}" destId="{CB2B98D2-2C9F-48A5-B4B4-DABDAA1D0EC4}" srcOrd="0" destOrd="0" presId="urn:microsoft.com/office/officeart/2018/5/layout/CenteredIconLabelDescriptionList"/>
    <dgm:cxn modelId="{744522E7-CF88-4CCE-88AC-2C658816040D}" srcId="{12193422-F882-40D6-9E2A-5FEA828280F1}" destId="{5116F913-6C51-4F4E-AA90-64FC1E4AB6F3}" srcOrd="2" destOrd="0" parTransId="{76F67A0C-D876-4FB0-81BB-2FA3EFE810FD}" sibTransId="{167908C2-F764-4398-8CAC-8FDB4B04EF8A}"/>
    <dgm:cxn modelId="{D2CF03F0-7602-44F5-93A4-3B778E83C767}" type="presOf" srcId="{72577FA6-B68F-4A0B-8C47-F56620F3B14A}" destId="{C7B0D586-67AD-4F79-9D1D-5FC2943E79B2}" srcOrd="0" destOrd="1" presId="urn:microsoft.com/office/officeart/2018/5/layout/CenteredIconLabelDescriptionList"/>
    <dgm:cxn modelId="{9825EE16-B0E2-4B70-BCBD-41AD0230D135}" type="presParOf" srcId="{EEAA8878-DE2F-4C9A-9FAF-91D383FDFC83}" destId="{3E2B8BDB-8F39-4013-A551-1BC6CB13FF32}" srcOrd="0" destOrd="0" presId="urn:microsoft.com/office/officeart/2018/5/layout/CenteredIconLabelDescriptionList"/>
    <dgm:cxn modelId="{D83AE413-E3B4-447E-8B79-DBAFFEA323C2}" type="presParOf" srcId="{3E2B8BDB-8F39-4013-A551-1BC6CB13FF32}" destId="{251C23AF-EFA1-40FD-94DF-DA4BCCCD665E}" srcOrd="0" destOrd="0" presId="urn:microsoft.com/office/officeart/2018/5/layout/CenteredIconLabelDescriptionList"/>
    <dgm:cxn modelId="{EE40046E-1BED-424E-A66D-6B9A1128CA18}" type="presParOf" srcId="{3E2B8BDB-8F39-4013-A551-1BC6CB13FF32}" destId="{7ADCF8C9-626F-4E99-9881-A2917A2843C2}" srcOrd="1" destOrd="0" presId="urn:microsoft.com/office/officeart/2018/5/layout/CenteredIconLabelDescriptionList"/>
    <dgm:cxn modelId="{1AAF83A8-7CBF-4145-BE90-A602B7AF0872}" type="presParOf" srcId="{3E2B8BDB-8F39-4013-A551-1BC6CB13FF32}" destId="{9224FF05-6D0D-43C6-B6A1-716E13AD5A03}" srcOrd="2" destOrd="0" presId="urn:microsoft.com/office/officeart/2018/5/layout/CenteredIconLabelDescriptionList"/>
    <dgm:cxn modelId="{B8264B33-2DB5-483E-A6FA-32DF4372BBFF}" type="presParOf" srcId="{3E2B8BDB-8F39-4013-A551-1BC6CB13FF32}" destId="{D43A8F0D-B126-4C79-8C1F-A5BB7AFB7DE6}" srcOrd="3" destOrd="0" presId="urn:microsoft.com/office/officeart/2018/5/layout/CenteredIconLabelDescriptionList"/>
    <dgm:cxn modelId="{284CA71F-E737-41D3-BA39-F91BB3F0EADA}" type="presParOf" srcId="{3E2B8BDB-8F39-4013-A551-1BC6CB13FF32}" destId="{F41F82A9-2478-4041-8428-B7E208208A55}" srcOrd="4" destOrd="0" presId="urn:microsoft.com/office/officeart/2018/5/layout/CenteredIconLabelDescriptionList"/>
    <dgm:cxn modelId="{8550FE42-00D8-4F4A-B9A7-D78F3E200637}" type="presParOf" srcId="{EEAA8878-DE2F-4C9A-9FAF-91D383FDFC83}" destId="{C03F0730-7FEC-44FD-AA0C-6D61E0E5F200}" srcOrd="1" destOrd="0" presId="urn:microsoft.com/office/officeart/2018/5/layout/CenteredIconLabelDescriptionList"/>
    <dgm:cxn modelId="{4BB9D140-D866-437B-9FAD-D0E28D38A60E}" type="presParOf" srcId="{EEAA8878-DE2F-4C9A-9FAF-91D383FDFC83}" destId="{89B790A9-01AF-417F-9D69-780366AC59F9}" srcOrd="2" destOrd="0" presId="urn:microsoft.com/office/officeart/2018/5/layout/CenteredIconLabelDescriptionList"/>
    <dgm:cxn modelId="{8E38E8E9-79BA-4695-BF67-704CEEBCF11C}" type="presParOf" srcId="{89B790A9-01AF-417F-9D69-780366AC59F9}" destId="{BEE724D4-ADE0-41D4-9521-D7C67B954A4E}" srcOrd="0" destOrd="0" presId="urn:microsoft.com/office/officeart/2018/5/layout/CenteredIconLabelDescriptionList"/>
    <dgm:cxn modelId="{D11A52C4-722C-4142-9E7D-70C2AFB01C18}" type="presParOf" srcId="{89B790A9-01AF-417F-9D69-780366AC59F9}" destId="{172CCCBE-9741-4A2D-B832-97ED0517E46B}" srcOrd="1" destOrd="0" presId="urn:microsoft.com/office/officeart/2018/5/layout/CenteredIconLabelDescriptionList"/>
    <dgm:cxn modelId="{01FE9E39-03F6-4FAD-9836-28250C7EA361}" type="presParOf" srcId="{89B790A9-01AF-417F-9D69-780366AC59F9}" destId="{D714589B-1F27-4D18-B514-540D777A6A19}" srcOrd="2" destOrd="0" presId="urn:microsoft.com/office/officeart/2018/5/layout/CenteredIconLabelDescriptionList"/>
    <dgm:cxn modelId="{3B5D3B38-04CC-4E5F-A8EC-82CFFA92A721}" type="presParOf" srcId="{89B790A9-01AF-417F-9D69-780366AC59F9}" destId="{9F72A88B-4B14-479D-A198-D1BCC2F8351F}" srcOrd="3" destOrd="0" presId="urn:microsoft.com/office/officeart/2018/5/layout/CenteredIconLabelDescriptionList"/>
    <dgm:cxn modelId="{26D79CC0-6035-4A69-AA79-980AA6B01B06}" type="presParOf" srcId="{89B790A9-01AF-417F-9D69-780366AC59F9}" destId="{C7B0D586-67AD-4F79-9D1D-5FC2943E79B2}" srcOrd="4" destOrd="0" presId="urn:microsoft.com/office/officeart/2018/5/layout/CenteredIconLabelDescriptionList"/>
    <dgm:cxn modelId="{4EEC2C90-85D2-4578-8D43-E38E43673C78}" type="presParOf" srcId="{EEAA8878-DE2F-4C9A-9FAF-91D383FDFC83}" destId="{CE5237E7-0B24-4FB2-AAC0-26E258443B96}" srcOrd="3" destOrd="0" presId="urn:microsoft.com/office/officeart/2018/5/layout/CenteredIconLabelDescriptionList"/>
    <dgm:cxn modelId="{259FAB63-8FD0-4225-A1D2-389C8BBAB743}" type="presParOf" srcId="{EEAA8878-DE2F-4C9A-9FAF-91D383FDFC83}" destId="{AB0AE069-1BA4-45A1-B751-C19CF4C3ED51}" srcOrd="4" destOrd="0" presId="urn:microsoft.com/office/officeart/2018/5/layout/CenteredIconLabelDescriptionList"/>
    <dgm:cxn modelId="{F84A729F-1D8C-4694-AED4-722BADD16CB4}" type="presParOf" srcId="{AB0AE069-1BA4-45A1-B751-C19CF4C3ED51}" destId="{97FF277D-6704-4923-B33D-AE550E6EB832}" srcOrd="0" destOrd="0" presId="urn:microsoft.com/office/officeart/2018/5/layout/CenteredIconLabelDescriptionList"/>
    <dgm:cxn modelId="{75389E4D-BB0B-41CF-9D22-7CF7B8CDAE8A}" type="presParOf" srcId="{AB0AE069-1BA4-45A1-B751-C19CF4C3ED51}" destId="{87142A9F-04C5-46D6-8AA4-E5F5778EDCB0}" srcOrd="1" destOrd="0" presId="urn:microsoft.com/office/officeart/2018/5/layout/CenteredIconLabelDescriptionList"/>
    <dgm:cxn modelId="{5EC7E7AF-B2C1-49B6-8732-544C80AF8F0E}" type="presParOf" srcId="{AB0AE069-1BA4-45A1-B751-C19CF4C3ED51}" destId="{CB2B98D2-2C9F-48A5-B4B4-DABDAA1D0EC4}" srcOrd="2" destOrd="0" presId="urn:microsoft.com/office/officeart/2018/5/layout/CenteredIconLabelDescriptionList"/>
    <dgm:cxn modelId="{BB917D15-DC1B-49D3-BEFB-5E96A5CAF7E9}" type="presParOf" srcId="{AB0AE069-1BA4-45A1-B751-C19CF4C3ED51}" destId="{AC18CBAA-BD8D-4FCA-A84A-93DBAB18287A}" srcOrd="3" destOrd="0" presId="urn:microsoft.com/office/officeart/2018/5/layout/CenteredIconLabelDescriptionList"/>
    <dgm:cxn modelId="{91D04FF4-11BE-4E5E-B732-A12DA7F8DE83}" type="presParOf" srcId="{AB0AE069-1BA4-45A1-B751-C19CF4C3ED51}" destId="{BC9916F7-F906-4AF2-8EB9-3A8EAE47FE3C}"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62CCE-9C44-475F-94FD-D029BA840CC5}">
      <dsp:nvSpPr>
        <dsp:cNvPr id="0" name=""/>
        <dsp:cNvSpPr/>
      </dsp:nvSpPr>
      <dsp:spPr>
        <a:xfrm>
          <a:off x="0" y="399"/>
          <a:ext cx="8209127" cy="935942"/>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476F45-3275-40C6-8521-52CDD0A7E54A}">
      <dsp:nvSpPr>
        <dsp:cNvPr id="0" name=""/>
        <dsp:cNvSpPr/>
      </dsp:nvSpPr>
      <dsp:spPr>
        <a:xfrm>
          <a:off x="283122" y="210987"/>
          <a:ext cx="514768" cy="5147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5969E8-FE6C-4E21-AD0B-A1A615775B65}">
      <dsp:nvSpPr>
        <dsp:cNvPr id="0" name=""/>
        <dsp:cNvSpPr/>
      </dsp:nvSpPr>
      <dsp:spPr>
        <a:xfrm>
          <a:off x="1081014" y="399"/>
          <a:ext cx="7128112" cy="93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54" tIns="99054" rIns="99054" bIns="99054" numCol="1" spcCol="1270" anchor="ctr" anchorCtr="0">
          <a:noAutofit/>
        </a:bodyPr>
        <a:lstStyle/>
        <a:p>
          <a:pPr marL="0" lvl="0" indent="0" algn="l" defTabSz="977900">
            <a:lnSpc>
              <a:spcPct val="100000"/>
            </a:lnSpc>
            <a:spcBef>
              <a:spcPct val="0"/>
            </a:spcBef>
            <a:spcAft>
              <a:spcPct val="35000"/>
            </a:spcAft>
            <a:buNone/>
          </a:pPr>
          <a:r>
            <a:rPr lang="en-US" sz="2200" kern="1200">
              <a:latin typeface="Tw Cen MT" panose="020B0602020104020603" pitchFamily="34" charset="77"/>
            </a:rPr>
            <a:t>A medicolegal analysis of claims involving anesthesiologists in a Boston GI suite setting (2007-2016) revealed: </a:t>
          </a:r>
        </a:p>
      </dsp:txBody>
      <dsp:txXfrm>
        <a:off x="1081014" y="399"/>
        <a:ext cx="7128112" cy="935942"/>
      </dsp:txXfrm>
    </dsp:sp>
    <dsp:sp modelId="{111A0304-95BA-40C3-A38C-0515AEC0089F}">
      <dsp:nvSpPr>
        <dsp:cNvPr id="0" name=""/>
        <dsp:cNvSpPr/>
      </dsp:nvSpPr>
      <dsp:spPr>
        <a:xfrm>
          <a:off x="0" y="1170328"/>
          <a:ext cx="8209127" cy="935942"/>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9DBC56-825A-478A-84E0-D15A4606221E}">
      <dsp:nvSpPr>
        <dsp:cNvPr id="0" name=""/>
        <dsp:cNvSpPr/>
      </dsp:nvSpPr>
      <dsp:spPr>
        <a:xfrm>
          <a:off x="283122" y="1380915"/>
          <a:ext cx="514768" cy="5147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ED935C-4F4A-4F93-83A9-D5A7A232182E}">
      <dsp:nvSpPr>
        <dsp:cNvPr id="0" name=""/>
        <dsp:cNvSpPr/>
      </dsp:nvSpPr>
      <dsp:spPr>
        <a:xfrm>
          <a:off x="1081014" y="1170328"/>
          <a:ext cx="7128112" cy="93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54" tIns="99054" rIns="99054" bIns="99054" numCol="1" spcCol="1270" anchor="ctr" anchorCtr="0">
          <a:noAutofit/>
        </a:bodyPr>
        <a:lstStyle/>
        <a:p>
          <a:pPr marL="0" lvl="0" indent="0" algn="l" defTabSz="977900">
            <a:lnSpc>
              <a:spcPct val="100000"/>
            </a:lnSpc>
            <a:spcBef>
              <a:spcPct val="0"/>
            </a:spcBef>
            <a:spcAft>
              <a:spcPct val="35000"/>
            </a:spcAft>
            <a:buNone/>
          </a:pPr>
          <a:r>
            <a:rPr lang="en-US" sz="2200" kern="1200">
              <a:latin typeface="Tw Cen MT" panose="020B0602020104020603" pitchFamily="34" charset="77"/>
            </a:rPr>
            <a:t>58 claims totaling payouts of $5,785,715</a:t>
          </a:r>
        </a:p>
      </dsp:txBody>
      <dsp:txXfrm>
        <a:off x="1081014" y="1170328"/>
        <a:ext cx="7128112" cy="935942"/>
      </dsp:txXfrm>
    </dsp:sp>
    <dsp:sp modelId="{782BF065-E0DB-4CC8-80AD-B89CA6A4384D}">
      <dsp:nvSpPr>
        <dsp:cNvPr id="0" name=""/>
        <dsp:cNvSpPr/>
      </dsp:nvSpPr>
      <dsp:spPr>
        <a:xfrm>
          <a:off x="0" y="2340257"/>
          <a:ext cx="8209127" cy="935942"/>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EE3FFC-7B23-461D-89AC-81274EE723C5}">
      <dsp:nvSpPr>
        <dsp:cNvPr id="0" name=""/>
        <dsp:cNvSpPr/>
      </dsp:nvSpPr>
      <dsp:spPr>
        <a:xfrm>
          <a:off x="283122" y="2550844"/>
          <a:ext cx="514768" cy="51476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D42979-C7C7-4754-8976-BE1701D5530C}">
      <dsp:nvSpPr>
        <dsp:cNvPr id="0" name=""/>
        <dsp:cNvSpPr/>
      </dsp:nvSpPr>
      <dsp:spPr>
        <a:xfrm>
          <a:off x="1081014" y="2340257"/>
          <a:ext cx="7128112" cy="93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54" tIns="99054" rIns="99054" bIns="99054" numCol="1" spcCol="1270" anchor="ctr" anchorCtr="0">
          <a:noAutofit/>
        </a:bodyPr>
        <a:lstStyle/>
        <a:p>
          <a:pPr marL="0" lvl="0" indent="0" algn="l" defTabSz="977900">
            <a:lnSpc>
              <a:spcPct val="100000"/>
            </a:lnSpc>
            <a:spcBef>
              <a:spcPct val="0"/>
            </a:spcBef>
            <a:spcAft>
              <a:spcPct val="35000"/>
            </a:spcAft>
            <a:buNone/>
          </a:pPr>
          <a:r>
            <a:rPr lang="en-US" sz="2200" kern="1200">
              <a:latin typeface="Tw Cen MT" panose="020B0602020104020603" pitchFamily="34" charset="77"/>
            </a:rPr>
            <a:t>6 payments exceeding $500,000, each involving difficult airway management</a:t>
          </a:r>
        </a:p>
      </dsp:txBody>
      <dsp:txXfrm>
        <a:off x="1081014" y="2340257"/>
        <a:ext cx="7128112" cy="9359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7D96F9-256F-4521-8B3C-93592EAAD095}">
      <dsp:nvSpPr>
        <dsp:cNvPr id="0" name=""/>
        <dsp:cNvSpPr/>
      </dsp:nvSpPr>
      <dsp:spPr>
        <a:xfrm>
          <a:off x="1680" y="430799"/>
          <a:ext cx="850500" cy="8505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5339E8-B53F-4D37-B801-69B21C59C726}">
      <dsp:nvSpPr>
        <dsp:cNvPr id="0" name=""/>
        <dsp:cNvSpPr/>
      </dsp:nvSpPr>
      <dsp:spPr>
        <a:xfrm>
          <a:off x="1680" y="1482704"/>
          <a:ext cx="2430000" cy="774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100000"/>
            </a:lnSpc>
            <a:spcBef>
              <a:spcPct val="0"/>
            </a:spcBef>
            <a:spcAft>
              <a:spcPct val="35000"/>
            </a:spcAft>
            <a:buNone/>
            <a:defRPr b="1"/>
          </a:pPr>
          <a:r>
            <a:rPr lang="en-US" sz="2800" kern="1200">
              <a:solidFill>
                <a:schemeClr val="tx2"/>
              </a:solidFill>
              <a:latin typeface="Tw Cen MT" panose="020B0602020104020603" pitchFamily="34" charset="77"/>
            </a:rPr>
            <a:t>Education and Training</a:t>
          </a:r>
        </a:p>
      </dsp:txBody>
      <dsp:txXfrm>
        <a:off x="1680" y="1482704"/>
        <a:ext cx="2430000" cy="774562"/>
      </dsp:txXfrm>
    </dsp:sp>
    <dsp:sp modelId="{EE5D4457-F2FE-46A6-818A-CC90F705581A}">
      <dsp:nvSpPr>
        <dsp:cNvPr id="0" name=""/>
        <dsp:cNvSpPr/>
      </dsp:nvSpPr>
      <dsp:spPr>
        <a:xfrm>
          <a:off x="1680" y="2350943"/>
          <a:ext cx="2430000" cy="27636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pPr>
          <a:r>
            <a:rPr lang="en-US" sz="2000" kern="1200">
              <a:solidFill>
                <a:schemeClr val="tx2"/>
              </a:solidFill>
              <a:latin typeface="Tw Cen MT" panose="020B0602020104020603" pitchFamily="34" charset="77"/>
            </a:rPr>
            <a:t>Poor performance issues: 	</a:t>
          </a:r>
        </a:p>
        <a:p>
          <a:pPr marL="228600" lvl="1" indent="-228600" algn="l" defTabSz="889000">
            <a:lnSpc>
              <a:spcPct val="90000"/>
            </a:lnSpc>
            <a:spcBef>
              <a:spcPct val="0"/>
            </a:spcBef>
            <a:spcAft>
              <a:spcPct val="15000"/>
            </a:spcAft>
            <a:buChar char="•"/>
          </a:pPr>
          <a:r>
            <a:rPr lang="en-US" sz="2000" kern="1200">
              <a:solidFill>
                <a:schemeClr val="tx2"/>
              </a:solidFill>
              <a:latin typeface="Tw Cen MT" panose="020B0602020104020603" pitchFamily="34" charset="77"/>
            </a:rPr>
            <a:t>Poor technique</a:t>
          </a:r>
        </a:p>
        <a:p>
          <a:pPr marL="228600" lvl="1" indent="-228600" algn="l" defTabSz="889000">
            <a:lnSpc>
              <a:spcPct val="90000"/>
            </a:lnSpc>
            <a:spcBef>
              <a:spcPct val="0"/>
            </a:spcBef>
            <a:spcAft>
              <a:spcPct val="15000"/>
            </a:spcAft>
            <a:buChar char="•"/>
          </a:pPr>
          <a:r>
            <a:rPr lang="en-US" sz="2000" kern="1200">
              <a:solidFill>
                <a:schemeClr val="tx2"/>
              </a:solidFill>
              <a:latin typeface="Tw Cen MT" panose="020B0602020104020603" pitchFamily="34" charset="77"/>
            </a:rPr>
            <a:t>Failure to resuscitate, delay in decision making</a:t>
          </a:r>
        </a:p>
        <a:p>
          <a:pPr marL="228600" lvl="1" indent="-228600" algn="l" defTabSz="889000">
            <a:lnSpc>
              <a:spcPct val="90000"/>
            </a:lnSpc>
            <a:spcBef>
              <a:spcPct val="0"/>
            </a:spcBef>
            <a:spcAft>
              <a:spcPct val="15000"/>
            </a:spcAft>
            <a:buChar char="•"/>
          </a:pPr>
          <a:r>
            <a:rPr lang="en-US" sz="2000" kern="1200">
              <a:solidFill>
                <a:schemeClr val="tx2"/>
              </a:solidFill>
              <a:latin typeface="Tw Cen MT" panose="020B0602020104020603" pitchFamily="34" charset="77"/>
            </a:rPr>
            <a:t>Failure to recognize risk factors for difficult airway management</a:t>
          </a:r>
        </a:p>
      </dsp:txBody>
      <dsp:txXfrm>
        <a:off x="1680" y="2350943"/>
        <a:ext cx="2430000" cy="2763688"/>
      </dsp:txXfrm>
    </dsp:sp>
    <dsp:sp modelId="{DC821AC9-2132-47C2-BC7D-F89DC3C4A45C}">
      <dsp:nvSpPr>
        <dsp:cNvPr id="0" name=""/>
        <dsp:cNvSpPr/>
      </dsp:nvSpPr>
      <dsp:spPr>
        <a:xfrm>
          <a:off x="2856930" y="430799"/>
          <a:ext cx="850500" cy="8505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FC2D4F-B44A-45C6-92D4-7F15B8003865}">
      <dsp:nvSpPr>
        <dsp:cNvPr id="0" name=""/>
        <dsp:cNvSpPr/>
      </dsp:nvSpPr>
      <dsp:spPr>
        <a:xfrm>
          <a:off x="2856930" y="1482704"/>
          <a:ext cx="2430000" cy="774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100000"/>
            </a:lnSpc>
            <a:spcBef>
              <a:spcPct val="0"/>
            </a:spcBef>
            <a:spcAft>
              <a:spcPct val="35000"/>
            </a:spcAft>
            <a:buNone/>
            <a:defRPr b="1"/>
          </a:pPr>
          <a:r>
            <a:rPr lang="en-US" sz="2800" kern="1200">
              <a:solidFill>
                <a:schemeClr val="tx2"/>
              </a:solidFill>
              <a:latin typeface="Tw Cen MT" panose="020B0602020104020603" pitchFamily="34" charset="77"/>
            </a:rPr>
            <a:t>Equipment and Resources</a:t>
          </a:r>
        </a:p>
      </dsp:txBody>
      <dsp:txXfrm>
        <a:off x="2856930" y="1482704"/>
        <a:ext cx="2430000" cy="774562"/>
      </dsp:txXfrm>
    </dsp:sp>
    <dsp:sp modelId="{7616DB4E-45A7-4D5C-9256-D43D1AAB81C6}">
      <dsp:nvSpPr>
        <dsp:cNvPr id="0" name=""/>
        <dsp:cNvSpPr/>
      </dsp:nvSpPr>
      <dsp:spPr>
        <a:xfrm>
          <a:off x="2856930" y="2350943"/>
          <a:ext cx="2430000" cy="27636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pPr>
          <a:r>
            <a:rPr lang="en-US" sz="2000" kern="1200">
              <a:solidFill>
                <a:schemeClr val="tx2"/>
              </a:solidFill>
              <a:latin typeface="Tw Cen MT" panose="020B0602020104020603" pitchFamily="34" charset="77"/>
            </a:rPr>
            <a:t>Inadequate monitoring  </a:t>
          </a:r>
        </a:p>
        <a:p>
          <a:pPr marL="0" lvl="0" indent="0" algn="l" defTabSz="889000">
            <a:lnSpc>
              <a:spcPct val="100000"/>
            </a:lnSpc>
            <a:spcBef>
              <a:spcPct val="0"/>
            </a:spcBef>
            <a:spcAft>
              <a:spcPct val="35000"/>
            </a:spcAft>
            <a:buNone/>
          </a:pPr>
          <a:r>
            <a:rPr lang="en-US" sz="2000" kern="1200">
              <a:solidFill>
                <a:schemeClr val="tx2"/>
              </a:solidFill>
              <a:latin typeface="Tw Cen MT" panose="020B0602020104020603" pitchFamily="34" charset="77"/>
            </a:rPr>
            <a:t>Rescue equipment not available</a:t>
          </a:r>
        </a:p>
        <a:p>
          <a:pPr marL="0" lvl="0" indent="0" algn="l" defTabSz="889000">
            <a:lnSpc>
              <a:spcPct val="100000"/>
            </a:lnSpc>
            <a:spcBef>
              <a:spcPct val="0"/>
            </a:spcBef>
            <a:spcAft>
              <a:spcPct val="35000"/>
            </a:spcAft>
            <a:buNone/>
          </a:pPr>
          <a:r>
            <a:rPr lang="en-US" sz="2000" kern="1200">
              <a:solidFill>
                <a:schemeClr val="tx2"/>
              </a:solidFill>
              <a:latin typeface="Tw Cen MT" panose="020B0602020104020603" pitchFamily="34" charset="77"/>
            </a:rPr>
            <a:t>People not being available</a:t>
          </a:r>
        </a:p>
      </dsp:txBody>
      <dsp:txXfrm>
        <a:off x="2856930" y="2350943"/>
        <a:ext cx="2430000" cy="2763688"/>
      </dsp:txXfrm>
    </dsp:sp>
    <dsp:sp modelId="{5CB0196B-D952-47FD-BFA3-4E57AA830287}">
      <dsp:nvSpPr>
        <dsp:cNvPr id="0" name=""/>
        <dsp:cNvSpPr/>
      </dsp:nvSpPr>
      <dsp:spPr>
        <a:xfrm>
          <a:off x="5712180" y="430799"/>
          <a:ext cx="850500" cy="8505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FC55A3-1ABC-4121-BE4D-74E132724ABF}">
      <dsp:nvSpPr>
        <dsp:cNvPr id="0" name=""/>
        <dsp:cNvSpPr/>
      </dsp:nvSpPr>
      <dsp:spPr>
        <a:xfrm>
          <a:off x="5712180" y="1482704"/>
          <a:ext cx="2430000" cy="774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100000"/>
            </a:lnSpc>
            <a:spcBef>
              <a:spcPct val="0"/>
            </a:spcBef>
            <a:spcAft>
              <a:spcPct val="35000"/>
            </a:spcAft>
            <a:buNone/>
            <a:defRPr b="1"/>
          </a:pPr>
          <a:r>
            <a:rPr lang="en-US" sz="2800" kern="1200">
              <a:solidFill>
                <a:schemeClr val="tx2"/>
              </a:solidFill>
              <a:latin typeface="Tw Cen MT" panose="020B0602020104020603" pitchFamily="34" charset="77"/>
            </a:rPr>
            <a:t>Communication</a:t>
          </a:r>
        </a:p>
      </dsp:txBody>
      <dsp:txXfrm>
        <a:off x="5712180" y="1482704"/>
        <a:ext cx="2430000" cy="774562"/>
      </dsp:txXfrm>
    </dsp:sp>
    <dsp:sp modelId="{220B755B-39D5-4C8A-ABED-80422F9FBC6C}">
      <dsp:nvSpPr>
        <dsp:cNvPr id="0" name=""/>
        <dsp:cNvSpPr/>
      </dsp:nvSpPr>
      <dsp:spPr>
        <a:xfrm>
          <a:off x="5712180" y="2350943"/>
          <a:ext cx="2430000" cy="27636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pPr>
          <a:r>
            <a:rPr lang="en-US" sz="2000" kern="1200">
              <a:solidFill>
                <a:schemeClr val="tx2"/>
              </a:solidFill>
              <a:latin typeface="Tw Cen MT" panose="020B0602020104020603" pitchFamily="34" charset="77"/>
            </a:rPr>
            <a:t>Failure to working as a team</a:t>
          </a:r>
        </a:p>
      </dsp:txBody>
      <dsp:txXfrm>
        <a:off x="5712180" y="2350943"/>
        <a:ext cx="2430000" cy="27636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28D91A-E060-4272-A415-571F200B9F27}">
      <dsp:nvSpPr>
        <dsp:cNvPr id="0" name=""/>
        <dsp:cNvSpPr/>
      </dsp:nvSpPr>
      <dsp:spPr>
        <a:xfrm>
          <a:off x="3193852" y="2735413"/>
          <a:ext cx="2835958" cy="2025873"/>
        </a:xfrm>
        <a:prstGeom prst="ellipse">
          <a:avLst/>
        </a:prstGeom>
        <a:solidFill>
          <a:schemeClr val="accent1"/>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a:solidFill>
                <a:schemeClr val="bg1"/>
              </a:solidFill>
              <a:latin typeface="Tw Cen MT" panose="020B0602020104020603" pitchFamily="34" charset="77"/>
              <a:cs typeface="Calibri Light" panose="020F0302020204030204" pitchFamily="34" charset="0"/>
            </a:rPr>
            <a:t>Airway Management</a:t>
          </a:r>
        </a:p>
      </dsp:txBody>
      <dsp:txXfrm>
        <a:off x="3609168" y="3032095"/>
        <a:ext cx="2005326" cy="1432509"/>
      </dsp:txXfrm>
    </dsp:sp>
    <dsp:sp modelId="{DFA7D7A2-DD63-4197-AD4F-3F55C8A3DD65}">
      <dsp:nvSpPr>
        <dsp:cNvPr id="0" name=""/>
        <dsp:cNvSpPr/>
      </dsp:nvSpPr>
      <dsp:spPr>
        <a:xfrm rot="10800000">
          <a:off x="2219971" y="3459663"/>
          <a:ext cx="940448" cy="577373"/>
        </a:xfrm>
        <a:prstGeom prst="leftArrow">
          <a:avLst>
            <a:gd name="adj1" fmla="val 60000"/>
            <a:gd name="adj2" fmla="val 50000"/>
          </a:avLst>
        </a:prstGeom>
        <a:solidFill>
          <a:schemeClr val="dk2">
            <a:tint val="60000"/>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8208DE72-0416-43C0-BFF7-FCD753F2B64E}">
      <dsp:nvSpPr>
        <dsp:cNvPr id="0" name=""/>
        <dsp:cNvSpPr/>
      </dsp:nvSpPr>
      <dsp:spPr>
        <a:xfrm>
          <a:off x="671443" y="2978518"/>
          <a:ext cx="1924579" cy="1539663"/>
        </a:xfrm>
        <a:prstGeom prst="roundRect">
          <a:avLst>
            <a:gd name="adj" fmla="val 10000"/>
          </a:avLst>
        </a:prstGeom>
        <a:solidFill>
          <a:schemeClr val="lt1">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b="1" i="0" kern="1200">
              <a:latin typeface="Tw Cen MT" panose="020B0602020104020603" pitchFamily="34" charset="77"/>
              <a:cs typeface="Calibri Light" panose="020F0302020204030204" pitchFamily="34" charset="0"/>
            </a:rPr>
            <a:t>Anesthesiology</a:t>
          </a:r>
          <a:endParaRPr lang="en-US" sz="2000" b="1" kern="1200">
            <a:latin typeface="Tw Cen MT" panose="020B0602020104020603" pitchFamily="34" charset="77"/>
            <a:cs typeface="Calibri Light" panose="020F0302020204030204" pitchFamily="34" charset="0"/>
          </a:endParaRPr>
        </a:p>
      </dsp:txBody>
      <dsp:txXfrm>
        <a:off x="716538" y="3023613"/>
        <a:ext cx="1834389" cy="1449473"/>
      </dsp:txXfrm>
    </dsp:sp>
    <dsp:sp modelId="{BC49EB52-714A-4950-A422-325052191AD3}">
      <dsp:nvSpPr>
        <dsp:cNvPr id="0" name=""/>
        <dsp:cNvSpPr/>
      </dsp:nvSpPr>
      <dsp:spPr>
        <a:xfrm rot="13500000">
          <a:off x="2962679" y="2211149"/>
          <a:ext cx="972852" cy="577373"/>
        </a:xfrm>
        <a:prstGeom prst="leftArrow">
          <a:avLst>
            <a:gd name="adj1" fmla="val 60000"/>
            <a:gd name="adj2" fmla="val 50000"/>
          </a:avLst>
        </a:prstGeom>
        <a:solidFill>
          <a:schemeClr val="dk2">
            <a:tint val="60000"/>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93F1E572-95EC-4A64-9510-EDDFDC5A18B4}">
      <dsp:nvSpPr>
        <dsp:cNvPr id="0" name=""/>
        <dsp:cNvSpPr/>
      </dsp:nvSpPr>
      <dsp:spPr>
        <a:xfrm>
          <a:off x="1543708" y="872685"/>
          <a:ext cx="1924579" cy="1539663"/>
        </a:xfrm>
        <a:prstGeom prst="roundRect">
          <a:avLst>
            <a:gd name="adj" fmla="val 10000"/>
          </a:avLst>
        </a:prstGeom>
        <a:solidFill>
          <a:schemeClr val="lt1">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b="1" i="0" kern="1200">
              <a:solidFill>
                <a:schemeClr val="tx2"/>
              </a:solidFill>
              <a:latin typeface="Tw Cen MT" panose="020B0602020104020603" pitchFamily="34" charset="77"/>
              <a:cs typeface="Calibri Light" panose="020F0302020204030204" pitchFamily="34" charset="0"/>
            </a:rPr>
            <a:t>Intensive</a:t>
          </a:r>
          <a:r>
            <a:rPr lang="en-US" sz="2000" b="1" i="0" kern="1200">
              <a:latin typeface="Tw Cen MT" panose="020B0602020104020603" pitchFamily="34" charset="77"/>
              <a:cs typeface="Calibri Light" panose="020F0302020204030204" pitchFamily="34" charset="0"/>
            </a:rPr>
            <a:t> Care</a:t>
          </a:r>
          <a:endParaRPr lang="en-US" sz="2000" b="1" kern="1200">
            <a:latin typeface="Tw Cen MT" panose="020B0602020104020603" pitchFamily="34" charset="77"/>
            <a:cs typeface="Calibri Light" panose="020F0302020204030204" pitchFamily="34" charset="0"/>
          </a:endParaRPr>
        </a:p>
      </dsp:txBody>
      <dsp:txXfrm>
        <a:off x="1588803" y="917780"/>
        <a:ext cx="1834389" cy="1449473"/>
      </dsp:txXfrm>
    </dsp:sp>
    <dsp:sp modelId="{38DA0AE7-0A2F-4529-8C86-C540A2EEA801}">
      <dsp:nvSpPr>
        <dsp:cNvPr id="0" name=""/>
        <dsp:cNvSpPr/>
      </dsp:nvSpPr>
      <dsp:spPr>
        <a:xfrm rot="16200000">
          <a:off x="4070196" y="1807626"/>
          <a:ext cx="1083270" cy="577373"/>
        </a:xfrm>
        <a:prstGeom prst="leftArrow">
          <a:avLst>
            <a:gd name="adj1" fmla="val 60000"/>
            <a:gd name="adj2" fmla="val 50000"/>
          </a:avLst>
        </a:prstGeom>
        <a:solidFill>
          <a:schemeClr val="dk2">
            <a:tint val="60000"/>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C80D54A0-7B17-459E-9BA7-89EA6C38FFF2}">
      <dsp:nvSpPr>
        <dsp:cNvPr id="0" name=""/>
        <dsp:cNvSpPr/>
      </dsp:nvSpPr>
      <dsp:spPr>
        <a:xfrm>
          <a:off x="3649541" y="420"/>
          <a:ext cx="1924579" cy="1539663"/>
        </a:xfrm>
        <a:prstGeom prst="roundRect">
          <a:avLst>
            <a:gd name="adj" fmla="val 10000"/>
          </a:avLst>
        </a:prstGeom>
        <a:solidFill>
          <a:schemeClr val="lt1">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b="1" i="0" kern="1200">
              <a:latin typeface="Tw Cen MT" panose="020B0602020104020603" pitchFamily="34" charset="77"/>
              <a:cs typeface="Calibri Light" panose="020F0302020204030204" pitchFamily="34" charset="0"/>
            </a:rPr>
            <a:t>Emergency Medicine</a:t>
          </a:r>
          <a:endParaRPr lang="en-US" sz="2000" b="1" kern="1200">
            <a:latin typeface="Tw Cen MT" panose="020B0602020104020603" pitchFamily="34" charset="77"/>
            <a:cs typeface="Calibri Light" panose="020F0302020204030204" pitchFamily="34" charset="0"/>
          </a:endParaRPr>
        </a:p>
      </dsp:txBody>
      <dsp:txXfrm>
        <a:off x="3694636" y="45515"/>
        <a:ext cx="1834389" cy="1449473"/>
      </dsp:txXfrm>
    </dsp:sp>
    <dsp:sp modelId="{0FEA8089-AB7E-4C3F-8643-55CBC120CB35}">
      <dsp:nvSpPr>
        <dsp:cNvPr id="0" name=""/>
        <dsp:cNvSpPr/>
      </dsp:nvSpPr>
      <dsp:spPr>
        <a:xfrm rot="18900000">
          <a:off x="5275618" y="2250901"/>
          <a:ext cx="790151" cy="577373"/>
        </a:xfrm>
        <a:prstGeom prst="leftArrow">
          <a:avLst>
            <a:gd name="adj1" fmla="val 60000"/>
            <a:gd name="adj2" fmla="val 50000"/>
          </a:avLst>
        </a:prstGeom>
        <a:solidFill>
          <a:schemeClr val="dk2">
            <a:tint val="60000"/>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B30350E8-996E-4D84-B954-5086986210F3}">
      <dsp:nvSpPr>
        <dsp:cNvPr id="0" name=""/>
        <dsp:cNvSpPr/>
      </dsp:nvSpPr>
      <dsp:spPr>
        <a:xfrm>
          <a:off x="5755374" y="872685"/>
          <a:ext cx="1924579" cy="1539663"/>
        </a:xfrm>
        <a:prstGeom prst="roundRect">
          <a:avLst>
            <a:gd name="adj" fmla="val 10000"/>
          </a:avLst>
        </a:prstGeom>
        <a:solidFill>
          <a:schemeClr val="lt1">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b="1" i="0" kern="1200">
              <a:latin typeface="Tw Cen MT" panose="020B0602020104020603" pitchFamily="34" charset="77"/>
              <a:cs typeface="Calibri Light" panose="020F0302020204030204" pitchFamily="34" charset="0"/>
            </a:rPr>
            <a:t>Otolaryngology</a:t>
          </a:r>
          <a:endParaRPr lang="en-US" sz="2000" b="1" kern="1200">
            <a:latin typeface="Tw Cen MT" panose="020B0602020104020603" pitchFamily="34" charset="77"/>
            <a:cs typeface="Calibri Light" panose="020F0302020204030204" pitchFamily="34" charset="0"/>
          </a:endParaRPr>
        </a:p>
      </dsp:txBody>
      <dsp:txXfrm>
        <a:off x="5800469" y="917780"/>
        <a:ext cx="1834389" cy="1449473"/>
      </dsp:txXfrm>
    </dsp:sp>
    <dsp:sp modelId="{2ABCAB56-18D6-41E1-BAE7-B689E32AF463}">
      <dsp:nvSpPr>
        <dsp:cNvPr id="0" name=""/>
        <dsp:cNvSpPr/>
      </dsp:nvSpPr>
      <dsp:spPr>
        <a:xfrm>
          <a:off x="6063485" y="3459663"/>
          <a:ext cx="620655" cy="577373"/>
        </a:xfrm>
        <a:prstGeom prst="leftArrow">
          <a:avLst>
            <a:gd name="adj1" fmla="val 60000"/>
            <a:gd name="adj2" fmla="val 50000"/>
          </a:avLst>
        </a:prstGeom>
        <a:solidFill>
          <a:schemeClr val="dk2">
            <a:tint val="60000"/>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sp>
    <dsp:sp modelId="{AC85A6F6-1E61-4EEF-B037-9595BBC01090}">
      <dsp:nvSpPr>
        <dsp:cNvPr id="0" name=""/>
        <dsp:cNvSpPr/>
      </dsp:nvSpPr>
      <dsp:spPr>
        <a:xfrm>
          <a:off x="6627639" y="2978518"/>
          <a:ext cx="1924579" cy="1539663"/>
        </a:xfrm>
        <a:prstGeom prst="roundRect">
          <a:avLst>
            <a:gd name="adj" fmla="val 10000"/>
          </a:avLst>
        </a:prstGeom>
        <a:solidFill>
          <a:schemeClr val="lt1">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b="1" i="0" kern="1200">
              <a:latin typeface="Tw Cen MT" panose="020B0602020104020603" pitchFamily="34" charset="77"/>
              <a:cs typeface="Calibri Light" panose="020F0302020204030204" pitchFamily="34" charset="0"/>
            </a:rPr>
            <a:t>Nursing &amp;</a:t>
          </a:r>
        </a:p>
        <a:p>
          <a:pPr marL="0" lvl="0" indent="0" algn="ctr" defTabSz="889000">
            <a:lnSpc>
              <a:spcPct val="90000"/>
            </a:lnSpc>
            <a:spcBef>
              <a:spcPct val="0"/>
            </a:spcBef>
            <a:spcAft>
              <a:spcPct val="35000"/>
            </a:spcAft>
            <a:buNone/>
          </a:pPr>
          <a:r>
            <a:rPr lang="en-US" sz="2000" b="1" i="0" kern="1200">
              <a:latin typeface="Tw Cen MT" panose="020B0602020104020603" pitchFamily="34" charset="77"/>
              <a:cs typeface="Calibri Light" panose="020F0302020204030204" pitchFamily="34" charset="0"/>
            </a:rPr>
            <a:t>Respiratory Therapy</a:t>
          </a:r>
          <a:endParaRPr lang="en-US" sz="2000" b="1" kern="1200">
            <a:latin typeface="Tw Cen MT" panose="020B0602020104020603" pitchFamily="34" charset="77"/>
            <a:cs typeface="Calibri Light" panose="020F0302020204030204" pitchFamily="34" charset="0"/>
          </a:endParaRPr>
        </a:p>
      </dsp:txBody>
      <dsp:txXfrm>
        <a:off x="6672734" y="3023613"/>
        <a:ext cx="1834389" cy="14494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C23AF-EFA1-40FD-94DF-DA4BCCCD665E}">
      <dsp:nvSpPr>
        <dsp:cNvPr id="0" name=""/>
        <dsp:cNvSpPr/>
      </dsp:nvSpPr>
      <dsp:spPr>
        <a:xfrm>
          <a:off x="852513" y="440"/>
          <a:ext cx="901892" cy="9018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24FF05-6D0D-43C6-B6A1-716E13AD5A03}">
      <dsp:nvSpPr>
        <dsp:cNvPr id="0" name=""/>
        <dsp:cNvSpPr/>
      </dsp:nvSpPr>
      <dsp:spPr>
        <a:xfrm>
          <a:off x="379764" y="1126575"/>
          <a:ext cx="1971659" cy="198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US" sz="1600" b="1" i="0" kern="1200">
              <a:solidFill>
                <a:schemeClr val="tx2"/>
              </a:solidFill>
              <a:latin typeface="TW Cen MT"/>
            </a:rPr>
            <a:t>1996</a:t>
          </a:r>
          <a:r>
            <a:rPr lang="en-US" sz="1600" b="0" i="0" kern="1200">
              <a:solidFill>
                <a:schemeClr val="tx2"/>
              </a:solidFill>
              <a:latin typeface="TW Cen MT"/>
            </a:rPr>
            <a:t>: Dr. Adrian </a:t>
          </a:r>
          <a:r>
            <a:rPr lang="en-US" sz="1600" b="0" i="0" kern="1200">
              <a:solidFill>
                <a:schemeClr val="tx2"/>
              </a:solidFill>
              <a:latin typeface="TW Cen MT"/>
              <a:cs typeface="Helvetica"/>
            </a:rPr>
            <a:t>Pearce</a:t>
          </a:r>
          <a:r>
            <a:rPr lang="en-US" sz="1600" b="0" i="0" kern="1200">
              <a:solidFill>
                <a:schemeClr val="tx2"/>
              </a:solidFill>
              <a:latin typeface="TW Cen MT"/>
            </a:rPr>
            <a:t>, first secretary of the Difficult Airway Society, and other members, suggest having a person at every hospital responsible for airway management teaching</a:t>
          </a:r>
          <a:endParaRPr lang="en-US" sz="1600" kern="1200">
            <a:solidFill>
              <a:schemeClr val="tx2"/>
            </a:solidFill>
            <a:latin typeface="TW Cen MT"/>
          </a:endParaRPr>
        </a:p>
      </dsp:txBody>
      <dsp:txXfrm>
        <a:off x="379764" y="1126575"/>
        <a:ext cx="1971659" cy="1984500"/>
      </dsp:txXfrm>
    </dsp:sp>
    <dsp:sp modelId="{F41F82A9-2478-4041-8428-B7E208208A55}">
      <dsp:nvSpPr>
        <dsp:cNvPr id="0" name=""/>
        <dsp:cNvSpPr/>
      </dsp:nvSpPr>
      <dsp:spPr>
        <a:xfrm>
          <a:off x="15042" y="3215373"/>
          <a:ext cx="2576834" cy="1999122"/>
        </a:xfrm>
        <a:prstGeom prst="rect">
          <a:avLst/>
        </a:prstGeom>
        <a:noFill/>
        <a:ln>
          <a:noFill/>
        </a:ln>
        <a:effectLst/>
      </dsp:spPr>
      <dsp:style>
        <a:lnRef idx="0">
          <a:scrgbClr r="0" g="0" b="0"/>
        </a:lnRef>
        <a:fillRef idx="0">
          <a:scrgbClr r="0" g="0" b="0"/>
        </a:fillRef>
        <a:effectRef idx="0">
          <a:scrgbClr r="0" g="0" b="0"/>
        </a:effectRef>
        <a:fontRef idx="minor"/>
      </dsp:style>
    </dsp:sp>
    <dsp:sp modelId="{BEE724D4-ADE0-41D4-9521-D7C67B954A4E}">
      <dsp:nvSpPr>
        <dsp:cNvPr id="0" name=""/>
        <dsp:cNvSpPr/>
      </dsp:nvSpPr>
      <dsp:spPr>
        <a:xfrm>
          <a:off x="3747896" y="440"/>
          <a:ext cx="901892" cy="9018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14589B-1F27-4D18-B514-540D777A6A19}">
      <dsp:nvSpPr>
        <dsp:cNvPr id="0" name=""/>
        <dsp:cNvSpPr/>
      </dsp:nvSpPr>
      <dsp:spPr>
        <a:xfrm>
          <a:off x="2963353" y="1126575"/>
          <a:ext cx="2576834" cy="198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US" sz="1600" b="1" i="0" kern="1200">
              <a:solidFill>
                <a:schemeClr val="tx2"/>
              </a:solidFill>
              <a:latin typeface="Tw Cen MT" panose="020B0602020104020603" pitchFamily="34" charset="77"/>
            </a:rPr>
            <a:t>2011</a:t>
          </a:r>
          <a:r>
            <a:rPr lang="en-US" sz="1600" b="0" i="0" kern="1200">
              <a:solidFill>
                <a:schemeClr val="tx2"/>
              </a:solidFill>
              <a:latin typeface="Tw Cen MT" panose="020B0602020104020603" pitchFamily="34" charset="77"/>
            </a:rPr>
            <a:t>: NAP4 recommends creating an Airway Leads Network. Airway Leads were established in the UK then Ireland, New Zealand, and Australia</a:t>
          </a:r>
          <a:endParaRPr lang="en-US" sz="1600" kern="1200">
            <a:solidFill>
              <a:schemeClr val="tx2"/>
            </a:solidFill>
            <a:latin typeface="Tw Cen MT" panose="020B0602020104020603" pitchFamily="34" charset="77"/>
          </a:endParaRPr>
        </a:p>
      </dsp:txBody>
      <dsp:txXfrm>
        <a:off x="2963353" y="1126575"/>
        <a:ext cx="2576834" cy="1984500"/>
      </dsp:txXfrm>
    </dsp:sp>
    <dsp:sp modelId="{C7B0D586-67AD-4F79-9D1D-5FC2943E79B2}">
      <dsp:nvSpPr>
        <dsp:cNvPr id="0" name=""/>
        <dsp:cNvSpPr/>
      </dsp:nvSpPr>
      <dsp:spPr>
        <a:xfrm>
          <a:off x="2963353" y="3176171"/>
          <a:ext cx="2576834" cy="1999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b="1" kern="1200">
              <a:solidFill>
                <a:schemeClr val="tx2"/>
              </a:solidFill>
              <a:latin typeface="Tw Cen MT" panose="020B0602020104020603" pitchFamily="34" charset="77"/>
            </a:rPr>
            <a:t>2016</a:t>
          </a:r>
          <a:r>
            <a:rPr lang="en-US" sz="1600" kern="1200">
              <a:solidFill>
                <a:schemeClr val="tx2"/>
              </a:solidFill>
              <a:latin typeface="Tw Cen MT" panose="020B0602020104020603" pitchFamily="34" charset="77"/>
            </a:rPr>
            <a:t>: A survey of the impact of NAP4 was published:</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a:solidFill>
                <a:schemeClr val="tx2"/>
              </a:solidFill>
              <a:latin typeface="Tw Cen MT"/>
            </a:rPr>
            <a:t>95% of respondents had an Airway Lead.</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a:solidFill>
                <a:schemeClr val="tx2"/>
              </a:solidFill>
              <a:latin typeface="Tw Cen MT"/>
            </a:rPr>
            <a:t>4% planned on implementing one.</a:t>
          </a:r>
        </a:p>
        <a:p>
          <a:pPr marL="171450" lvl="1" indent="-171450" algn="l" defTabSz="711200">
            <a:lnSpc>
              <a:spcPct val="90000"/>
            </a:lnSpc>
            <a:spcBef>
              <a:spcPct val="0"/>
            </a:spcBef>
            <a:spcAft>
              <a:spcPct val="15000"/>
            </a:spcAft>
            <a:buFont typeface="Arial" panose="020B0604020202020204" pitchFamily="34" charset="0"/>
            <a:buChar char="•"/>
          </a:pPr>
          <a:r>
            <a:rPr lang="en-US" sz="1600" kern="1200">
              <a:solidFill>
                <a:schemeClr val="tx2"/>
              </a:solidFill>
              <a:latin typeface="Tw Cen MT"/>
            </a:rPr>
            <a:t>44% made changes in response to NAP4</a:t>
          </a:r>
        </a:p>
      </dsp:txBody>
      <dsp:txXfrm>
        <a:off x="2963353" y="3176171"/>
        <a:ext cx="2576834" cy="1999122"/>
      </dsp:txXfrm>
    </dsp:sp>
    <dsp:sp modelId="{97FF277D-6704-4923-B33D-AE550E6EB832}">
      <dsp:nvSpPr>
        <dsp:cNvPr id="0" name=""/>
        <dsp:cNvSpPr/>
      </dsp:nvSpPr>
      <dsp:spPr>
        <a:xfrm>
          <a:off x="6722718" y="440"/>
          <a:ext cx="901892" cy="9018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2B98D2-2C9F-48A5-B4B4-DABDAA1D0EC4}">
      <dsp:nvSpPr>
        <dsp:cNvPr id="0" name=""/>
        <dsp:cNvSpPr/>
      </dsp:nvSpPr>
      <dsp:spPr>
        <a:xfrm>
          <a:off x="6195987" y="1126575"/>
          <a:ext cx="2047102" cy="198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US" sz="1600" b="1" i="0" kern="1200">
              <a:solidFill>
                <a:schemeClr val="tx2"/>
              </a:solidFill>
              <a:latin typeface="Tw Cen MT" panose="020B0602020104020603" pitchFamily="34" charset="77"/>
            </a:rPr>
            <a:t>2015</a:t>
          </a:r>
          <a:r>
            <a:rPr lang="en-US" sz="1600" b="0" i="0" kern="1200">
              <a:solidFill>
                <a:schemeClr val="tx2"/>
              </a:solidFill>
              <a:latin typeface="Tw Cen MT" panose="020B0602020104020603" pitchFamily="34" charset="77"/>
            </a:rPr>
            <a:t>: Johns Hopkins developed the DART program implementing a multidisciplinary airway team, standardized airway cart and education program. </a:t>
          </a:r>
          <a:endParaRPr lang="en-US" sz="1600" kern="1200">
            <a:solidFill>
              <a:schemeClr val="tx2"/>
            </a:solidFill>
            <a:latin typeface="Tw Cen MT" panose="020B0602020104020603" pitchFamily="34" charset="77"/>
          </a:endParaRPr>
        </a:p>
      </dsp:txBody>
      <dsp:txXfrm>
        <a:off x="6195987" y="1126575"/>
        <a:ext cx="2047102" cy="1984500"/>
      </dsp:txXfrm>
    </dsp:sp>
    <dsp:sp modelId="{BC9916F7-F906-4AF2-8EB9-3A8EAE47FE3C}">
      <dsp:nvSpPr>
        <dsp:cNvPr id="0" name=""/>
        <dsp:cNvSpPr/>
      </dsp:nvSpPr>
      <dsp:spPr>
        <a:xfrm>
          <a:off x="6070603" y="3215373"/>
          <a:ext cx="2576834" cy="1999122"/>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64265E-984B-AE49-BB58-B002869C235A}" type="datetimeFigureOut">
              <a:rPr lang="en-US" smtClean="0"/>
              <a:t>6/2/2025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F6A1FF-9DFC-5F48-877D-477BD8AA5797}" type="slidenum">
              <a:rPr lang="en-US" smtClean="0"/>
              <a:t>‹#›</a:t>
            </a:fld>
            <a:endParaRPr lang="en-US"/>
          </a:p>
        </p:txBody>
      </p:sp>
    </p:spTree>
    <p:extLst>
      <p:ext uri="{BB962C8B-B14F-4D97-AF65-F5344CB8AC3E}">
        <p14:creationId xmlns:p14="http://schemas.microsoft.com/office/powerpoint/2010/main" val="3346562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the brief time we have, we’re going to highlight the current challenges in airway management locally and nationally, the anticipated benefits of a hospital Airway Lead Committee, how such a committee would function, and how creating an Airway Lead Committee at this hospital plays into a larger story of making airway management safer through international Airway Lead Networks. </a:t>
            </a:r>
          </a:p>
        </p:txBody>
      </p:sp>
      <p:sp>
        <p:nvSpPr>
          <p:cNvPr id="4" name="Slide Number Placeholder 3"/>
          <p:cNvSpPr>
            <a:spLocks noGrp="1"/>
          </p:cNvSpPr>
          <p:nvPr>
            <p:ph type="sldNum" sz="quarter" idx="5"/>
          </p:nvPr>
        </p:nvSpPr>
        <p:spPr/>
        <p:txBody>
          <a:bodyPr/>
          <a:lstStyle/>
          <a:p>
            <a:pPr>
              <a:defRPr/>
            </a:pPr>
            <a:fld id="{2EB28E24-4E3A-0742-9838-90EF27C375A2}" type="slidenum">
              <a:rPr lang="en-US" smtClean="0"/>
              <a:pPr>
                <a:defRPr/>
              </a:pPr>
              <a:t>2</a:t>
            </a:fld>
            <a:endParaRPr lang="en-US"/>
          </a:p>
        </p:txBody>
      </p:sp>
    </p:spTree>
    <p:extLst>
      <p:ext uri="{BB962C8B-B14F-4D97-AF65-F5344CB8AC3E}">
        <p14:creationId xmlns:p14="http://schemas.microsoft.com/office/powerpoint/2010/main" val="2103234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All the reports - ASA closed claims, NAP 4 - state the same contributing factors, gaps in: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t>Education and training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t>Equipment and resources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t>Communication </a:t>
            </a:r>
          </a:p>
          <a:p>
            <a:endParaRPr lang="en-US" sz="1200"/>
          </a:p>
        </p:txBody>
      </p:sp>
      <p:sp>
        <p:nvSpPr>
          <p:cNvPr id="4" name="Slide Number Placeholder 3"/>
          <p:cNvSpPr>
            <a:spLocks noGrp="1"/>
          </p:cNvSpPr>
          <p:nvPr>
            <p:ph type="sldNum" sz="quarter" idx="5"/>
          </p:nvPr>
        </p:nvSpPr>
        <p:spPr/>
        <p:txBody>
          <a:bodyPr/>
          <a:lstStyle/>
          <a:p>
            <a:pPr>
              <a:defRPr/>
            </a:pPr>
            <a:fld id="{2EB28E24-4E3A-0742-9838-90EF27C375A2}" type="slidenum">
              <a:rPr lang="en-US" smtClean="0"/>
              <a:pPr>
                <a:defRPr/>
              </a:pPr>
              <a:t>11</a:t>
            </a:fld>
            <a:endParaRPr lang="en-US"/>
          </a:p>
        </p:txBody>
      </p:sp>
    </p:spTree>
    <p:extLst>
      <p:ext uri="{BB962C8B-B14F-4D97-AF65-F5344CB8AC3E}">
        <p14:creationId xmlns:p14="http://schemas.microsoft.com/office/powerpoint/2010/main" val="3132274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Airway management occurs in diverse practice locations and by clinicians and healthcare professionals from diverse backgrounds including anesthesiology, intensive care, emergency medicine, otolaryngology, nursing, and respiratory therapy. </a:t>
            </a:r>
          </a:p>
          <a:p>
            <a:endParaRPr lang="en-US"/>
          </a:p>
          <a:p>
            <a:r>
              <a:rPr lang="en-US"/>
              <a:t>This also means there are diverse practice patterns, and inconsistent protocols and uptake of emerging evidence and guidelines.</a:t>
            </a:r>
          </a:p>
        </p:txBody>
      </p:sp>
      <p:sp>
        <p:nvSpPr>
          <p:cNvPr id="4" name="Slide Number Placeholder 3"/>
          <p:cNvSpPr>
            <a:spLocks noGrp="1"/>
          </p:cNvSpPr>
          <p:nvPr>
            <p:ph type="sldNum" sz="quarter" idx="5"/>
          </p:nvPr>
        </p:nvSpPr>
        <p:spPr/>
        <p:txBody>
          <a:bodyPr/>
          <a:lstStyle/>
          <a:p>
            <a:pPr>
              <a:defRPr/>
            </a:pPr>
            <a:fld id="{2EB28E24-4E3A-0742-9838-90EF27C375A2}" type="slidenum">
              <a:rPr lang="en-US" smtClean="0"/>
              <a:pPr>
                <a:defRPr/>
              </a:pPr>
              <a:t>12</a:t>
            </a:fld>
            <a:endParaRPr lang="en-US"/>
          </a:p>
        </p:txBody>
      </p:sp>
    </p:spTree>
    <p:extLst>
      <p:ext uri="{BB962C8B-B14F-4D97-AF65-F5344CB8AC3E}">
        <p14:creationId xmlns:p14="http://schemas.microsoft.com/office/powerpoint/2010/main" val="303603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a:solidFill>
                <a:srgbClr val="21212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DA6F7D25-770E-4F77-8331-8C84F68246BD}" type="slidenum">
              <a:rPr lang="en-US" smtClean="0"/>
              <a:t>13</a:t>
            </a:fld>
            <a:endParaRPr lang="en-US"/>
          </a:p>
        </p:txBody>
      </p:sp>
    </p:spTree>
    <p:extLst>
      <p:ext uri="{BB962C8B-B14F-4D97-AF65-F5344CB8AC3E}">
        <p14:creationId xmlns:p14="http://schemas.microsoft.com/office/powerpoint/2010/main" val="24112036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 Airway Leads Committee Addresses the Challenges in Airway Management in at least these 5 ways:</a:t>
            </a:r>
          </a:p>
          <a:p>
            <a:endParaRPr lang="en-US"/>
          </a:p>
          <a:p>
            <a:pPr marL="296408" indent="-296408">
              <a:buFont typeface="Wingdings" panose="05000000000000000000" pitchFamily="2" charset="2"/>
              <a:buChar char="§"/>
            </a:pPr>
            <a:r>
              <a:rPr lang="en-US">
                <a:solidFill>
                  <a:schemeClr val="bg1"/>
                </a:solidFill>
              </a:rPr>
              <a:t>Creates an interface between airway leaders across the institution.</a:t>
            </a:r>
          </a:p>
          <a:p>
            <a:endParaRPr lang="en-US">
              <a:solidFill>
                <a:schemeClr val="bg1"/>
              </a:solidFill>
            </a:endParaRPr>
          </a:p>
          <a:p>
            <a:pPr marL="296408" indent="-296408">
              <a:buFont typeface="Wingdings" panose="05000000000000000000" pitchFamily="2" charset="2"/>
              <a:buChar char="§"/>
            </a:pPr>
            <a:r>
              <a:rPr lang="en-US">
                <a:solidFill>
                  <a:schemeClr val="bg1"/>
                </a:solidFill>
              </a:rPr>
              <a:t>Promotes uptake of current practice management guidelines. </a:t>
            </a:r>
          </a:p>
          <a:p>
            <a:endParaRPr lang="en-US">
              <a:solidFill>
                <a:schemeClr val="bg1"/>
              </a:solidFill>
            </a:endParaRPr>
          </a:p>
          <a:p>
            <a:pPr marL="296408" indent="-296408">
              <a:buFont typeface="Wingdings" panose="05000000000000000000" pitchFamily="2" charset="2"/>
              <a:buChar char="§"/>
            </a:pPr>
            <a:r>
              <a:rPr lang="en-US">
                <a:solidFill>
                  <a:schemeClr val="bg1"/>
                </a:solidFill>
              </a:rPr>
              <a:t>Coordinates inter-professional training and education sessions. </a:t>
            </a:r>
          </a:p>
          <a:p>
            <a:endParaRPr lang="en-US"/>
          </a:p>
          <a:p>
            <a:pPr marL="296408" indent="-296408">
              <a:buFont typeface="Wingdings" panose="05000000000000000000" pitchFamily="2" charset="2"/>
              <a:buChar char="§"/>
            </a:pPr>
            <a:r>
              <a:rPr lang="en-US">
                <a:solidFill>
                  <a:schemeClr val="bg1"/>
                </a:solidFill>
              </a:rPr>
              <a:t>Identifies opportunities for standardization of airway resources. </a:t>
            </a:r>
          </a:p>
          <a:p>
            <a:endParaRPr lang="en-US">
              <a:solidFill>
                <a:schemeClr val="bg1"/>
              </a:solidFill>
            </a:endParaRPr>
          </a:p>
          <a:p>
            <a:pPr marL="296408" indent="-296408">
              <a:buFont typeface="Wingdings" panose="05000000000000000000" pitchFamily="2" charset="2"/>
              <a:buChar char="§"/>
            </a:pPr>
            <a:r>
              <a:rPr lang="en-US">
                <a:solidFill>
                  <a:schemeClr val="bg1"/>
                </a:solidFill>
              </a:rPr>
              <a:t>Conducts root cause analyses related to major airway events. </a:t>
            </a:r>
          </a:p>
          <a:p>
            <a:endParaRPr lang="en-US"/>
          </a:p>
        </p:txBody>
      </p:sp>
      <p:sp>
        <p:nvSpPr>
          <p:cNvPr id="4" name="Slide Number Placeholder 3"/>
          <p:cNvSpPr>
            <a:spLocks noGrp="1"/>
          </p:cNvSpPr>
          <p:nvPr>
            <p:ph type="sldNum" sz="quarter" idx="5"/>
          </p:nvPr>
        </p:nvSpPr>
        <p:spPr/>
        <p:txBody>
          <a:bodyPr/>
          <a:lstStyle/>
          <a:p>
            <a:pPr>
              <a:defRPr/>
            </a:pPr>
            <a:fld id="{2EB28E24-4E3A-0742-9838-90EF27C375A2}" type="slidenum">
              <a:rPr lang="en-US" smtClean="0"/>
              <a:pPr>
                <a:defRPr/>
              </a:pPr>
              <a:t>14</a:t>
            </a:fld>
            <a:endParaRPr lang="en-US"/>
          </a:p>
        </p:txBody>
      </p:sp>
    </p:spTree>
    <p:extLst>
      <p:ext uri="{BB962C8B-B14F-4D97-AF65-F5344CB8AC3E}">
        <p14:creationId xmlns:p14="http://schemas.microsoft.com/office/powerpoint/2010/main" val="4094235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 diagram from a recently published manuscript on the implementation of an Airway Lead Network in the United States by Baker et al (2022). </a:t>
            </a:r>
          </a:p>
          <a:p>
            <a:endParaRPr lang="en-US"/>
          </a:p>
          <a:p>
            <a:r>
              <a:rPr lang="en-US"/>
              <a:t>Within a hospital, stakeholders in airway management from multiple subspecialities and allied health professions would be assembled on a hospital airway committee, chaired by a single Airway Lead. </a:t>
            </a:r>
          </a:p>
          <a:p>
            <a:endParaRPr lang="en-US"/>
          </a:p>
          <a:p>
            <a:r>
              <a:rPr lang="en-US"/>
              <a:t>Airway Leads from multiple hospitals nationally, with the reinforcement of multiple supporting organizations (including professional societies and regulatory groups), would make up a national Airway Lead Network. </a:t>
            </a:r>
          </a:p>
          <a:p>
            <a:endParaRPr lang="en-US"/>
          </a:p>
          <a:p>
            <a:r>
              <a:rPr lang="en-US"/>
              <a:t>This structure would foster communication between the stakeholders of airway management both locally and nationally, and would create a team to champion airway management and safety initiatives, leveraging the benefits discussed on the previous slide. </a:t>
            </a:r>
          </a:p>
        </p:txBody>
      </p:sp>
      <p:sp>
        <p:nvSpPr>
          <p:cNvPr id="4" name="Slide Number Placeholder 3"/>
          <p:cNvSpPr>
            <a:spLocks noGrp="1"/>
          </p:cNvSpPr>
          <p:nvPr>
            <p:ph type="sldNum" sz="quarter" idx="5"/>
          </p:nvPr>
        </p:nvSpPr>
        <p:spPr/>
        <p:txBody>
          <a:bodyPr/>
          <a:lstStyle/>
          <a:p>
            <a:pPr>
              <a:defRPr/>
            </a:pPr>
            <a:fld id="{2EB28E24-4E3A-0742-9838-90EF27C375A2}" type="slidenum">
              <a:rPr lang="en-US" smtClean="0"/>
              <a:pPr>
                <a:defRPr/>
              </a:pPr>
              <a:t>15</a:t>
            </a:fld>
            <a:endParaRPr lang="en-US"/>
          </a:p>
        </p:txBody>
      </p:sp>
    </p:spTree>
    <p:extLst>
      <p:ext uri="{BB962C8B-B14F-4D97-AF65-F5344CB8AC3E}">
        <p14:creationId xmlns:p14="http://schemas.microsoft.com/office/powerpoint/2010/main" val="927515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b="0" i="0">
                <a:solidFill>
                  <a:srgbClr val="000000"/>
                </a:solidFill>
                <a:effectLst/>
                <a:latin typeface="Poppins" panose="00000500000000000000" pitchFamily="2" charset="0"/>
              </a:rPr>
              <a:t>By creating an Airway Lead Committee at this hospital, we would be joining other hospitals not only nationally, but also internationally and across the decades. </a:t>
            </a:r>
          </a:p>
          <a:p>
            <a:pPr algn="l">
              <a:buFont typeface="Arial" panose="020B0604020202020204" pitchFamily="34" charset="0"/>
              <a:buNone/>
            </a:pPr>
            <a:endParaRPr lang="en-US" b="1" i="0">
              <a:solidFill>
                <a:srgbClr val="000000"/>
              </a:solidFill>
              <a:effectLst/>
              <a:latin typeface="Poppins" panose="00000500000000000000" pitchFamily="2" charset="0"/>
            </a:endParaRPr>
          </a:p>
          <a:p>
            <a:pPr algn="l">
              <a:buFont typeface="Arial" panose="020B0604020202020204" pitchFamily="34" charset="0"/>
              <a:buNone/>
            </a:pPr>
            <a:r>
              <a:rPr lang="en-US" b="1" i="0">
                <a:solidFill>
                  <a:srgbClr val="000000"/>
                </a:solidFill>
                <a:effectLst/>
                <a:latin typeface="Poppins" panose="00000500000000000000" pitchFamily="2" charset="0"/>
              </a:rPr>
              <a:t>1996</a:t>
            </a:r>
            <a:r>
              <a:rPr lang="en-US" b="0" i="0">
                <a:solidFill>
                  <a:srgbClr val="000000"/>
                </a:solidFill>
                <a:effectLst/>
                <a:latin typeface="Poppins" panose="00000500000000000000" pitchFamily="2" charset="0"/>
              </a:rPr>
              <a:t>: Dr. Adrian Pearce, the first secretary of the Difficult Airway Society, and other members suggested having an Airway Representative in every hospital to coordinate and improve airway training and practice. The idea was not adopted widely until the NAP 4 recommendations were publicized. Dr. Pearce promoted airway education in every hospital.</a:t>
            </a:r>
          </a:p>
          <a:p>
            <a:pPr algn="l">
              <a:buFont typeface="Arial" panose="020B0604020202020204" pitchFamily="34" charset="0"/>
              <a:buNone/>
            </a:pPr>
            <a:endParaRPr lang="en-US" b="0" i="0">
              <a:solidFill>
                <a:srgbClr val="000000"/>
              </a:solidFill>
              <a:effectLst/>
              <a:latin typeface="Poppins" panose="00000500000000000000" pitchFamily="2" charset="0"/>
            </a:endParaRPr>
          </a:p>
          <a:p>
            <a:pPr algn="l">
              <a:buFont typeface="Arial" panose="020B0604020202020204" pitchFamily="34" charset="0"/>
              <a:buNone/>
            </a:pPr>
            <a:r>
              <a:rPr lang="en-US" b="1" i="0">
                <a:solidFill>
                  <a:srgbClr val="000000"/>
                </a:solidFill>
                <a:effectLst/>
                <a:latin typeface="Poppins" panose="00000500000000000000" pitchFamily="2" charset="0"/>
              </a:rPr>
              <a:t>2011</a:t>
            </a:r>
            <a:r>
              <a:rPr lang="en-US" b="0" i="0">
                <a:solidFill>
                  <a:srgbClr val="000000"/>
                </a:solidFill>
                <a:effectLst/>
                <a:latin typeface="Poppins" panose="00000500000000000000" pitchFamily="2" charset="0"/>
              </a:rPr>
              <a:t>: NAP 4 recommends creating an Airway Leads Network.</a:t>
            </a:r>
          </a:p>
          <a:p>
            <a:pPr algn="l">
              <a:buFont typeface="Arial" panose="020B0604020202020204" pitchFamily="34" charset="0"/>
              <a:buNone/>
            </a:pPr>
            <a:endParaRPr lang="en-US" b="0" i="0">
              <a:solidFill>
                <a:srgbClr val="000000"/>
              </a:solidFill>
              <a:effectLst/>
              <a:latin typeface="Poppins" panose="00000500000000000000" pitchFamily="2" charset="0"/>
            </a:endParaRPr>
          </a:p>
          <a:p>
            <a:pPr algn="l">
              <a:buFont typeface="Arial" panose="020B0604020202020204" pitchFamily="34" charset="0"/>
              <a:buNone/>
            </a:pPr>
            <a:r>
              <a:rPr lang="en-US" b="1" i="0">
                <a:solidFill>
                  <a:srgbClr val="000000"/>
                </a:solidFill>
                <a:effectLst/>
                <a:latin typeface="Poppins" panose="00000500000000000000" pitchFamily="2" charset="0"/>
              </a:rPr>
              <a:t>Following Years</a:t>
            </a:r>
            <a:r>
              <a:rPr lang="en-US" b="0" i="0">
                <a:solidFill>
                  <a:srgbClr val="000000"/>
                </a:solidFill>
                <a:effectLst/>
                <a:latin typeface="Poppins" panose="00000500000000000000" pitchFamily="2" charset="0"/>
              </a:rPr>
              <a:t>: Airway Leads were established in New Zealand, Ireland, and Australia.</a:t>
            </a:r>
          </a:p>
          <a:p>
            <a:pPr algn="l">
              <a:buFont typeface="Arial" panose="020B0604020202020204" pitchFamily="34" charset="0"/>
              <a:buNone/>
            </a:pPr>
            <a:endParaRPr lang="en-US" b="0" i="0">
              <a:solidFill>
                <a:srgbClr val="000000"/>
              </a:solidFill>
              <a:effectLst/>
              <a:latin typeface="Poppins" panose="00000500000000000000" pitchFamily="2" charset="0"/>
            </a:endParaRPr>
          </a:p>
          <a:p>
            <a:pPr algn="l">
              <a:buFont typeface="Arial" panose="020B0604020202020204" pitchFamily="34" charset="0"/>
              <a:buNone/>
            </a:pPr>
            <a:r>
              <a:rPr lang="en-US" b="1" i="0">
                <a:solidFill>
                  <a:srgbClr val="000000"/>
                </a:solidFill>
                <a:effectLst/>
                <a:latin typeface="Poppins" panose="00000500000000000000" pitchFamily="2" charset="0"/>
              </a:rPr>
              <a:t>2016</a:t>
            </a:r>
            <a:r>
              <a:rPr lang="en-US" b="0" i="0">
                <a:solidFill>
                  <a:srgbClr val="000000"/>
                </a:solidFill>
                <a:effectLst/>
                <a:latin typeface="Poppins" panose="00000500000000000000" pitchFamily="2" charset="0"/>
              </a:rPr>
              <a:t>: A survey of the impact of NAP 4 was published:</a:t>
            </a:r>
          </a:p>
          <a:p>
            <a:pPr marL="770662" lvl="1" indent="-296408">
              <a:buFont typeface="Arial" panose="020B0604020202020204" pitchFamily="34" charset="0"/>
              <a:buChar char="•"/>
            </a:pPr>
            <a:r>
              <a:rPr lang="en-US" b="0" i="0">
                <a:solidFill>
                  <a:srgbClr val="000000"/>
                </a:solidFill>
                <a:effectLst/>
                <a:latin typeface="Poppins" panose="00000500000000000000" pitchFamily="2" charset="0"/>
              </a:rPr>
              <a:t>95% of respondents had an Airway Lead.</a:t>
            </a:r>
          </a:p>
          <a:p>
            <a:pPr marL="770662" lvl="1" indent="-296408">
              <a:buFont typeface="Arial" panose="020B0604020202020204" pitchFamily="34" charset="0"/>
              <a:buChar char="•"/>
            </a:pPr>
            <a:r>
              <a:rPr lang="en-US" b="0" i="0">
                <a:solidFill>
                  <a:srgbClr val="000000"/>
                </a:solidFill>
                <a:effectLst/>
                <a:latin typeface="Poppins" panose="00000500000000000000" pitchFamily="2" charset="0"/>
              </a:rPr>
              <a:t>4% planned on implementing one.</a:t>
            </a:r>
          </a:p>
          <a:p>
            <a:pPr marL="770662" lvl="1" indent="-296408">
              <a:buFont typeface="Arial" panose="020B0604020202020204" pitchFamily="34" charset="0"/>
              <a:buChar char="•"/>
            </a:pPr>
            <a:r>
              <a:rPr lang="en-US" b="0" i="0">
                <a:solidFill>
                  <a:srgbClr val="000000"/>
                </a:solidFill>
                <a:effectLst/>
                <a:latin typeface="Poppins" panose="00000500000000000000" pitchFamily="2" charset="0"/>
              </a:rPr>
              <a:t>44% made changes in response to NAP 4.</a:t>
            </a:r>
          </a:p>
          <a:p>
            <a:pPr marL="770662" lvl="1" indent="-296408">
              <a:buFont typeface="Arial" panose="020B0604020202020204" pitchFamily="34" charset="0"/>
              <a:buChar char="•"/>
            </a:pPr>
            <a:endParaRPr lang="en-US" b="0" i="0">
              <a:solidFill>
                <a:srgbClr val="000000"/>
              </a:solidFill>
              <a:effectLst/>
              <a:latin typeface="Poppins" panose="00000500000000000000" pitchFamily="2" charset="0"/>
            </a:endParaRPr>
          </a:p>
          <a:p>
            <a:pPr algn="l">
              <a:buFont typeface="Arial" panose="020B0604020202020204" pitchFamily="34" charset="0"/>
              <a:buNone/>
            </a:pPr>
            <a:r>
              <a:rPr lang="en-US" b="1" i="0">
                <a:solidFill>
                  <a:srgbClr val="000000"/>
                </a:solidFill>
                <a:effectLst/>
                <a:latin typeface="Poppins" panose="00000500000000000000" pitchFamily="2" charset="0"/>
              </a:rPr>
              <a:t>2015</a:t>
            </a:r>
            <a:r>
              <a:rPr lang="en-US" b="0" i="0">
                <a:solidFill>
                  <a:srgbClr val="000000"/>
                </a:solidFill>
                <a:effectLst/>
                <a:latin typeface="Poppins" panose="00000500000000000000" pitchFamily="2" charset="0"/>
              </a:rPr>
              <a:t>: John Hopkins developed the DART program:</a:t>
            </a:r>
          </a:p>
          <a:p>
            <a:pPr marL="770662" lvl="1" indent="-296408">
              <a:buFont typeface="Arial" panose="020B0604020202020204" pitchFamily="34" charset="0"/>
              <a:buChar char="•"/>
            </a:pPr>
            <a:r>
              <a:rPr lang="en-US" b="0" i="0">
                <a:solidFill>
                  <a:srgbClr val="000000"/>
                </a:solidFill>
                <a:effectLst/>
                <a:latin typeface="Poppins" panose="00000500000000000000" pitchFamily="2" charset="0"/>
              </a:rPr>
              <a:t>Multidisciplinary Airway Team.</a:t>
            </a:r>
          </a:p>
          <a:p>
            <a:pPr marL="770662" lvl="1" indent="-296408">
              <a:buFont typeface="Arial" panose="020B0604020202020204" pitchFamily="34" charset="0"/>
              <a:buChar char="•"/>
            </a:pPr>
            <a:r>
              <a:rPr lang="en-US" b="0" i="0">
                <a:solidFill>
                  <a:srgbClr val="000000"/>
                </a:solidFill>
                <a:effectLst/>
                <a:latin typeface="Poppins" panose="00000500000000000000" pitchFamily="2" charset="0"/>
              </a:rPr>
              <a:t>Standardized Airway Cart.</a:t>
            </a:r>
          </a:p>
          <a:p>
            <a:pPr marL="770662" lvl="1" indent="-296408">
              <a:buFont typeface="Arial" panose="020B0604020202020204" pitchFamily="34" charset="0"/>
              <a:buChar char="•"/>
            </a:pPr>
            <a:r>
              <a:rPr lang="en-US" b="0" i="0">
                <a:solidFill>
                  <a:srgbClr val="000000"/>
                </a:solidFill>
                <a:effectLst/>
                <a:latin typeface="Poppins" panose="00000500000000000000" pitchFamily="2" charset="0"/>
              </a:rPr>
              <a:t>Educational program.</a:t>
            </a:r>
          </a:p>
          <a:p>
            <a:pPr marL="770662" lvl="1" indent="-296408">
              <a:buFont typeface="Arial" panose="020B0604020202020204" pitchFamily="34" charset="0"/>
              <a:buChar char="•"/>
            </a:pPr>
            <a:r>
              <a:rPr lang="en-US" b="0" i="0">
                <a:solidFill>
                  <a:srgbClr val="000000"/>
                </a:solidFill>
                <a:effectLst/>
                <a:latin typeface="Poppins" panose="00000500000000000000" pitchFamily="2" charset="0"/>
              </a:rPr>
              <a:t>Between 2008-2013, there were 4738 code activations, with 360 DART triggers and 29 emergency surgical airways performed.</a:t>
            </a:r>
          </a:p>
          <a:p>
            <a:pPr marL="770662" lvl="1" indent="-296408">
              <a:buFont typeface="Arial" panose="020B0604020202020204" pitchFamily="34" charset="0"/>
              <a:buChar char="•"/>
            </a:pPr>
            <a:r>
              <a:rPr lang="en-US" b="0" i="0">
                <a:solidFill>
                  <a:srgbClr val="000000"/>
                </a:solidFill>
                <a:effectLst/>
                <a:latin typeface="Poppins" panose="00000500000000000000" pitchFamily="2" charset="0"/>
              </a:rPr>
              <a:t>No claims of malpractice, death, or morbidity.</a:t>
            </a:r>
          </a:p>
          <a:p>
            <a:endParaRPr lang="en-US"/>
          </a:p>
          <a:p>
            <a:endParaRPr lang="en-US"/>
          </a:p>
        </p:txBody>
      </p:sp>
      <p:sp>
        <p:nvSpPr>
          <p:cNvPr id="4" name="Slide Number Placeholder 3"/>
          <p:cNvSpPr>
            <a:spLocks noGrp="1"/>
          </p:cNvSpPr>
          <p:nvPr>
            <p:ph type="sldNum" sz="quarter" idx="5"/>
          </p:nvPr>
        </p:nvSpPr>
        <p:spPr/>
        <p:txBody>
          <a:bodyPr/>
          <a:lstStyle/>
          <a:p>
            <a:pPr>
              <a:defRPr/>
            </a:pPr>
            <a:fld id="{2EB28E24-4E3A-0742-9838-90EF27C375A2}" type="slidenum">
              <a:rPr lang="en-US" smtClean="0"/>
              <a:pPr>
                <a:defRPr/>
              </a:pPr>
              <a:t>16</a:t>
            </a:fld>
            <a:endParaRPr lang="en-US"/>
          </a:p>
        </p:txBody>
      </p:sp>
    </p:spTree>
    <p:extLst>
      <p:ext uri="{BB962C8B-B14F-4D97-AF65-F5344CB8AC3E}">
        <p14:creationId xmlns:p14="http://schemas.microsoft.com/office/powerpoint/2010/main" val="783670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D8FF5F7-112E-0A4E-9B98-51A4262FB597}" type="slidenum">
              <a:rPr lang="en-US" smtClean="0"/>
              <a:t>17</a:t>
            </a:fld>
            <a:endParaRPr lang="en-US"/>
          </a:p>
        </p:txBody>
      </p:sp>
    </p:spTree>
    <p:extLst>
      <p:ext uri="{BB962C8B-B14F-4D97-AF65-F5344CB8AC3E}">
        <p14:creationId xmlns:p14="http://schemas.microsoft.com/office/powerpoint/2010/main" val="3124613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Today we are asking that this hospital be part of the next chapter in the history of the Airway Lead Network movement. </a:t>
            </a:r>
          </a:p>
          <a:p>
            <a:endParaRPr lang="en-US"/>
          </a:p>
          <a:p>
            <a:r>
              <a:rPr lang="en-US"/>
              <a:t>Please see the handout with our specific asks enumerated. </a:t>
            </a:r>
          </a:p>
          <a:p>
            <a:endParaRPr lang="en-US"/>
          </a:p>
          <a:p>
            <a:r>
              <a:rPr lang="en-US"/>
              <a:t>[Review elements of the handout provided]</a:t>
            </a:r>
          </a:p>
          <a:p>
            <a:endParaRPr lang="en-US"/>
          </a:p>
          <a:p>
            <a:r>
              <a:rPr lang="en-US"/>
              <a:t>For institutions that are not willing to create a stand-alone committee, one strategy is to create a sub-committee of the Code Committee. Once the contributions of the Airway Leads Committee become evident, consider asking to subsequently become a standalone committee. </a:t>
            </a:r>
          </a:p>
          <a:p>
            <a:endParaRPr lang="en-US"/>
          </a:p>
          <a:p>
            <a:endParaRPr lang="en-US"/>
          </a:p>
          <a:p>
            <a:r>
              <a:rPr lang="en-US"/>
              <a:t>We are excited to gain your support for this vital patient safety initiative. </a:t>
            </a:r>
          </a:p>
        </p:txBody>
      </p:sp>
      <p:sp>
        <p:nvSpPr>
          <p:cNvPr id="4" name="Slide Number Placeholder 3"/>
          <p:cNvSpPr>
            <a:spLocks noGrp="1"/>
          </p:cNvSpPr>
          <p:nvPr>
            <p:ph type="sldNum" sz="quarter" idx="5"/>
          </p:nvPr>
        </p:nvSpPr>
        <p:spPr/>
        <p:txBody>
          <a:bodyPr/>
          <a:lstStyle/>
          <a:p>
            <a:pPr>
              <a:defRPr/>
            </a:pPr>
            <a:fld id="{2EB28E24-4E3A-0742-9838-90EF27C375A2}" type="slidenum">
              <a:rPr lang="en-US" smtClean="0"/>
              <a:pPr>
                <a:defRPr/>
              </a:pPr>
              <a:t>18</a:t>
            </a:fld>
            <a:endParaRPr lang="en-US"/>
          </a:p>
        </p:txBody>
      </p:sp>
    </p:spTree>
    <p:extLst>
      <p:ext uri="{BB962C8B-B14F-4D97-AF65-F5344CB8AC3E}">
        <p14:creationId xmlns:p14="http://schemas.microsoft.com/office/powerpoint/2010/main" val="31305605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9038B-2C90-0788-4738-E922CDCA4A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2B26F-D944-A3DD-CD5C-31CF57150C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2BAE8B-93C4-9B1E-184C-C3CDD99E3234}"/>
              </a:ext>
            </a:extLst>
          </p:cNvPr>
          <p:cNvSpPr>
            <a:spLocks noGrp="1"/>
          </p:cNvSpPr>
          <p:nvPr>
            <p:ph type="body" idx="1"/>
          </p:nvPr>
        </p:nvSpPr>
        <p:spPr/>
        <p:txBody>
          <a:bodyPr/>
          <a:lstStyle/>
          <a:p>
            <a:r>
              <a:rPr lang="en-US"/>
              <a:t>References in order of appearance in the presentation. </a:t>
            </a:r>
          </a:p>
          <a:p>
            <a:endParaRPr lang="en-US"/>
          </a:p>
          <a:p>
            <a:endParaRPr lang="en-US"/>
          </a:p>
        </p:txBody>
      </p:sp>
      <p:sp>
        <p:nvSpPr>
          <p:cNvPr id="4" name="Slide Number Placeholder 3">
            <a:extLst>
              <a:ext uri="{FF2B5EF4-FFF2-40B4-BE49-F238E27FC236}">
                <a16:creationId xmlns:a16="http://schemas.microsoft.com/office/drawing/2014/main" id="{67979A0A-75D2-4C10-3826-EDD97A95945C}"/>
              </a:ext>
            </a:extLst>
          </p:cNvPr>
          <p:cNvSpPr>
            <a:spLocks noGrp="1"/>
          </p:cNvSpPr>
          <p:nvPr>
            <p:ph type="sldNum" sz="quarter" idx="5"/>
          </p:nvPr>
        </p:nvSpPr>
        <p:spPr/>
        <p:txBody>
          <a:bodyPr/>
          <a:lstStyle/>
          <a:p>
            <a:pPr>
              <a:defRPr/>
            </a:pPr>
            <a:fld id="{2EB28E24-4E3A-0742-9838-90EF27C375A2}" type="slidenum">
              <a:rPr lang="en-US" smtClean="0"/>
              <a:pPr>
                <a:defRPr/>
              </a:pPr>
              <a:t>19</a:t>
            </a:fld>
            <a:endParaRPr lang="en-US"/>
          </a:p>
        </p:txBody>
      </p:sp>
    </p:spTree>
    <p:extLst>
      <p:ext uri="{BB962C8B-B14F-4D97-AF65-F5344CB8AC3E}">
        <p14:creationId xmlns:p14="http://schemas.microsoft.com/office/powerpoint/2010/main" val="2586320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is to help guide new Airway Leads creators. The Society for Airway Management is here to help. </a:t>
            </a:r>
          </a:p>
          <a:p>
            <a:endParaRPr lang="en-US"/>
          </a:p>
          <a:p>
            <a:r>
              <a:rPr lang="en-US"/>
              <a:t>We invite one or more members of your airway leads committee to join the Society for Airway Management. This will give you access to a broad range of resources including the Doc Matter forum, a community thread about challenges and resources in airway management and an opportunity to post and receive feedback about your experiences with an Airway Leads Committee. Please also register your Airway Leads Committee with us using form above so you can receive support from our group. </a:t>
            </a:r>
          </a:p>
          <a:p>
            <a:endParaRPr lang="en-US"/>
          </a:p>
          <a:p>
            <a:r>
              <a:rPr lang="en-US"/>
              <a:t>Airway Leads Committees do not stand alone but instead work in concert with each other in the form of an Airway Leads Network to leverage advances and improve patient safety together.</a:t>
            </a:r>
          </a:p>
          <a:p>
            <a:endParaRPr lang="en-US"/>
          </a:p>
        </p:txBody>
      </p:sp>
      <p:sp>
        <p:nvSpPr>
          <p:cNvPr id="4" name="Slide Number Placeholder 3"/>
          <p:cNvSpPr>
            <a:spLocks noGrp="1"/>
          </p:cNvSpPr>
          <p:nvPr>
            <p:ph type="sldNum" sz="quarter" idx="5"/>
          </p:nvPr>
        </p:nvSpPr>
        <p:spPr/>
        <p:txBody>
          <a:bodyPr/>
          <a:lstStyle/>
          <a:p>
            <a:fld id="{84F6A1FF-9DFC-5F48-877D-477BD8AA5797}" type="slidenum">
              <a:rPr lang="en-US" smtClean="0"/>
              <a:t>20</a:t>
            </a:fld>
            <a:endParaRPr lang="en-US"/>
          </a:p>
        </p:txBody>
      </p:sp>
    </p:spTree>
    <p:extLst>
      <p:ext uri="{BB962C8B-B14F-4D97-AF65-F5344CB8AC3E}">
        <p14:creationId xmlns:p14="http://schemas.microsoft.com/office/powerpoint/2010/main" val="982864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000000"/>
                </a:solidFill>
                <a:effectLst/>
                <a:latin typeface="Poppins" panose="00000500000000000000" pitchFamily="2" charset="0"/>
              </a:rPr>
              <a:t>I want to start with a story from a recent sentinel event here at this hospital. </a:t>
            </a:r>
          </a:p>
          <a:p>
            <a:pPr algn="l"/>
            <a:endParaRPr lang="en-US" b="1" i="0">
              <a:solidFill>
                <a:srgbClr val="000000"/>
              </a:solidFill>
              <a:effectLst/>
              <a:latin typeface="Poppins" panose="00000500000000000000" pitchFamily="2" charset="0"/>
            </a:endParaRPr>
          </a:p>
          <a:p>
            <a:pPr marL="171450" indent="-171450" algn="l">
              <a:buFont typeface="Arial" panose="020B0604020202020204" pitchFamily="34" charset="0"/>
              <a:buChar char="•"/>
            </a:pPr>
            <a:r>
              <a:rPr lang="en-US" b="0" i="0">
                <a:solidFill>
                  <a:srgbClr val="000000"/>
                </a:solidFill>
                <a:effectLst/>
                <a:latin typeface="Poppins" panose="00000500000000000000" pitchFamily="2" charset="0"/>
              </a:rPr>
              <a:t>Share a detailed story about a recent sentinel event related to airway management</a:t>
            </a:r>
          </a:p>
          <a:p>
            <a:pPr marL="171450" indent="-171450" algn="l">
              <a:buFont typeface="Arial" panose="020B0604020202020204" pitchFamily="34" charset="0"/>
              <a:buChar char="•"/>
            </a:pPr>
            <a:r>
              <a:rPr lang="en-US" b="0" i="0">
                <a:solidFill>
                  <a:srgbClr val="000000"/>
                </a:solidFill>
                <a:effectLst/>
                <a:latin typeface="Poppins" panose="00000500000000000000" pitchFamily="2" charset="0"/>
              </a:rPr>
              <a:t>Describe the incident</a:t>
            </a:r>
          </a:p>
          <a:p>
            <a:pPr marL="171450" indent="-171450" algn="l">
              <a:buFont typeface="Arial" panose="020B0604020202020204" pitchFamily="34" charset="0"/>
              <a:buChar char="•"/>
            </a:pPr>
            <a:r>
              <a:rPr lang="en-US" b="0" i="0">
                <a:solidFill>
                  <a:srgbClr val="000000"/>
                </a:solidFill>
                <a:effectLst/>
                <a:latin typeface="Poppins" panose="00000500000000000000" pitchFamily="2" charset="0"/>
              </a:rPr>
              <a:t>Discuss the impact on the patient, staff, and hospital</a:t>
            </a:r>
          </a:p>
          <a:p>
            <a:pPr marL="171450" indent="-171450" algn="l">
              <a:buFont typeface="Arial" panose="020B0604020202020204" pitchFamily="34" charset="0"/>
              <a:buChar char="•"/>
            </a:pPr>
            <a:r>
              <a:rPr lang="en-US" b="0" i="0">
                <a:solidFill>
                  <a:srgbClr val="000000"/>
                </a:solidFill>
                <a:effectLst/>
                <a:latin typeface="Poppins" panose="00000500000000000000" pitchFamily="2" charset="0"/>
              </a:rPr>
              <a:t>Highlight what went wrong and any contributing factors</a:t>
            </a:r>
          </a:p>
          <a:p>
            <a:pPr marL="171450" indent="-171450" algn="l">
              <a:buFont typeface="Arial" panose="020B0604020202020204" pitchFamily="34" charset="0"/>
              <a:buChar char="•"/>
            </a:pPr>
            <a:r>
              <a:rPr lang="en-US" b="0" i="0">
                <a:solidFill>
                  <a:srgbClr val="000000"/>
                </a:solidFill>
                <a:effectLst/>
                <a:latin typeface="Poppins" panose="00000500000000000000" pitchFamily="2" charset="0"/>
              </a:rPr>
              <a:t>Emphasize the importance of improving airway management to prevent similar events in the future</a:t>
            </a:r>
          </a:p>
          <a:p>
            <a:endParaRPr lang="en-US"/>
          </a:p>
        </p:txBody>
      </p:sp>
      <p:sp>
        <p:nvSpPr>
          <p:cNvPr id="4" name="Slide Number Placeholder 3"/>
          <p:cNvSpPr>
            <a:spLocks noGrp="1"/>
          </p:cNvSpPr>
          <p:nvPr>
            <p:ph type="sldNum" sz="quarter" idx="5"/>
          </p:nvPr>
        </p:nvSpPr>
        <p:spPr/>
        <p:txBody>
          <a:bodyPr/>
          <a:lstStyle/>
          <a:p>
            <a:pPr>
              <a:defRPr/>
            </a:pPr>
            <a:fld id="{2EB28E24-4E3A-0742-9838-90EF27C375A2}" type="slidenum">
              <a:rPr lang="en-US" smtClean="0"/>
              <a:pPr>
                <a:defRPr/>
              </a:pPr>
              <a:t>3</a:t>
            </a:fld>
            <a:endParaRPr lang="en-US"/>
          </a:p>
        </p:txBody>
      </p:sp>
    </p:spTree>
    <p:extLst>
      <p:ext uri="{BB962C8B-B14F-4D97-AF65-F5344CB8AC3E}">
        <p14:creationId xmlns:p14="http://schemas.microsoft.com/office/powerpoint/2010/main" val="29307840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46469-8492-C2EC-AA2E-095D7EDEBD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133D95-6C25-5C54-F841-864DFFBEA7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85E6CC-508D-5766-E25D-538CFD789968}"/>
              </a:ext>
            </a:extLst>
          </p:cNvPr>
          <p:cNvSpPr>
            <a:spLocks noGrp="1"/>
          </p:cNvSpPr>
          <p:nvPr>
            <p:ph type="body" idx="1"/>
          </p:nvPr>
        </p:nvSpPr>
        <p:spPr/>
        <p:txBody>
          <a:bodyPr/>
          <a:lstStyle/>
          <a:p>
            <a:r>
              <a:rPr lang="en-US"/>
              <a:t>Please complete this form if you wish to be included in the Society of Airway Management’s Airway Leads Network Database, and be invited to virtual events.</a:t>
            </a:r>
          </a:p>
        </p:txBody>
      </p:sp>
      <p:sp>
        <p:nvSpPr>
          <p:cNvPr id="4" name="Slide Number Placeholder 3">
            <a:extLst>
              <a:ext uri="{FF2B5EF4-FFF2-40B4-BE49-F238E27FC236}">
                <a16:creationId xmlns:a16="http://schemas.microsoft.com/office/drawing/2014/main" id="{A4915EF5-FDBA-F8BE-96CC-588B1BC2E458}"/>
              </a:ext>
            </a:extLst>
          </p:cNvPr>
          <p:cNvSpPr>
            <a:spLocks noGrp="1"/>
          </p:cNvSpPr>
          <p:nvPr>
            <p:ph type="sldNum" sz="quarter" idx="5"/>
          </p:nvPr>
        </p:nvSpPr>
        <p:spPr/>
        <p:txBody>
          <a:bodyPr/>
          <a:lstStyle/>
          <a:p>
            <a:fld id="{84F6A1FF-9DFC-5F48-877D-477BD8AA5797}" type="slidenum">
              <a:rPr lang="en-US" smtClean="0"/>
              <a:t>21</a:t>
            </a:fld>
            <a:endParaRPr lang="en-US"/>
          </a:p>
        </p:txBody>
      </p:sp>
    </p:spTree>
    <p:extLst>
      <p:ext uri="{BB962C8B-B14F-4D97-AF65-F5344CB8AC3E}">
        <p14:creationId xmlns:p14="http://schemas.microsoft.com/office/powerpoint/2010/main" val="4228843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F6A1FF-9DFC-5F48-877D-477BD8AA5797}" type="slidenum">
              <a:rPr lang="en-US" smtClean="0"/>
              <a:t>22</a:t>
            </a:fld>
            <a:endParaRPr lang="en-US"/>
          </a:p>
        </p:txBody>
      </p:sp>
    </p:spTree>
    <p:extLst>
      <p:ext uri="{BB962C8B-B14F-4D97-AF65-F5344CB8AC3E}">
        <p14:creationId xmlns:p14="http://schemas.microsoft.com/office/powerpoint/2010/main" val="1074591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opportunities to make airway management safer extend beyond isolated events. Here is data from our institution. </a:t>
            </a:r>
          </a:p>
        </p:txBody>
      </p:sp>
      <p:sp>
        <p:nvSpPr>
          <p:cNvPr id="4" name="Slide Number Placeholder 3"/>
          <p:cNvSpPr>
            <a:spLocks noGrp="1"/>
          </p:cNvSpPr>
          <p:nvPr>
            <p:ph type="sldNum" sz="quarter" idx="5"/>
          </p:nvPr>
        </p:nvSpPr>
        <p:spPr/>
        <p:txBody>
          <a:bodyPr/>
          <a:lstStyle/>
          <a:p>
            <a:pPr>
              <a:defRPr/>
            </a:pPr>
            <a:fld id="{2EB28E24-4E3A-0742-9838-90EF27C375A2}" type="slidenum">
              <a:rPr lang="en-US" smtClean="0"/>
              <a:pPr>
                <a:defRPr/>
              </a:pPr>
              <a:t>4</a:t>
            </a:fld>
            <a:endParaRPr lang="en-US"/>
          </a:p>
        </p:txBody>
      </p:sp>
    </p:spTree>
    <p:extLst>
      <p:ext uri="{BB962C8B-B14F-4D97-AF65-F5344CB8AC3E}">
        <p14:creationId xmlns:p14="http://schemas.microsoft.com/office/powerpoint/2010/main" val="4022067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Failed airway management has profound consequences. This study of the Anesthesiology Closed Claims database showed that difficult intubations had profound clinical outcomes including death, permanent brain damage and airway injury.</a:t>
            </a:r>
          </a:p>
        </p:txBody>
      </p:sp>
      <p:sp>
        <p:nvSpPr>
          <p:cNvPr id="4" name="Slide Number Placeholder 3"/>
          <p:cNvSpPr>
            <a:spLocks noGrp="1"/>
          </p:cNvSpPr>
          <p:nvPr>
            <p:ph type="sldNum" sz="quarter" idx="5"/>
          </p:nvPr>
        </p:nvSpPr>
        <p:spPr/>
        <p:txBody>
          <a:bodyPr/>
          <a:lstStyle/>
          <a:p>
            <a:pPr>
              <a:defRPr/>
            </a:pPr>
            <a:fld id="{2EB28E24-4E3A-0742-9838-90EF27C375A2}" type="slidenum">
              <a:rPr lang="en-US" smtClean="0"/>
              <a:pPr>
                <a:defRPr/>
              </a:pPr>
              <a:t>5</a:t>
            </a:fld>
            <a:endParaRPr lang="en-US"/>
          </a:p>
        </p:txBody>
      </p:sp>
    </p:spTree>
    <p:extLst>
      <p:ext uri="{BB962C8B-B14F-4D97-AF65-F5344CB8AC3E}">
        <p14:creationId xmlns:p14="http://schemas.microsoft.com/office/powerpoint/2010/main" val="4250721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Complications from respiratory events are the most common reason for a legal claim against Anesthesiologists. These claims span both the operating room and non-operating room settings. NORA (or non-operating room anesthesia) represents the most drastic growth within anesthesiology practice locations in the past decade and likely in the next as well. </a:t>
            </a:r>
          </a:p>
        </p:txBody>
      </p:sp>
      <p:sp>
        <p:nvSpPr>
          <p:cNvPr id="4" name="Slide Number Placeholder 3"/>
          <p:cNvSpPr>
            <a:spLocks noGrp="1"/>
          </p:cNvSpPr>
          <p:nvPr>
            <p:ph type="sldNum" sz="quarter" idx="5"/>
          </p:nvPr>
        </p:nvSpPr>
        <p:spPr/>
        <p:txBody>
          <a:bodyPr/>
          <a:lstStyle/>
          <a:p>
            <a:pPr>
              <a:defRPr/>
            </a:pPr>
            <a:fld id="{2EB28E24-4E3A-0742-9838-90EF27C375A2}" type="slidenum">
              <a:rPr lang="en-US" smtClean="0"/>
              <a:pPr>
                <a:defRPr/>
              </a:pPr>
              <a:t>6</a:t>
            </a:fld>
            <a:endParaRPr lang="en-US"/>
          </a:p>
        </p:txBody>
      </p:sp>
    </p:spTree>
    <p:extLst>
      <p:ext uri="{BB962C8B-B14F-4D97-AF65-F5344CB8AC3E}">
        <p14:creationId xmlns:p14="http://schemas.microsoft.com/office/powerpoint/2010/main" val="1984568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E9816-3005-CE03-8156-1B237B741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0776E9-C66E-B624-803D-D5C75E0A26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484EDE-8F11-D151-5A33-9D4E9EA042EE}"/>
              </a:ext>
            </a:extLst>
          </p:cNvPr>
          <p:cNvSpPr>
            <a:spLocks noGrp="1"/>
          </p:cNvSpPr>
          <p:nvPr>
            <p:ph type="body" idx="1"/>
          </p:nvPr>
        </p:nvSpPr>
        <p:spPr/>
        <p:txBody>
          <a:bodyPr/>
          <a:lstStyle/>
          <a:p>
            <a:r>
              <a:rPr lang="en-US" b="0" i="0" u="none" strike="noStrike">
                <a:solidFill>
                  <a:srgbClr val="000000"/>
                </a:solidFill>
                <a:effectLst/>
                <a:latin typeface="Helvetica" pitchFamily="2" charset="0"/>
              </a:rPr>
              <a:t>Critical Care</a:t>
            </a:r>
          </a:p>
          <a:p>
            <a:r>
              <a:rPr lang="en-US" b="0" i="0" u="none" strike="noStrike">
                <a:solidFill>
                  <a:srgbClr val="000000"/>
                </a:solidFill>
                <a:effectLst/>
                <a:latin typeface="Helvetica" pitchFamily="2" charset="0"/>
              </a:rPr>
              <a:t>Russotto V., </a:t>
            </a:r>
            <a:r>
              <a:rPr lang="en-US" b="0" i="0" u="none" strike="noStrike" err="1">
                <a:solidFill>
                  <a:srgbClr val="000000"/>
                </a:solidFill>
                <a:effectLst/>
                <a:latin typeface="Helvetica" pitchFamily="2" charset="0"/>
              </a:rPr>
              <a:t>Myatra</a:t>
            </a:r>
            <a:r>
              <a:rPr lang="en-US" b="0" i="0" u="none" strike="noStrike">
                <a:solidFill>
                  <a:srgbClr val="000000"/>
                </a:solidFill>
                <a:effectLst/>
                <a:latin typeface="Helvetica" pitchFamily="2" charset="0"/>
              </a:rPr>
              <a:t> S. N., Laffey J. G., et al. Intubation practices and adverse peri-intubation events in critically ill patients from 29 countries. JAMA . 2021;325(12):1164–1172. </a:t>
            </a:r>
            <a:r>
              <a:rPr lang="en-US" b="0" i="0" u="none" strike="noStrike" err="1">
                <a:solidFill>
                  <a:srgbClr val="000000"/>
                </a:solidFill>
                <a:effectLst/>
                <a:latin typeface="Helvetica" pitchFamily="2" charset="0"/>
              </a:rPr>
              <a:t>doi</a:t>
            </a:r>
            <a:r>
              <a:rPr lang="en-US" b="0" i="0" u="none" strike="noStrike">
                <a:solidFill>
                  <a:srgbClr val="000000"/>
                </a:solidFill>
                <a:effectLst/>
                <a:latin typeface="Helvetica" pitchFamily="2" charset="0"/>
              </a:rPr>
              <a:t>: 10.1001/jama.2021.1727.</a:t>
            </a:r>
          </a:p>
          <a:p>
            <a:endParaRPr lang="en-US" b="0" i="0" u="none" strike="noStrike">
              <a:solidFill>
                <a:srgbClr val="000000"/>
              </a:solidFill>
              <a:effectLst/>
              <a:latin typeface="Helvetica" pitchFamily="2" charset="0"/>
            </a:endParaRPr>
          </a:p>
          <a:p>
            <a:r>
              <a:rPr lang="en-US"/>
              <a:t>EM</a:t>
            </a:r>
          </a:p>
          <a:p>
            <a:r>
              <a:rPr lang="en-US"/>
              <a:t>April, M., Schauer, S., Nikolla, D., et al. Association between multiple intubation attempts and complications during emergency department airway management: A national emergency airway registry study, AJEM.</a:t>
            </a:r>
          </a:p>
          <a:p>
            <a:r>
              <a:rPr lang="en-US"/>
              <a:t>2014; 85:202-207. </a:t>
            </a:r>
            <a:r>
              <a:rPr lang="en-US" err="1"/>
              <a:t>doi.org</a:t>
            </a:r>
            <a:r>
              <a:rPr lang="en-US"/>
              <a:t>/10.1016/j.ajem.2024.09.014.</a:t>
            </a:r>
          </a:p>
          <a:p>
            <a:endParaRPr lang="en-US"/>
          </a:p>
          <a:p>
            <a:r>
              <a:rPr lang="en-US" sz="1200" kern="1200">
                <a:solidFill>
                  <a:schemeClr val="tx1"/>
                </a:solidFill>
                <a:latin typeface="+mn-lt"/>
                <a:ea typeface="+mn-ea"/>
                <a:cs typeface="+mn-cs"/>
              </a:rPr>
              <a:t>OMFS</a:t>
            </a:r>
          </a:p>
          <a:p>
            <a:r>
              <a:rPr lang="en-US" sz="1200" kern="1200">
                <a:solidFill>
                  <a:schemeClr val="tx1"/>
                </a:solidFill>
                <a:latin typeface="+mn-lt"/>
                <a:ea typeface="+mn-ea"/>
                <a:cs typeface="+mn-cs"/>
              </a:rPr>
              <a:t>Merola, R., Troise, S., Palumbo, D., et al. Airway management in patients undergoing maxillofacial surgery: State of art review, Journal of Stomatology, Oral and Maxillofacial Surgery, Volume 126, Issue 2, 2025, 102044, ISSN 2468-7855, https://</a:t>
            </a:r>
            <a:r>
              <a:rPr lang="en-US" sz="1200" kern="1200" err="1">
                <a:solidFill>
                  <a:schemeClr val="tx1"/>
                </a:solidFill>
                <a:latin typeface="+mn-lt"/>
                <a:ea typeface="+mn-ea"/>
                <a:cs typeface="+mn-cs"/>
              </a:rPr>
              <a:t>doi.org</a:t>
            </a:r>
            <a:r>
              <a:rPr lang="en-US" sz="1200" kern="1200">
                <a:solidFill>
                  <a:schemeClr val="tx1"/>
                </a:solidFill>
                <a:latin typeface="+mn-lt"/>
                <a:ea typeface="+mn-ea"/>
                <a:cs typeface="+mn-cs"/>
              </a:rPr>
              <a:t>/10.1016/j.jormas.2024.102044.</a:t>
            </a:r>
          </a:p>
          <a:p>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EMS</a:t>
            </a:r>
          </a:p>
          <a:p>
            <a:r>
              <a:rPr lang="en-US" b="0" i="0">
                <a:solidFill>
                  <a:srgbClr val="333333"/>
                </a:solidFill>
                <a:effectLst/>
                <a:latin typeface="-apple-system"/>
              </a:rPr>
              <a:t>Lorenzen, U., </a:t>
            </a:r>
            <a:r>
              <a:rPr lang="en-US" b="0" i="0" err="1">
                <a:solidFill>
                  <a:srgbClr val="333333"/>
                </a:solidFill>
                <a:effectLst/>
                <a:latin typeface="-apple-system"/>
              </a:rPr>
              <a:t>Marung</a:t>
            </a:r>
            <a:r>
              <a:rPr lang="en-US" b="0" i="0">
                <a:solidFill>
                  <a:srgbClr val="333333"/>
                </a:solidFill>
                <a:effectLst/>
                <a:latin typeface="-apple-system"/>
              </a:rPr>
              <a:t>, H., Eimer, C. et al. Quality and safety in prehospital airway management – retrospective analysis of 18,000 cases from an air rescue database in Germany. </a:t>
            </a:r>
            <a:r>
              <a:rPr lang="en-US" b="0" i="1">
                <a:solidFill>
                  <a:srgbClr val="333333"/>
                </a:solidFill>
                <a:effectLst/>
                <a:latin typeface="-apple-system"/>
              </a:rPr>
              <a:t>BMC </a:t>
            </a:r>
            <a:r>
              <a:rPr lang="en-US" b="0" i="1" err="1">
                <a:solidFill>
                  <a:srgbClr val="333333"/>
                </a:solidFill>
                <a:effectLst/>
                <a:latin typeface="-apple-system"/>
              </a:rPr>
              <a:t>Emerg</a:t>
            </a:r>
            <a:r>
              <a:rPr lang="en-US" b="0" i="1">
                <a:solidFill>
                  <a:srgbClr val="333333"/>
                </a:solidFill>
                <a:effectLst/>
                <a:latin typeface="-apple-system"/>
              </a:rPr>
              <a:t> Med</a:t>
            </a:r>
            <a:r>
              <a:rPr lang="en-US" b="0" i="0">
                <a:solidFill>
                  <a:srgbClr val="333333"/>
                </a:solidFill>
                <a:effectLst/>
                <a:latin typeface="-apple-system"/>
              </a:rPr>
              <a:t> </a:t>
            </a:r>
            <a:r>
              <a:rPr lang="en-US" b="1" i="0">
                <a:solidFill>
                  <a:srgbClr val="333333"/>
                </a:solidFill>
                <a:effectLst/>
                <a:latin typeface="-apple-system"/>
              </a:rPr>
              <a:t>24</a:t>
            </a:r>
            <a:r>
              <a:rPr lang="en-US" b="0" i="0">
                <a:solidFill>
                  <a:srgbClr val="333333"/>
                </a:solidFill>
                <a:effectLst/>
                <a:latin typeface="-apple-system"/>
              </a:rPr>
              <a:t>, 157 (2024). https://</a:t>
            </a:r>
            <a:r>
              <a:rPr lang="en-US" b="0" i="0" err="1">
                <a:solidFill>
                  <a:srgbClr val="333333"/>
                </a:solidFill>
                <a:effectLst/>
                <a:latin typeface="-apple-system"/>
              </a:rPr>
              <a:t>doi.org</a:t>
            </a:r>
            <a:r>
              <a:rPr lang="en-US" b="0" i="0">
                <a:solidFill>
                  <a:srgbClr val="333333"/>
                </a:solidFill>
                <a:effectLst/>
                <a:latin typeface="-apple-system"/>
              </a:rPr>
              <a:t>/10.1186/s12873-024-01075-x</a:t>
            </a:r>
            <a:endParaRPr lang="en-US" sz="1200" kern="1200">
              <a:solidFill>
                <a:schemeClr val="tx1"/>
              </a:solidFill>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09AA8AED-3311-37B6-2F6B-1A3BB816118E}"/>
              </a:ext>
            </a:extLst>
          </p:cNvPr>
          <p:cNvSpPr>
            <a:spLocks noGrp="1"/>
          </p:cNvSpPr>
          <p:nvPr>
            <p:ph type="sldNum" sz="quarter" idx="5"/>
          </p:nvPr>
        </p:nvSpPr>
        <p:spPr/>
        <p:txBody>
          <a:bodyPr/>
          <a:lstStyle/>
          <a:p>
            <a:pPr>
              <a:defRPr/>
            </a:pPr>
            <a:fld id="{2EB28E24-4E3A-0742-9838-90EF27C375A2}" type="slidenum">
              <a:rPr lang="en-US" smtClean="0"/>
              <a:pPr>
                <a:defRPr/>
              </a:pPr>
              <a:t>7</a:t>
            </a:fld>
            <a:endParaRPr lang="en-US"/>
          </a:p>
        </p:txBody>
      </p:sp>
    </p:spTree>
    <p:extLst>
      <p:ext uri="{BB962C8B-B14F-4D97-AF65-F5344CB8AC3E}">
        <p14:creationId xmlns:p14="http://schemas.microsoft.com/office/powerpoint/2010/main" val="3374848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t>The financial burden of failed airway management is substantial.</a:t>
            </a:r>
          </a:p>
          <a:p>
            <a:endParaRPr lang="en-US" sz="120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t>In a medicolegal analysis of claims involving anesthesiologists in a Boston, Harvard-affiliated, GI suite setting (2007-2016), Stone et al (2018) found: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sz="1200"/>
              <a:t>58 claims totaling payouts of nearly $5.8 million dollars</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sz="1200"/>
              <a:t>Of these claims, that largest 6 included payouts exceeding $500,000</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sz="1200"/>
              <a:t>Notably, the 6 largest payouts involved failed management of the difficult airway, with one requiring front of neck access for ventilation. </a:t>
            </a:r>
          </a:p>
        </p:txBody>
      </p:sp>
      <p:sp>
        <p:nvSpPr>
          <p:cNvPr id="4" name="Slide Number Placeholder 3"/>
          <p:cNvSpPr>
            <a:spLocks noGrp="1"/>
          </p:cNvSpPr>
          <p:nvPr>
            <p:ph type="sldNum" sz="quarter" idx="5"/>
          </p:nvPr>
        </p:nvSpPr>
        <p:spPr/>
        <p:txBody>
          <a:bodyPr/>
          <a:lstStyle/>
          <a:p>
            <a:pPr>
              <a:defRPr/>
            </a:pPr>
            <a:fld id="{2EB28E24-4E3A-0742-9838-90EF27C375A2}" type="slidenum">
              <a:rPr lang="en-US" smtClean="0"/>
              <a:pPr>
                <a:defRPr/>
              </a:pPr>
              <a:t>8</a:t>
            </a:fld>
            <a:endParaRPr lang="en-US"/>
          </a:p>
        </p:txBody>
      </p:sp>
    </p:spTree>
    <p:extLst>
      <p:ext uri="{BB962C8B-B14F-4D97-AF65-F5344CB8AC3E}">
        <p14:creationId xmlns:p14="http://schemas.microsoft.com/office/powerpoint/2010/main" val="2628140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242424"/>
                </a:solidFill>
                <a:effectLst/>
                <a:latin typeface="Segoe UI" panose="020B0502040204020203" pitchFamily="34" charset="0"/>
              </a:rPr>
              <a:t>In a study of over 600 patients who had experienced a difficult intubation during an inpatient surgical procedure, </a:t>
            </a:r>
            <a:r>
              <a:rPr lang="en-US" b="0" i="0" err="1">
                <a:solidFill>
                  <a:srgbClr val="242424"/>
                </a:solidFill>
                <a:effectLst/>
                <a:latin typeface="Segoe UI" panose="020B0502040204020203" pitchFamily="34" charset="0"/>
              </a:rPr>
              <a:t>Moucharite</a:t>
            </a:r>
            <a:r>
              <a:rPr lang="en-US" b="0" i="0">
                <a:solidFill>
                  <a:srgbClr val="242424"/>
                </a:solidFill>
                <a:effectLst/>
                <a:latin typeface="Segoe UI" panose="020B0502040204020203" pitchFamily="34" charset="0"/>
              </a:rPr>
              <a:t> et al (2021) show that there are increased mean inpatient and ICU costs and mean hospital and ICU lengths of stay for these patients.</a:t>
            </a:r>
          </a:p>
          <a:p>
            <a:pPr algn="l"/>
            <a:endParaRPr lang="en-US" b="0" i="0">
              <a:solidFill>
                <a:srgbClr val="242424"/>
              </a:solidFill>
              <a:effectLst/>
              <a:latin typeface="Segoe UI" panose="020B0502040204020203" pitchFamily="34" charset="0"/>
            </a:endParaRPr>
          </a:p>
          <a:p>
            <a:pPr algn="l"/>
            <a:r>
              <a:rPr lang="en-US" b="0" i="0">
                <a:solidFill>
                  <a:srgbClr val="242424"/>
                </a:solidFill>
                <a:effectLst/>
                <a:latin typeface="Segoe UI" panose="020B0502040204020203" pitchFamily="34" charset="0"/>
              </a:rPr>
              <a:t>The cost was $14,468 higher for inpatients and $4,029 for those admitted to the ICU. </a:t>
            </a:r>
          </a:p>
          <a:p>
            <a:pPr algn="l"/>
            <a:r>
              <a:rPr lang="en-US" b="0" i="0">
                <a:solidFill>
                  <a:srgbClr val="242424"/>
                </a:solidFill>
                <a:effectLst/>
                <a:latin typeface="Segoe UI" panose="020B0502040204020203" pitchFamily="34" charset="0"/>
              </a:rPr>
              <a:t>The length of stay was 3.8 days longer for inpatients and 2.0 days longer for those admitted to the ICU.</a:t>
            </a:r>
          </a:p>
          <a:p>
            <a:pPr algn="l"/>
            <a:endParaRPr lang="en-US" b="0" i="0">
              <a:solidFill>
                <a:srgbClr val="242424"/>
              </a:solidFill>
              <a:effectLst/>
              <a:latin typeface="Segoe UI" panose="020B0502040204020203" pitchFamily="34" charset="0"/>
            </a:endParaRPr>
          </a:p>
          <a:p>
            <a:pPr algn="l"/>
            <a:r>
              <a:rPr lang="en-US" b="0" i="0">
                <a:solidFill>
                  <a:srgbClr val="242424"/>
                </a:solidFill>
                <a:effectLst/>
                <a:latin typeface="Segoe UI" panose="020B0502040204020203" pitchFamily="34" charset="0"/>
              </a:rPr>
              <a:t>Airway Leads Committees can increase safety when it comes to intubating patients. </a:t>
            </a:r>
          </a:p>
        </p:txBody>
      </p:sp>
      <p:sp>
        <p:nvSpPr>
          <p:cNvPr id="4" name="Slide Number Placeholder 3"/>
          <p:cNvSpPr>
            <a:spLocks noGrp="1"/>
          </p:cNvSpPr>
          <p:nvPr>
            <p:ph type="sldNum" sz="quarter" idx="5"/>
          </p:nvPr>
        </p:nvSpPr>
        <p:spPr/>
        <p:txBody>
          <a:bodyPr/>
          <a:lstStyle/>
          <a:p>
            <a:pPr>
              <a:defRPr/>
            </a:pPr>
            <a:fld id="{2EB28E24-4E3A-0742-9838-90EF27C375A2}" type="slidenum">
              <a:rPr lang="en-US" smtClean="0"/>
              <a:pPr>
                <a:defRPr/>
              </a:pPr>
              <a:t>9</a:t>
            </a:fld>
            <a:endParaRPr lang="en-US"/>
          </a:p>
        </p:txBody>
      </p:sp>
    </p:spTree>
    <p:extLst>
      <p:ext uri="{BB962C8B-B14F-4D97-AF65-F5344CB8AC3E}">
        <p14:creationId xmlns:p14="http://schemas.microsoft.com/office/powerpoint/2010/main" val="2288734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I would like to talk briefly about </a:t>
            </a:r>
            <a:r>
              <a:rPr lang="en-US" b="1"/>
              <a:t>Reason’s “Swiss Cheese Model of Systems”. </a:t>
            </a:r>
            <a:r>
              <a:rPr lang="en-US" b="0"/>
              <a:t>I would venture a guess that many of you have seen this in HRO training. </a:t>
            </a:r>
            <a:r>
              <a:rPr lang="en-US" baseline="0"/>
              <a:t>Generally, those who work in Safety or Quality departments, human factors engineering, or systems analysis are well versed in this.  Many at the front line have not seen or heard of this model so I will review it briefly.    </a:t>
            </a:r>
          </a:p>
          <a:p>
            <a:endParaRPr lang="en-US" baseline="0"/>
          </a:p>
          <a:p>
            <a:r>
              <a:rPr lang="en-US" baseline="0"/>
              <a:t>The Model:  </a:t>
            </a:r>
            <a:r>
              <a:rPr lang="en-US" b="1" i="0" baseline="0"/>
              <a:t>(There is animation to guide you as you go through this discussion)</a:t>
            </a:r>
          </a:p>
          <a:p>
            <a:endParaRPr lang="en-US" baseline="0"/>
          </a:p>
          <a:p>
            <a:r>
              <a:rPr lang="en-US" baseline="0"/>
              <a:t>Slices of cheese = barriers to error</a:t>
            </a:r>
          </a:p>
          <a:p>
            <a:r>
              <a:rPr lang="en-US" baseline="0"/>
              <a:t>Holes – latent or hidden failures in the system.  Failures that do not become apparent until someone is injured or there is an adverse event or close call.  </a:t>
            </a:r>
          </a:p>
          <a:p>
            <a:r>
              <a:rPr lang="en-US" baseline="0"/>
              <a:t>  </a:t>
            </a:r>
          </a:p>
        </p:txBody>
      </p:sp>
      <p:sp>
        <p:nvSpPr>
          <p:cNvPr id="4" name="Slide Number Placeholder 3"/>
          <p:cNvSpPr>
            <a:spLocks noGrp="1"/>
          </p:cNvSpPr>
          <p:nvPr>
            <p:ph type="sldNum" sz="quarter" idx="10"/>
          </p:nvPr>
        </p:nvSpPr>
        <p:spPr/>
        <p:txBody>
          <a:bodyPr/>
          <a:lstStyle/>
          <a:p>
            <a:pPr>
              <a:defRPr/>
            </a:pPr>
            <a:fld id="{BA2E9113-E446-40AD-862C-E1F51A8A3BB0}" type="slidenum">
              <a:rPr lang="en-US" smtClean="0">
                <a:solidFill>
                  <a:prstClr val="black"/>
                </a:solidFill>
              </a:rPr>
              <a:pPr>
                <a:defRPr/>
              </a:pPr>
              <a:t>10</a:t>
            </a:fld>
            <a:endParaRPr lang="en-US">
              <a:solidFill>
                <a:prstClr val="black"/>
              </a:solidFill>
            </a:endParaRPr>
          </a:p>
        </p:txBody>
      </p:sp>
    </p:spTree>
    <p:extLst>
      <p:ext uri="{BB962C8B-B14F-4D97-AF65-F5344CB8AC3E}">
        <p14:creationId xmlns:p14="http://schemas.microsoft.com/office/powerpoint/2010/main" val="2237776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586B75A-687E-405C-8A0B-8D00578BA2C3}" type="datetimeFigureOut">
              <a:rPr lang="en-US" dirty="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6/2/2025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6/2/2025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Content- with grey block">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620184" y="466725"/>
            <a:ext cx="5475816" cy="508000"/>
          </a:xfrm>
        </p:spPr>
        <p:txBody>
          <a:bodyPr/>
          <a:lstStyle>
            <a:lvl1pPr>
              <a:defRPr>
                <a:solidFill>
                  <a:schemeClr val="tx2"/>
                </a:solidFill>
              </a:defRPr>
            </a:lvl1pPr>
          </a:lstStyle>
          <a:p>
            <a:r>
              <a:rPr lang="en-US"/>
              <a:t>Title</a:t>
            </a:r>
          </a:p>
        </p:txBody>
      </p:sp>
      <p:sp>
        <p:nvSpPr>
          <p:cNvPr id="9" name="Slide Number Placeholder 8"/>
          <p:cNvSpPr>
            <a:spLocks noGrp="1"/>
          </p:cNvSpPr>
          <p:nvPr>
            <p:ph type="sldNum" sz="quarter" idx="14"/>
          </p:nvPr>
        </p:nvSpPr>
        <p:spPr/>
        <p:txBody>
          <a:bodyPr/>
          <a:lstStyle/>
          <a:p>
            <a:fld id="{32B763C4-0BDF-40C6-AFB5-EA5752AD9CA1}" type="slidenum">
              <a:rPr lang="en-US" smtClean="0"/>
              <a:pPr/>
              <a:t>‹#›</a:t>
            </a:fld>
            <a:endParaRPr lang="en-US"/>
          </a:p>
        </p:txBody>
      </p:sp>
      <p:sp>
        <p:nvSpPr>
          <p:cNvPr id="7" name="Text Placeholder 6"/>
          <p:cNvSpPr>
            <a:spLocks noGrp="1"/>
          </p:cNvSpPr>
          <p:nvPr>
            <p:ph type="body" sz="quarter" idx="15"/>
          </p:nvPr>
        </p:nvSpPr>
        <p:spPr>
          <a:xfrm>
            <a:off x="620184" y="1219200"/>
            <a:ext cx="5475816" cy="4953000"/>
          </a:xfrm>
        </p:spPr>
        <p:txBody>
          <a:bodyPr/>
          <a:lstStyle>
            <a:lvl1pPr marL="0" indent="0">
              <a:buFontTx/>
              <a:buNone/>
              <a:defRPr>
                <a:solidFill>
                  <a:schemeClr val="tx2"/>
                </a:solidFill>
                <a:latin typeface="Microsoft Sans Serif" panose="020B0604020202020204" pitchFamily="34" charset="0"/>
                <a:cs typeface="Microsoft Sans Serif" panose="020B0604020202020204" pitchFamily="34" charset="0"/>
              </a:defRPr>
            </a:lvl1pPr>
            <a:lvl2pPr marL="257175" indent="0">
              <a:buFontTx/>
              <a:buNone/>
              <a:defRPr/>
            </a:lvl2pPr>
            <a:lvl3pPr marL="514350" indent="0">
              <a:buFontTx/>
              <a:buNone/>
              <a:defRPr/>
            </a:lvl3pPr>
            <a:lvl4pPr marL="771525" indent="0">
              <a:buFontTx/>
              <a:buNone/>
              <a:defRPr/>
            </a:lvl4pPr>
            <a:lvl5pPr>
              <a:defRPr/>
            </a:lvl5pPr>
          </a:lstStyle>
          <a:p>
            <a:pPr lvl="0"/>
            <a:r>
              <a:rPr lang="en-US" altLang="en-US"/>
              <a:t>Edit Master text styles</a:t>
            </a:r>
          </a:p>
        </p:txBody>
      </p:sp>
      <p:sp>
        <p:nvSpPr>
          <p:cNvPr id="2" name="Rectangle 1">
            <a:extLst>
              <a:ext uri="{FF2B5EF4-FFF2-40B4-BE49-F238E27FC236}">
                <a16:creationId xmlns:a16="http://schemas.microsoft.com/office/drawing/2014/main" id="{A39D6E8A-FD7D-B549-B36D-A28CD760A414}"/>
              </a:ext>
            </a:extLst>
          </p:cNvPr>
          <p:cNvSpPr/>
          <p:nvPr userDrawn="1"/>
        </p:nvSpPr>
        <p:spPr>
          <a:xfrm>
            <a:off x="6172200" y="0"/>
            <a:ext cx="6096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Proxima Nova Regular"/>
            </a:endParaRPr>
          </a:p>
        </p:txBody>
      </p:sp>
      <p:pic>
        <p:nvPicPr>
          <p:cNvPr id="10" name="Picture 9">
            <a:extLst>
              <a:ext uri="{FF2B5EF4-FFF2-40B4-BE49-F238E27FC236}">
                <a16:creationId xmlns:a16="http://schemas.microsoft.com/office/drawing/2014/main" id="{87C7FEED-B4B0-4E42-B18B-A54212E9AFF2}"/>
              </a:ext>
            </a:extLst>
          </p:cNvPr>
          <p:cNvPicPr>
            <a:picLocks noChangeAspect="1"/>
          </p:cNvPicPr>
          <p:nvPr userDrawn="1"/>
        </p:nvPicPr>
        <p:blipFill>
          <a:blip r:embed="rId2"/>
          <a:stretch>
            <a:fillRect/>
          </a:stretch>
        </p:blipFill>
        <p:spPr>
          <a:xfrm>
            <a:off x="601580" y="6400800"/>
            <a:ext cx="3048000" cy="169816"/>
          </a:xfrm>
          <a:prstGeom prst="rect">
            <a:avLst/>
          </a:prstGeom>
        </p:spPr>
      </p:pic>
    </p:spTree>
    <p:extLst>
      <p:ext uri="{BB962C8B-B14F-4D97-AF65-F5344CB8AC3E}">
        <p14:creationId xmlns:p14="http://schemas.microsoft.com/office/powerpoint/2010/main" val="139183821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vider Slide">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0" name="Slide Number Placeholder 4">
            <a:extLst>
              <a:ext uri="{FF2B5EF4-FFF2-40B4-BE49-F238E27FC236}">
                <a16:creationId xmlns:a16="http://schemas.microsoft.com/office/drawing/2014/main" id="{7741FB7F-4339-CE40-88F6-F6B2A9B73936}"/>
              </a:ext>
            </a:extLst>
          </p:cNvPr>
          <p:cNvSpPr>
            <a:spLocks noGrp="1"/>
          </p:cNvSpPr>
          <p:nvPr>
            <p:ph type="sldNum" sz="quarter" idx="15"/>
          </p:nvPr>
        </p:nvSpPr>
        <p:spPr/>
        <p:txBody>
          <a:bodyPr/>
          <a:lstStyle>
            <a:lvl1pPr>
              <a:defRPr/>
            </a:lvl1pPr>
          </a:lstStyle>
          <a:p>
            <a:pPr>
              <a:defRPr/>
            </a:pPr>
            <a:fld id="{59D14E7F-45AD-DE46-9B52-3C1C3176B3A7}" type="slidenum">
              <a:rPr lang="en-US"/>
              <a:pPr>
                <a:defRPr/>
              </a:pPr>
              <a:t>‹#›</a:t>
            </a:fld>
            <a:endParaRPr lang="en-US"/>
          </a:p>
        </p:txBody>
      </p:sp>
      <p:sp>
        <p:nvSpPr>
          <p:cNvPr id="4" name="Text Placeholder 3">
            <a:extLst>
              <a:ext uri="{FF2B5EF4-FFF2-40B4-BE49-F238E27FC236}">
                <a16:creationId xmlns:a16="http://schemas.microsoft.com/office/drawing/2014/main" id="{AACC622F-487B-E241-B84C-53A83BDC9440}"/>
              </a:ext>
            </a:extLst>
          </p:cNvPr>
          <p:cNvSpPr>
            <a:spLocks noGrp="1"/>
          </p:cNvSpPr>
          <p:nvPr>
            <p:ph type="body" sz="quarter" idx="16" hasCustomPrompt="1"/>
          </p:nvPr>
        </p:nvSpPr>
        <p:spPr>
          <a:xfrm>
            <a:off x="381000" y="2324100"/>
            <a:ext cx="11430000" cy="2209800"/>
          </a:xfrm>
        </p:spPr>
        <p:txBody>
          <a:bodyPr anchor="ctr"/>
          <a:lstStyle>
            <a:lvl1pPr>
              <a:defRPr sz="6000">
                <a:latin typeface="YaleNew" panose="02000602050000020003" pitchFamily="2" charset="77"/>
              </a:defRPr>
            </a:lvl1pPr>
          </a:lstStyle>
          <a:p>
            <a:pPr lvl="0"/>
            <a:r>
              <a:rPr lang="en-US"/>
              <a:t>Divider Slide</a:t>
            </a:r>
          </a:p>
        </p:txBody>
      </p:sp>
      <p:pic>
        <p:nvPicPr>
          <p:cNvPr id="6" name="Picture 5">
            <a:extLst>
              <a:ext uri="{FF2B5EF4-FFF2-40B4-BE49-F238E27FC236}">
                <a16:creationId xmlns:a16="http://schemas.microsoft.com/office/drawing/2014/main" id="{6E3FB10E-A6B9-6844-91DD-2EB1AE209795}"/>
              </a:ext>
            </a:extLst>
          </p:cNvPr>
          <p:cNvPicPr>
            <a:picLocks noChangeAspect="1"/>
          </p:cNvPicPr>
          <p:nvPr userDrawn="1"/>
        </p:nvPicPr>
        <p:blipFill>
          <a:blip r:embed="rId2"/>
          <a:stretch>
            <a:fillRect/>
          </a:stretch>
        </p:blipFill>
        <p:spPr>
          <a:xfrm>
            <a:off x="601580" y="6400800"/>
            <a:ext cx="3048000" cy="169816"/>
          </a:xfrm>
          <a:prstGeom prst="rect">
            <a:avLst/>
          </a:prstGeom>
        </p:spPr>
      </p:pic>
    </p:spTree>
    <p:extLst>
      <p:ext uri="{BB962C8B-B14F-4D97-AF65-F5344CB8AC3E}">
        <p14:creationId xmlns:p14="http://schemas.microsoft.com/office/powerpoint/2010/main" val="1308121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Slide 1">
    <p:spTree>
      <p:nvGrpSpPr>
        <p:cNvPr id="1" name=""/>
        <p:cNvGrpSpPr/>
        <p:nvPr/>
      </p:nvGrpSpPr>
      <p:grpSpPr>
        <a:xfrm>
          <a:off x="0" y="0"/>
          <a:ext cx="0" cy="0"/>
          <a:chOff x="0" y="0"/>
          <a:chExt cx="0" cy="0"/>
        </a:xfrm>
      </p:grpSpPr>
      <p:sp>
        <p:nvSpPr>
          <p:cNvPr id="14" name="Text Placeholder 1"/>
          <p:cNvSpPr>
            <a:spLocks noGrp="1"/>
          </p:cNvSpPr>
          <p:nvPr>
            <p:ph type="body" sz="quarter" idx="4294967295"/>
          </p:nvPr>
        </p:nvSpPr>
        <p:spPr>
          <a:xfrm>
            <a:off x="601580" y="1143000"/>
            <a:ext cx="10828421" cy="4876800"/>
          </a:xfrm>
        </p:spPr>
        <p:txBody>
          <a:bodyPr/>
          <a:lstStyle>
            <a:lvl1pPr marL="0" indent="0">
              <a:buFont typeface="Arial" charset="0"/>
              <a:buNone/>
              <a:defRPr>
                <a:solidFill>
                  <a:schemeClr val="tx2"/>
                </a:solidFill>
                <a:latin typeface="Microsoft Sans Serif" panose="020B0604020202020204" pitchFamily="34" charset="0"/>
                <a:cs typeface="Microsoft Sans Serif" panose="020B0604020202020204" pitchFamily="34" charset="0"/>
              </a:defRPr>
            </a:lvl1pPr>
          </a:lstStyle>
          <a:p>
            <a:pPr lvl="0"/>
            <a:r>
              <a:rPr lang="en-US"/>
              <a:t>Edit Master text styles</a:t>
            </a:r>
          </a:p>
        </p:txBody>
      </p:sp>
      <p:sp>
        <p:nvSpPr>
          <p:cNvPr id="16" name="Title 3"/>
          <p:cNvSpPr>
            <a:spLocks noGrp="1"/>
          </p:cNvSpPr>
          <p:nvPr>
            <p:ph type="title"/>
          </p:nvPr>
        </p:nvSpPr>
        <p:spPr>
          <a:xfrm>
            <a:off x="601582" y="466348"/>
            <a:ext cx="10828420" cy="507831"/>
          </a:xfrm>
        </p:spPr>
        <p:txBody>
          <a:bodyPr/>
          <a:lstStyle>
            <a:lvl1pPr>
              <a:defRPr sz="3200">
                <a:solidFill>
                  <a:schemeClr val="tx2"/>
                </a:solidFill>
                <a:latin typeface="YaleNew" panose="02000602050000020003" pitchFamily="2" charset="77"/>
                <a:cs typeface="Microsoft Sans Serif" panose="020B0604020202020204" pitchFamily="34" charset="0"/>
              </a:defRPr>
            </a:lvl1pPr>
          </a:lstStyle>
          <a:p>
            <a:r>
              <a:rPr lang="en-US"/>
              <a:t>Click to edit Master title style</a:t>
            </a:r>
          </a:p>
        </p:txBody>
      </p:sp>
      <p:sp>
        <p:nvSpPr>
          <p:cNvPr id="4" name="Slide Number Placeholder 5">
            <a:extLst>
              <a:ext uri="{FF2B5EF4-FFF2-40B4-BE49-F238E27FC236}">
                <a16:creationId xmlns:a16="http://schemas.microsoft.com/office/drawing/2014/main" id="{DD700759-2717-AD40-9814-CA77C6E9D6B1}"/>
              </a:ext>
            </a:extLst>
          </p:cNvPr>
          <p:cNvSpPr>
            <a:spLocks noGrp="1"/>
          </p:cNvSpPr>
          <p:nvPr>
            <p:ph type="sldNum" sz="quarter" idx="10"/>
          </p:nvPr>
        </p:nvSpPr>
        <p:spPr/>
        <p:txBody>
          <a:bodyPr/>
          <a:lstStyle>
            <a:lvl1pPr>
              <a:defRPr/>
            </a:lvl1pPr>
          </a:lstStyle>
          <a:p>
            <a:pPr>
              <a:defRPr/>
            </a:pPr>
            <a:fld id="{A48725E7-0BCD-FA4A-B64F-9E36BFFE79F3}" type="slidenum">
              <a:rPr lang="en-US"/>
              <a:pPr>
                <a:defRPr/>
              </a:pPr>
              <a:t>‹#›</a:t>
            </a:fld>
            <a:endParaRPr lang="en-US"/>
          </a:p>
        </p:txBody>
      </p:sp>
      <p:pic>
        <p:nvPicPr>
          <p:cNvPr id="6" name="Picture 5">
            <a:extLst>
              <a:ext uri="{FF2B5EF4-FFF2-40B4-BE49-F238E27FC236}">
                <a16:creationId xmlns:a16="http://schemas.microsoft.com/office/drawing/2014/main" id="{B23EE969-2CDB-A249-B1FE-5EB1B424215B}"/>
              </a:ext>
            </a:extLst>
          </p:cNvPr>
          <p:cNvPicPr>
            <a:picLocks noChangeAspect="1"/>
          </p:cNvPicPr>
          <p:nvPr userDrawn="1"/>
        </p:nvPicPr>
        <p:blipFill>
          <a:blip r:embed="rId2"/>
          <a:stretch>
            <a:fillRect/>
          </a:stretch>
        </p:blipFill>
        <p:spPr>
          <a:xfrm>
            <a:off x="601580" y="6400800"/>
            <a:ext cx="3048000" cy="169816"/>
          </a:xfrm>
          <a:prstGeom prst="rect">
            <a:avLst/>
          </a:prstGeom>
        </p:spPr>
      </p:pic>
    </p:spTree>
    <p:extLst>
      <p:ext uri="{BB962C8B-B14F-4D97-AF65-F5344CB8AC3E}">
        <p14:creationId xmlns:p14="http://schemas.microsoft.com/office/powerpoint/2010/main" val="1279281391"/>
      </p:ext>
    </p:extLst>
  </p:cSld>
  <p:clrMapOvr>
    <a:masterClrMapping/>
  </p:clrMapOvr>
  <p:extLst>
    <p:ext uri="{DCECCB84-F9BA-43D5-87BE-67443E8EF086}">
      <p15:sldGuideLst xmlns:p15="http://schemas.microsoft.com/office/powerpoint/2012/main">
        <p15:guide id="1" orient="horz" pos="4080">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 no content">
    <p:bg>
      <p:bgPr>
        <a:solidFill>
          <a:schemeClr val="tx2"/>
        </a:solidFill>
        <a:effectLst/>
      </p:bgPr>
    </p:bg>
    <p:spTree>
      <p:nvGrpSpPr>
        <p:cNvPr id="1" name=""/>
        <p:cNvGrpSpPr/>
        <p:nvPr/>
      </p:nvGrpSpPr>
      <p:grpSpPr>
        <a:xfrm>
          <a:off x="0" y="0"/>
          <a:ext cx="0" cy="0"/>
          <a:chOff x="0" y="0"/>
          <a:chExt cx="0" cy="0"/>
        </a:xfrm>
      </p:grpSpPr>
      <p:sp>
        <p:nvSpPr>
          <p:cNvPr id="16" name="Title 3"/>
          <p:cNvSpPr>
            <a:spLocks noGrp="1"/>
          </p:cNvSpPr>
          <p:nvPr>
            <p:ph type="title"/>
          </p:nvPr>
        </p:nvSpPr>
        <p:spPr>
          <a:xfrm>
            <a:off x="601581" y="466348"/>
            <a:ext cx="10915203" cy="507831"/>
          </a:xfrm>
        </p:spPr>
        <p:txBody>
          <a:bodyPr/>
          <a:lstStyle>
            <a:lvl1pPr>
              <a:defRPr>
                <a:solidFill>
                  <a:schemeClr val="bg1"/>
                </a:solidFill>
              </a:defRPr>
            </a:lvl1pPr>
          </a:lstStyle>
          <a:p>
            <a:r>
              <a:rPr lang="en-US"/>
              <a:t>Click to edit Master title style</a:t>
            </a:r>
          </a:p>
        </p:txBody>
      </p:sp>
      <p:sp>
        <p:nvSpPr>
          <p:cNvPr id="4" name="Slide Number Placeholder 5">
            <a:extLst>
              <a:ext uri="{FF2B5EF4-FFF2-40B4-BE49-F238E27FC236}">
                <a16:creationId xmlns:a16="http://schemas.microsoft.com/office/drawing/2014/main" id="{DD700759-2717-AD40-9814-CA77C6E9D6B1}"/>
              </a:ext>
            </a:extLst>
          </p:cNvPr>
          <p:cNvSpPr>
            <a:spLocks noGrp="1"/>
          </p:cNvSpPr>
          <p:nvPr>
            <p:ph type="sldNum" sz="quarter" idx="10"/>
          </p:nvPr>
        </p:nvSpPr>
        <p:spPr/>
        <p:txBody>
          <a:bodyPr/>
          <a:lstStyle>
            <a:lvl1pPr>
              <a:defRPr>
                <a:solidFill>
                  <a:schemeClr val="bg1"/>
                </a:solidFill>
              </a:defRPr>
            </a:lvl1pPr>
          </a:lstStyle>
          <a:p>
            <a:pPr>
              <a:defRPr/>
            </a:pPr>
            <a:fld id="{A48725E7-0BCD-FA4A-B64F-9E36BFFE79F3}" type="slidenum">
              <a:rPr lang="en-US" smtClean="0"/>
              <a:pPr>
                <a:defRPr/>
              </a:pPr>
              <a:t>‹#›</a:t>
            </a:fld>
            <a:endParaRPr lang="en-US"/>
          </a:p>
        </p:txBody>
      </p:sp>
      <p:pic>
        <p:nvPicPr>
          <p:cNvPr id="6" name="Picture 5" descr="A picture containing clipart&#10;&#10;Description automatically generated">
            <a:extLst>
              <a:ext uri="{FF2B5EF4-FFF2-40B4-BE49-F238E27FC236}">
                <a16:creationId xmlns:a16="http://schemas.microsoft.com/office/drawing/2014/main" id="{3FC87326-BC54-BC48-A0F7-5E4FE5AC69D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97408" y="6400801"/>
            <a:ext cx="3048000" cy="166657"/>
          </a:xfrm>
          <a:prstGeom prst="rect">
            <a:avLst/>
          </a:prstGeom>
        </p:spPr>
      </p:pic>
    </p:spTree>
    <p:extLst>
      <p:ext uri="{BB962C8B-B14F-4D97-AF65-F5344CB8AC3E}">
        <p14:creationId xmlns:p14="http://schemas.microsoft.com/office/powerpoint/2010/main" val="142957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dirty="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5586B75A-687E-405C-8A0B-8D00578BA2C3}" type="datetimeFigureOut">
              <a:rPr lang="en-US" dirty="0"/>
              <a:pPr/>
              <a:t>6/2/2025</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5586B75A-687E-405C-8A0B-8D00578BA2C3}" type="datetimeFigureOut">
              <a:rPr lang="en-US" dirty="0"/>
              <a:pPr/>
              <a:t>6/2/2025</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5586B75A-687E-405C-8A0B-8D00578BA2C3}" type="datetimeFigureOut">
              <a:rPr lang="en-US" dirty="0"/>
              <a:pPr/>
              <a:t>6/2/2025</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6/2/2025</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6/2/2025</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6/2/2025</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4.png"/><Relationship Id="rId7" Type="http://schemas.openxmlformats.org/officeDocument/2006/relationships/diagramQuickStyle" Target="../diagrams/quickStyle2.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Layout" Target="../diagrams/layout2.xml"/><Relationship Id="rId5" Type="http://schemas.openxmlformats.org/officeDocument/2006/relationships/diagramData" Target="../diagrams/data2.xml"/><Relationship Id="rId4" Type="http://schemas.microsoft.com/office/2007/relationships/hdphoto" Target="../media/hdphoto1.wdp"/><Relationship Id="rId9" Type="http://schemas.microsoft.com/office/2007/relationships/diagramDrawing" Target="../diagrams/drawing2.xml"/></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1016/j.jormas.2024.102044"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hyperlink" Target="https://docs.google.com/forms/d/e/1FAIpQLSd6lUpe3oo6jaBlqP_MhdO-6BmNgwui3zb6mNN31c15Qw7-Mw/viewform" TargetMode="Externa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8.xml"/><Relationship Id="rId5" Type="http://schemas.openxmlformats.org/officeDocument/2006/relationships/image" Target="../media/image28.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81C5074-D97B-F1A8-32EB-A1BDF4FC30EA}"/>
              </a:ext>
            </a:extLst>
          </p:cNvPr>
          <p:cNvSpPr txBox="1"/>
          <p:nvPr/>
        </p:nvSpPr>
        <p:spPr>
          <a:xfrm>
            <a:off x="350984" y="1849758"/>
            <a:ext cx="8447329" cy="1323439"/>
          </a:xfrm>
          <a:prstGeom prst="rect">
            <a:avLst/>
          </a:prstGeom>
          <a:noFill/>
        </p:spPr>
        <p:txBody>
          <a:bodyPr wrap="square">
            <a:spAutoFit/>
          </a:bodyPr>
          <a:lstStyle/>
          <a:p>
            <a:pPr defTabSz="609578">
              <a:defRPr sz="4200" b="1">
                <a:latin typeface="Copperplate"/>
                <a:ea typeface="Copperplate"/>
                <a:cs typeface="Copperplate"/>
                <a:sym typeface="Copperplate"/>
              </a:defRPr>
            </a:pPr>
            <a:r>
              <a:rPr lang="en-US" sz="4400">
                <a:solidFill>
                  <a:schemeClr val="bg1"/>
                </a:solidFill>
                <a:latin typeface="Tw Cen MT" panose="020B0602020104020603" pitchFamily="34" charset="77"/>
              </a:rPr>
              <a:t>Leading The Way: </a:t>
            </a:r>
          </a:p>
          <a:p>
            <a:pPr defTabSz="609578">
              <a:defRPr sz="3600">
                <a:latin typeface="Copperplate"/>
                <a:ea typeface="Copperplate"/>
                <a:cs typeface="Copperplate"/>
                <a:sym typeface="Copperplate"/>
              </a:defRPr>
            </a:pPr>
            <a:r>
              <a:rPr lang="en-US" sz="3600">
                <a:solidFill>
                  <a:schemeClr val="bg1"/>
                </a:solidFill>
                <a:latin typeface="Tw Cen MT" panose="020B0602020104020603" pitchFamily="34" charset="77"/>
              </a:rPr>
              <a:t>Establishing an Airway Lead at Our Hospital</a:t>
            </a:r>
            <a:endParaRPr lang="en-US" sz="6000">
              <a:solidFill>
                <a:schemeClr val="bg1"/>
              </a:solidFill>
              <a:latin typeface="Tw Cen MT" panose="020B0602020104020603" pitchFamily="34" charset="77"/>
            </a:endParaRPr>
          </a:p>
        </p:txBody>
      </p:sp>
      <p:sp>
        <p:nvSpPr>
          <p:cNvPr id="5" name="Difficult Airway Management:…">
            <a:extLst>
              <a:ext uri="{FF2B5EF4-FFF2-40B4-BE49-F238E27FC236}">
                <a16:creationId xmlns:a16="http://schemas.microsoft.com/office/drawing/2014/main" id="{E9CE8428-8A33-3B22-DD19-F7332A0EAAA9}"/>
              </a:ext>
            </a:extLst>
          </p:cNvPr>
          <p:cNvSpPr txBox="1">
            <a:spLocks noGrp="1"/>
          </p:cNvSpPr>
          <p:nvPr>
            <p:ph type="subTitle" idx="1"/>
          </p:nvPr>
        </p:nvSpPr>
        <p:spPr>
          <a:xfrm>
            <a:off x="352885" y="4614491"/>
            <a:ext cx="8166648" cy="914400"/>
          </a:xfrm>
          <a:prstGeom prst="rect">
            <a:avLst/>
          </a:prstGeom>
        </p:spPr>
        <p:txBody>
          <a:bodyPr vert="horz" lIns="45719" tIns="45719" rIns="45719" bIns="45719" rtlCol="0" anchor="ctr">
            <a:noAutofit/>
          </a:bodyPr>
          <a:lstStyle/>
          <a:p>
            <a:pPr>
              <a:lnSpc>
                <a:spcPct val="100000"/>
              </a:lnSpc>
              <a:spcBef>
                <a:spcPts val="0"/>
              </a:spcBef>
              <a:spcAft>
                <a:spcPts val="0"/>
              </a:spcAft>
              <a:buClr>
                <a:schemeClr val="lt1"/>
              </a:buClr>
              <a:buSzPts val="1800"/>
            </a:pPr>
            <a:r>
              <a:rPr lang="en-US" sz="2400">
                <a:solidFill>
                  <a:schemeClr val="bg1"/>
                </a:solidFill>
                <a:latin typeface="Tw Cen MT" panose="020B0602020104020603" pitchFamily="34" charset="77"/>
                <a:ea typeface="Calibri"/>
                <a:cs typeface="Calibri"/>
                <a:sym typeface="Calibri"/>
              </a:rPr>
              <a:t>Developed by the Society for Airway Management </a:t>
            </a:r>
            <a:br>
              <a:rPr lang="en-US" sz="2400">
                <a:solidFill>
                  <a:schemeClr val="bg1"/>
                </a:solidFill>
                <a:latin typeface="Tw Cen MT" panose="020B0602020104020603" pitchFamily="34" charset="77"/>
                <a:ea typeface="Calibri"/>
                <a:cs typeface="Calibri"/>
                <a:sym typeface="Calibri"/>
              </a:rPr>
            </a:br>
            <a:r>
              <a:rPr lang="en-US" sz="2400">
                <a:solidFill>
                  <a:schemeClr val="bg1"/>
                </a:solidFill>
                <a:latin typeface="Tw Cen MT" panose="020B0602020104020603" pitchFamily="34" charset="77"/>
                <a:ea typeface="Calibri"/>
                <a:cs typeface="Calibri"/>
                <a:sym typeface="Calibri"/>
              </a:rPr>
              <a:t>Airway Leads Special Project Committee </a:t>
            </a:r>
          </a:p>
        </p:txBody>
      </p:sp>
      <p:sp>
        <p:nvSpPr>
          <p:cNvPr id="6" name="TextBox 5">
            <a:extLst>
              <a:ext uri="{FF2B5EF4-FFF2-40B4-BE49-F238E27FC236}">
                <a16:creationId xmlns:a16="http://schemas.microsoft.com/office/drawing/2014/main" id="{D3C6C001-3A96-B5A2-E822-1EB452E670FE}"/>
              </a:ext>
            </a:extLst>
          </p:cNvPr>
          <p:cNvSpPr txBox="1"/>
          <p:nvPr/>
        </p:nvSpPr>
        <p:spPr>
          <a:xfrm>
            <a:off x="356846" y="3561392"/>
            <a:ext cx="2198038" cy="369332"/>
          </a:xfrm>
          <a:prstGeom prst="rect">
            <a:avLst/>
          </a:prstGeom>
          <a:noFill/>
        </p:spPr>
        <p:txBody>
          <a:bodyPr wrap="none" rtlCol="0">
            <a:spAutoFit/>
          </a:bodyPr>
          <a:lstStyle/>
          <a:p>
            <a:r>
              <a:rPr lang="en-US">
                <a:solidFill>
                  <a:schemeClr val="tx2"/>
                </a:solidFill>
                <a:latin typeface="Copperplate" panose="02000504000000020004" pitchFamily="2" charset="77"/>
              </a:rPr>
              <a:t>Name, Title, Date</a:t>
            </a:r>
          </a:p>
        </p:txBody>
      </p:sp>
      <p:pic>
        <p:nvPicPr>
          <p:cNvPr id="9" name="Picture 8">
            <a:extLst>
              <a:ext uri="{FF2B5EF4-FFF2-40B4-BE49-F238E27FC236}">
                <a16:creationId xmlns:a16="http://schemas.microsoft.com/office/drawing/2014/main" id="{B2BA6F94-2D04-2BF9-5EDA-F7AF08BC2C42}"/>
              </a:ext>
            </a:extLst>
          </p:cNvPr>
          <p:cNvPicPr>
            <a:picLocks noChangeAspect="1"/>
          </p:cNvPicPr>
          <p:nvPr/>
        </p:nvPicPr>
        <p:blipFill>
          <a:blip r:embed="rId2"/>
          <a:stretch>
            <a:fillRect/>
          </a:stretch>
        </p:blipFill>
        <p:spPr>
          <a:xfrm>
            <a:off x="9433776" y="2040835"/>
            <a:ext cx="2573657" cy="2573657"/>
          </a:xfrm>
          <a:prstGeom prst="rect">
            <a:avLst/>
          </a:prstGeom>
        </p:spPr>
      </p:pic>
    </p:spTree>
    <p:extLst>
      <p:ext uri="{BB962C8B-B14F-4D97-AF65-F5344CB8AC3E}">
        <p14:creationId xmlns:p14="http://schemas.microsoft.com/office/powerpoint/2010/main" val="36031189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bwMode="auto">
          <a:xfrm>
            <a:off x="4012906" y="2216896"/>
            <a:ext cx="2362200" cy="2743200"/>
          </a:xfrm>
          <a:prstGeom prst="rect">
            <a:avLst/>
          </a:prstGeom>
          <a:solidFill>
            <a:srgbClr val="FFFF66"/>
          </a:solidFill>
          <a:ln w="9525" cap="flat" cmpd="sng" algn="ctr">
            <a:solidFill>
              <a:schemeClr val="tx1"/>
            </a:solidFill>
            <a:prstDash val="solid"/>
            <a:round/>
            <a:headEnd type="none" w="med" len="med"/>
            <a:tailEnd type="none" w="med" len="med"/>
          </a:ln>
          <a:effectLst/>
          <a:scene3d>
            <a:camera prst="isometricOffAxis2Right"/>
            <a:lightRig rig="threePt" dir="t"/>
          </a:scene3d>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48" name="Oval 47"/>
          <p:cNvSpPr/>
          <p:nvPr/>
        </p:nvSpPr>
        <p:spPr bwMode="auto">
          <a:xfrm>
            <a:off x="5041606" y="2988707"/>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49" name="Oval 48"/>
          <p:cNvSpPr/>
          <p:nvPr/>
        </p:nvSpPr>
        <p:spPr bwMode="auto">
          <a:xfrm>
            <a:off x="5194006" y="3657600"/>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50" name="Oval 49"/>
          <p:cNvSpPr/>
          <p:nvPr/>
        </p:nvSpPr>
        <p:spPr bwMode="auto">
          <a:xfrm>
            <a:off x="5117806" y="4191000"/>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51" name="Rectangle 50"/>
          <p:cNvSpPr/>
          <p:nvPr/>
        </p:nvSpPr>
        <p:spPr bwMode="auto">
          <a:xfrm>
            <a:off x="5155906" y="2496003"/>
            <a:ext cx="2362200" cy="2743200"/>
          </a:xfrm>
          <a:prstGeom prst="rect">
            <a:avLst/>
          </a:prstGeom>
          <a:solidFill>
            <a:srgbClr val="FFFF66"/>
          </a:solidFill>
          <a:ln w="9525" cap="flat" cmpd="sng" algn="ctr">
            <a:solidFill>
              <a:schemeClr val="tx1"/>
            </a:solidFill>
            <a:prstDash val="solid"/>
            <a:round/>
            <a:headEnd type="none" w="med" len="med"/>
            <a:tailEnd type="none" w="med" len="med"/>
          </a:ln>
          <a:effectLst/>
          <a:scene3d>
            <a:camera prst="isometricOffAxis2Right"/>
            <a:lightRig rig="threePt" dir="t"/>
          </a:scene3d>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52" name="Rectangle 51"/>
          <p:cNvSpPr/>
          <p:nvPr/>
        </p:nvSpPr>
        <p:spPr bwMode="auto">
          <a:xfrm>
            <a:off x="6340761" y="2568315"/>
            <a:ext cx="2362200" cy="2743200"/>
          </a:xfrm>
          <a:prstGeom prst="rect">
            <a:avLst/>
          </a:prstGeom>
          <a:solidFill>
            <a:srgbClr val="FFFF66"/>
          </a:solidFill>
          <a:ln w="9525" cap="flat" cmpd="sng" algn="ctr">
            <a:solidFill>
              <a:schemeClr val="tx1"/>
            </a:solidFill>
            <a:prstDash val="solid"/>
            <a:round/>
            <a:headEnd type="none" w="med" len="med"/>
            <a:tailEnd type="none" w="med" len="med"/>
          </a:ln>
          <a:effectLst/>
          <a:scene3d>
            <a:camera prst="isometricOffAxis2Right"/>
            <a:lightRig rig="threePt" dir="t"/>
          </a:scene3d>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53" name="Rectangle 52"/>
          <p:cNvSpPr/>
          <p:nvPr/>
        </p:nvSpPr>
        <p:spPr bwMode="auto">
          <a:xfrm>
            <a:off x="7480005" y="2724912"/>
            <a:ext cx="2362200" cy="2743200"/>
          </a:xfrm>
          <a:prstGeom prst="rect">
            <a:avLst/>
          </a:prstGeom>
          <a:solidFill>
            <a:srgbClr val="FFFF66"/>
          </a:solidFill>
          <a:ln w="9525" cap="flat" cmpd="sng" algn="ctr">
            <a:solidFill>
              <a:schemeClr val="tx1"/>
            </a:solidFill>
            <a:prstDash val="solid"/>
            <a:round/>
            <a:headEnd type="none" w="med" len="med"/>
            <a:tailEnd type="none" w="med" len="med"/>
          </a:ln>
          <a:effectLst/>
          <a:scene3d>
            <a:camera prst="isometricOffAxis2Right"/>
            <a:lightRig rig="threePt" dir="t"/>
          </a:scene3d>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54" name="Oval 53"/>
          <p:cNvSpPr/>
          <p:nvPr/>
        </p:nvSpPr>
        <p:spPr bwMode="auto">
          <a:xfrm>
            <a:off x="6260806" y="3048000"/>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55" name="Oval 54"/>
          <p:cNvSpPr/>
          <p:nvPr/>
        </p:nvSpPr>
        <p:spPr bwMode="auto">
          <a:xfrm>
            <a:off x="6337006" y="4495800"/>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56" name="Oval 55"/>
          <p:cNvSpPr/>
          <p:nvPr/>
        </p:nvSpPr>
        <p:spPr bwMode="auto">
          <a:xfrm>
            <a:off x="6405693" y="3619500"/>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57" name="Oval 56"/>
          <p:cNvSpPr/>
          <p:nvPr/>
        </p:nvSpPr>
        <p:spPr bwMode="auto">
          <a:xfrm>
            <a:off x="6032206" y="3962400"/>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58" name="Oval 57"/>
          <p:cNvSpPr/>
          <p:nvPr/>
        </p:nvSpPr>
        <p:spPr bwMode="auto">
          <a:xfrm>
            <a:off x="7316337" y="3141107"/>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59" name="Oval 58"/>
          <p:cNvSpPr/>
          <p:nvPr/>
        </p:nvSpPr>
        <p:spPr bwMode="auto">
          <a:xfrm>
            <a:off x="7609868" y="3650968"/>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60" name="Oval 59"/>
          <p:cNvSpPr/>
          <p:nvPr/>
        </p:nvSpPr>
        <p:spPr bwMode="auto">
          <a:xfrm>
            <a:off x="7480006" y="4419600"/>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61" name="Oval 60"/>
          <p:cNvSpPr/>
          <p:nvPr/>
        </p:nvSpPr>
        <p:spPr bwMode="auto">
          <a:xfrm>
            <a:off x="7202037" y="4849033"/>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62" name="Oval 61"/>
          <p:cNvSpPr/>
          <p:nvPr/>
        </p:nvSpPr>
        <p:spPr bwMode="auto">
          <a:xfrm>
            <a:off x="8357913" y="4169929"/>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63" name="Oval 62"/>
          <p:cNvSpPr/>
          <p:nvPr/>
        </p:nvSpPr>
        <p:spPr bwMode="auto">
          <a:xfrm>
            <a:off x="8648223" y="4730908"/>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64" name="Oval 63"/>
          <p:cNvSpPr/>
          <p:nvPr/>
        </p:nvSpPr>
        <p:spPr bwMode="auto">
          <a:xfrm>
            <a:off x="8412650" y="3352800"/>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66" name="TextBox 65"/>
          <p:cNvSpPr txBox="1"/>
          <p:nvPr/>
        </p:nvSpPr>
        <p:spPr>
          <a:xfrm>
            <a:off x="3878320" y="5339771"/>
            <a:ext cx="1511091" cy="369332"/>
          </a:xfrm>
          <a:prstGeom prst="rect">
            <a:avLst/>
          </a:prstGeom>
          <a:noFill/>
        </p:spPr>
        <p:txBody>
          <a:bodyPr wrap="square" rtlCol="0">
            <a:spAutoFit/>
          </a:bodyPr>
          <a:lstStyle/>
          <a:p>
            <a:pPr algn="ctr"/>
            <a:r>
              <a:rPr lang="en-US" b="1" i="1">
                <a:solidFill>
                  <a:prstClr val="black"/>
                </a:solidFill>
                <a:latin typeface="Tw Cen MT" panose="020B0602020104020603" pitchFamily="34" charset="77"/>
              </a:rPr>
              <a:t> Policies</a:t>
            </a:r>
          </a:p>
        </p:txBody>
      </p:sp>
      <p:sp>
        <p:nvSpPr>
          <p:cNvPr id="67" name="TextBox 66"/>
          <p:cNvSpPr txBox="1"/>
          <p:nvPr/>
        </p:nvSpPr>
        <p:spPr>
          <a:xfrm>
            <a:off x="6394907" y="5598781"/>
            <a:ext cx="1218895" cy="646331"/>
          </a:xfrm>
          <a:prstGeom prst="rect">
            <a:avLst/>
          </a:prstGeom>
          <a:noFill/>
        </p:spPr>
        <p:txBody>
          <a:bodyPr wrap="square" rtlCol="0">
            <a:spAutoFit/>
          </a:bodyPr>
          <a:lstStyle/>
          <a:p>
            <a:pPr algn="ctr"/>
            <a:r>
              <a:rPr lang="en-US" b="1" i="1">
                <a:solidFill>
                  <a:prstClr val="black"/>
                </a:solidFill>
                <a:latin typeface="Tw Cen MT" panose="020B0602020104020603" pitchFamily="34" charset="77"/>
              </a:rPr>
              <a:t>Cognitive Aids</a:t>
            </a:r>
          </a:p>
        </p:txBody>
      </p:sp>
      <p:sp>
        <p:nvSpPr>
          <p:cNvPr id="68" name="TextBox 67"/>
          <p:cNvSpPr txBox="1"/>
          <p:nvPr/>
        </p:nvSpPr>
        <p:spPr>
          <a:xfrm>
            <a:off x="5090528" y="5547501"/>
            <a:ext cx="1676400" cy="369332"/>
          </a:xfrm>
          <a:prstGeom prst="rect">
            <a:avLst/>
          </a:prstGeom>
          <a:noFill/>
        </p:spPr>
        <p:txBody>
          <a:bodyPr wrap="square" rtlCol="0">
            <a:spAutoFit/>
          </a:bodyPr>
          <a:lstStyle/>
          <a:p>
            <a:pPr algn="ctr"/>
            <a:r>
              <a:rPr lang="en-US" b="1" i="1">
                <a:solidFill>
                  <a:prstClr val="black"/>
                </a:solidFill>
                <a:latin typeface="Tw Cen MT" panose="020B0602020104020603" pitchFamily="34" charset="77"/>
              </a:rPr>
              <a:t>Equipment </a:t>
            </a:r>
          </a:p>
        </p:txBody>
      </p:sp>
      <p:sp>
        <p:nvSpPr>
          <p:cNvPr id="69" name="Rectangle 68"/>
          <p:cNvSpPr/>
          <p:nvPr/>
        </p:nvSpPr>
        <p:spPr bwMode="auto">
          <a:xfrm>
            <a:off x="8710474" y="2798329"/>
            <a:ext cx="2362200" cy="2743200"/>
          </a:xfrm>
          <a:prstGeom prst="rect">
            <a:avLst/>
          </a:prstGeom>
          <a:solidFill>
            <a:srgbClr val="FFFF66"/>
          </a:solidFill>
          <a:ln w="9525" cap="flat" cmpd="sng" algn="ctr">
            <a:solidFill>
              <a:schemeClr val="tx1"/>
            </a:solidFill>
            <a:prstDash val="solid"/>
            <a:round/>
            <a:headEnd type="none" w="med" len="med"/>
            <a:tailEnd type="none" w="med" len="med"/>
          </a:ln>
          <a:effectLst/>
          <a:scene3d>
            <a:camera prst="isometricOffAxis2Right"/>
            <a:lightRig rig="threePt" dir="t"/>
          </a:scene3d>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70" name="Oval 69"/>
          <p:cNvSpPr/>
          <p:nvPr/>
        </p:nvSpPr>
        <p:spPr bwMode="auto">
          <a:xfrm>
            <a:off x="9613605" y="4053625"/>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71" name="Oval 70"/>
          <p:cNvSpPr/>
          <p:nvPr/>
        </p:nvSpPr>
        <p:spPr bwMode="auto">
          <a:xfrm>
            <a:off x="9923564" y="4987742"/>
            <a:ext cx="195123" cy="267093"/>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72" name="Oval 71"/>
          <p:cNvSpPr/>
          <p:nvPr/>
        </p:nvSpPr>
        <p:spPr bwMode="auto">
          <a:xfrm>
            <a:off x="9890086" y="3386556"/>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73" name="TextBox 72"/>
          <p:cNvSpPr txBox="1"/>
          <p:nvPr/>
        </p:nvSpPr>
        <p:spPr>
          <a:xfrm>
            <a:off x="7334046" y="5624902"/>
            <a:ext cx="1676400" cy="646331"/>
          </a:xfrm>
          <a:prstGeom prst="rect">
            <a:avLst/>
          </a:prstGeom>
          <a:noFill/>
        </p:spPr>
        <p:txBody>
          <a:bodyPr wrap="square" rtlCol="0">
            <a:spAutoFit/>
          </a:bodyPr>
          <a:lstStyle/>
          <a:p>
            <a:pPr algn="ctr"/>
            <a:r>
              <a:rPr lang="en-US" b="1" i="1">
                <a:solidFill>
                  <a:prstClr val="black"/>
                </a:solidFill>
                <a:latin typeface="Tw Cen MT" panose="020B0602020104020603" pitchFamily="34" charset="77"/>
              </a:rPr>
              <a:t>Cognitive Workload</a:t>
            </a:r>
          </a:p>
        </p:txBody>
      </p:sp>
      <p:sp>
        <p:nvSpPr>
          <p:cNvPr id="74" name="TextBox 73"/>
          <p:cNvSpPr txBox="1"/>
          <p:nvPr/>
        </p:nvSpPr>
        <p:spPr>
          <a:xfrm>
            <a:off x="3313063" y="4916280"/>
            <a:ext cx="1267049" cy="369332"/>
          </a:xfrm>
          <a:prstGeom prst="rect">
            <a:avLst/>
          </a:prstGeom>
          <a:noFill/>
        </p:spPr>
        <p:txBody>
          <a:bodyPr wrap="square" rtlCol="0">
            <a:spAutoFit/>
          </a:bodyPr>
          <a:lstStyle/>
          <a:p>
            <a:pPr algn="ctr"/>
            <a:r>
              <a:rPr lang="en-US" b="1" i="1">
                <a:solidFill>
                  <a:prstClr val="black"/>
                </a:solidFill>
                <a:latin typeface="Tw Cen MT" panose="020B0602020104020603" pitchFamily="34" charset="77"/>
              </a:rPr>
              <a:t>Training</a:t>
            </a:r>
          </a:p>
        </p:txBody>
      </p:sp>
      <p:sp>
        <p:nvSpPr>
          <p:cNvPr id="75" name="TextBox 74"/>
          <p:cNvSpPr txBox="1"/>
          <p:nvPr/>
        </p:nvSpPr>
        <p:spPr>
          <a:xfrm>
            <a:off x="4753924" y="866524"/>
            <a:ext cx="1665633" cy="646331"/>
          </a:xfrm>
          <a:prstGeom prst="rect">
            <a:avLst/>
          </a:prstGeom>
          <a:noFill/>
        </p:spPr>
        <p:txBody>
          <a:bodyPr wrap="square" rtlCol="0">
            <a:spAutoFit/>
          </a:bodyPr>
          <a:lstStyle/>
          <a:p>
            <a:pPr algn="ctr"/>
            <a:r>
              <a:rPr lang="en-US" b="1" i="1">
                <a:latin typeface="Tw Cen MT" panose="020B0602020104020603" pitchFamily="34" charset="77"/>
              </a:rPr>
              <a:t>Policies not know</a:t>
            </a:r>
          </a:p>
        </p:txBody>
      </p:sp>
      <p:cxnSp>
        <p:nvCxnSpPr>
          <p:cNvPr id="79" name="Straight Arrow Connector 78"/>
          <p:cNvCxnSpPr>
            <a:cxnSpLocks/>
            <a:stCxn id="49" idx="0"/>
          </p:cNvCxnSpPr>
          <p:nvPr/>
        </p:nvCxnSpPr>
        <p:spPr bwMode="auto">
          <a:xfrm flipV="1">
            <a:off x="5308307" y="1401290"/>
            <a:ext cx="131489" cy="2256311"/>
          </a:xfrm>
          <a:prstGeom prst="straightConnector1">
            <a:avLst/>
          </a:prstGeom>
          <a:solidFill>
            <a:schemeClr val="accent1"/>
          </a:solidFill>
          <a:ln w="50800" cap="flat" cmpd="sng" algn="ctr">
            <a:solidFill>
              <a:schemeClr val="accent3"/>
            </a:solidFill>
            <a:prstDash val="solid"/>
            <a:round/>
            <a:headEnd type="none" w="med" len="med"/>
            <a:tailEnd type="arrow"/>
          </a:ln>
          <a:effectLst/>
        </p:spPr>
      </p:cxnSp>
      <p:sp>
        <p:nvSpPr>
          <p:cNvPr id="85" name="TextBox 84"/>
          <p:cNvSpPr txBox="1"/>
          <p:nvPr/>
        </p:nvSpPr>
        <p:spPr>
          <a:xfrm>
            <a:off x="6160399" y="966454"/>
            <a:ext cx="1524000" cy="923330"/>
          </a:xfrm>
          <a:prstGeom prst="rect">
            <a:avLst/>
          </a:prstGeom>
          <a:noFill/>
        </p:spPr>
        <p:txBody>
          <a:bodyPr wrap="square" rtlCol="0">
            <a:spAutoFit/>
          </a:bodyPr>
          <a:lstStyle/>
          <a:p>
            <a:pPr algn="ctr"/>
            <a:r>
              <a:rPr lang="en-US" b="1" i="1">
                <a:latin typeface="Tw Cen MT" panose="020B0602020104020603" pitchFamily="34" charset="77"/>
              </a:rPr>
              <a:t>Lack of equipment familiarity</a:t>
            </a:r>
          </a:p>
        </p:txBody>
      </p:sp>
      <p:cxnSp>
        <p:nvCxnSpPr>
          <p:cNvPr id="86" name="Straight Arrow Connector 85"/>
          <p:cNvCxnSpPr>
            <a:cxnSpLocks/>
          </p:cNvCxnSpPr>
          <p:nvPr/>
        </p:nvCxnSpPr>
        <p:spPr bwMode="auto">
          <a:xfrm flipV="1">
            <a:off x="6579040" y="1859551"/>
            <a:ext cx="195456" cy="1761603"/>
          </a:xfrm>
          <a:prstGeom prst="straightConnector1">
            <a:avLst/>
          </a:prstGeom>
          <a:solidFill>
            <a:schemeClr val="accent1"/>
          </a:solidFill>
          <a:ln w="50800" cap="flat" cmpd="sng" algn="ctr">
            <a:solidFill>
              <a:schemeClr val="accent3"/>
            </a:solidFill>
            <a:prstDash val="solid"/>
            <a:round/>
            <a:headEnd type="none" w="med" len="med"/>
            <a:tailEnd type="arrow"/>
          </a:ln>
          <a:effectLst/>
        </p:spPr>
      </p:cxnSp>
      <p:cxnSp>
        <p:nvCxnSpPr>
          <p:cNvPr id="90" name="Straight Arrow Connector 89"/>
          <p:cNvCxnSpPr>
            <a:cxnSpLocks/>
            <a:stCxn id="60" idx="7"/>
          </p:cNvCxnSpPr>
          <p:nvPr/>
        </p:nvCxnSpPr>
        <p:spPr bwMode="auto">
          <a:xfrm flipV="1">
            <a:off x="7675128" y="1795867"/>
            <a:ext cx="523937" cy="2668370"/>
          </a:xfrm>
          <a:prstGeom prst="straightConnector1">
            <a:avLst/>
          </a:prstGeom>
          <a:solidFill>
            <a:schemeClr val="accent1"/>
          </a:solidFill>
          <a:ln w="50800" cap="flat" cmpd="sng" algn="ctr">
            <a:solidFill>
              <a:schemeClr val="accent3"/>
            </a:solidFill>
            <a:prstDash val="solid"/>
            <a:round/>
            <a:headEnd type="none" w="med" len="med"/>
            <a:tailEnd type="arrow"/>
          </a:ln>
          <a:effectLst/>
        </p:spPr>
      </p:cxnSp>
      <p:sp>
        <p:nvSpPr>
          <p:cNvPr id="93" name="TextBox 92"/>
          <p:cNvSpPr txBox="1"/>
          <p:nvPr/>
        </p:nvSpPr>
        <p:spPr>
          <a:xfrm>
            <a:off x="10583367" y="1278043"/>
            <a:ext cx="1524000" cy="646331"/>
          </a:xfrm>
          <a:prstGeom prst="rect">
            <a:avLst/>
          </a:prstGeom>
          <a:noFill/>
        </p:spPr>
        <p:txBody>
          <a:bodyPr wrap="square" rtlCol="0">
            <a:spAutoFit/>
          </a:bodyPr>
          <a:lstStyle/>
          <a:p>
            <a:pPr algn="ctr"/>
            <a:r>
              <a:rPr lang="en-US" b="1" i="1"/>
              <a:t>CRM  Training gap</a:t>
            </a:r>
          </a:p>
        </p:txBody>
      </p:sp>
      <p:cxnSp>
        <p:nvCxnSpPr>
          <p:cNvPr id="95" name="Straight Arrow Connector 94"/>
          <p:cNvCxnSpPr>
            <a:cxnSpLocks/>
            <a:stCxn id="71" idx="6"/>
          </p:cNvCxnSpPr>
          <p:nvPr/>
        </p:nvCxnSpPr>
        <p:spPr bwMode="auto">
          <a:xfrm flipV="1">
            <a:off x="10118687" y="1888095"/>
            <a:ext cx="1199162" cy="3233194"/>
          </a:xfrm>
          <a:prstGeom prst="straightConnector1">
            <a:avLst/>
          </a:prstGeom>
          <a:solidFill>
            <a:schemeClr val="accent1"/>
          </a:solidFill>
          <a:ln w="50800" cap="flat" cmpd="sng" algn="ctr">
            <a:solidFill>
              <a:schemeClr val="accent3"/>
            </a:solidFill>
            <a:prstDash val="solid"/>
            <a:round/>
            <a:headEnd type="none" w="med" len="med"/>
            <a:tailEnd type="arrow"/>
          </a:ln>
          <a:effectLst/>
        </p:spPr>
      </p:cxnSp>
      <p:sp>
        <p:nvSpPr>
          <p:cNvPr id="97" name="TextBox 96"/>
          <p:cNvSpPr txBox="1"/>
          <p:nvPr/>
        </p:nvSpPr>
        <p:spPr>
          <a:xfrm>
            <a:off x="7609868" y="872537"/>
            <a:ext cx="1409700" cy="923330"/>
          </a:xfrm>
          <a:prstGeom prst="rect">
            <a:avLst/>
          </a:prstGeom>
          <a:noFill/>
        </p:spPr>
        <p:txBody>
          <a:bodyPr wrap="square" rtlCol="0">
            <a:spAutoFit/>
          </a:bodyPr>
          <a:lstStyle/>
          <a:p>
            <a:pPr algn="ctr"/>
            <a:r>
              <a:rPr lang="en-US" b="1" i="1">
                <a:latin typeface="Tw Cen MT" panose="020B0602020104020603" pitchFamily="34" charset="77"/>
              </a:rPr>
              <a:t>Aids not available or not known</a:t>
            </a:r>
          </a:p>
        </p:txBody>
      </p:sp>
      <p:sp>
        <p:nvSpPr>
          <p:cNvPr id="98" name="TextBox 97"/>
          <p:cNvSpPr txBox="1"/>
          <p:nvPr/>
        </p:nvSpPr>
        <p:spPr>
          <a:xfrm>
            <a:off x="3221877" y="947380"/>
            <a:ext cx="1398251" cy="646331"/>
          </a:xfrm>
          <a:prstGeom prst="rect">
            <a:avLst/>
          </a:prstGeom>
          <a:noFill/>
        </p:spPr>
        <p:txBody>
          <a:bodyPr wrap="square" rtlCol="0">
            <a:spAutoFit/>
          </a:bodyPr>
          <a:lstStyle/>
          <a:p>
            <a:pPr algn="ctr"/>
            <a:r>
              <a:rPr lang="en-US" b="1" i="1"/>
              <a:t>        </a:t>
            </a:r>
            <a:r>
              <a:rPr lang="en-US" b="1" i="1">
                <a:latin typeface="Tw Cen MT" panose="020B0602020104020603" pitchFamily="34" charset="77"/>
              </a:rPr>
              <a:t>Training</a:t>
            </a:r>
            <a:r>
              <a:rPr lang="en-US" b="1" i="1"/>
              <a:t> gaps            </a:t>
            </a:r>
          </a:p>
        </p:txBody>
      </p:sp>
      <p:cxnSp>
        <p:nvCxnSpPr>
          <p:cNvPr id="99" name="Straight Arrow Connector 98"/>
          <p:cNvCxnSpPr>
            <a:cxnSpLocks/>
          </p:cNvCxnSpPr>
          <p:nvPr/>
        </p:nvCxnSpPr>
        <p:spPr bwMode="auto">
          <a:xfrm flipV="1">
            <a:off x="8859659" y="1579676"/>
            <a:ext cx="769357" cy="2778749"/>
          </a:xfrm>
          <a:prstGeom prst="straightConnector1">
            <a:avLst/>
          </a:prstGeom>
          <a:solidFill>
            <a:schemeClr val="accent1"/>
          </a:solidFill>
          <a:ln w="50800" cap="flat" cmpd="sng" algn="ctr">
            <a:solidFill>
              <a:schemeClr val="accent3"/>
            </a:solidFill>
            <a:prstDash val="solid"/>
            <a:round/>
            <a:headEnd type="none" w="med" len="med"/>
            <a:tailEnd type="arrow"/>
          </a:ln>
          <a:effectLst/>
        </p:spPr>
      </p:cxnSp>
      <p:sp>
        <p:nvSpPr>
          <p:cNvPr id="101" name="Oval 100"/>
          <p:cNvSpPr/>
          <p:nvPr/>
        </p:nvSpPr>
        <p:spPr bwMode="auto">
          <a:xfrm>
            <a:off x="8775406" y="4053625"/>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103" name="Explosion 1 102"/>
          <p:cNvSpPr/>
          <p:nvPr/>
        </p:nvSpPr>
        <p:spPr bwMode="auto">
          <a:xfrm>
            <a:off x="10958858" y="5269902"/>
            <a:ext cx="1143000" cy="1447800"/>
          </a:xfrm>
          <a:prstGeom prst="irregularSeal1">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Arial" charset="0"/>
            </a:endParaRPr>
          </a:p>
        </p:txBody>
      </p:sp>
      <p:sp>
        <p:nvSpPr>
          <p:cNvPr id="104" name="Explosion 1 103"/>
          <p:cNvSpPr/>
          <p:nvPr/>
        </p:nvSpPr>
        <p:spPr bwMode="auto">
          <a:xfrm flipH="1">
            <a:off x="11369812" y="5749604"/>
            <a:ext cx="304800" cy="381000"/>
          </a:xfrm>
          <a:prstGeom prst="irregularSeal1">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cxnSp>
        <p:nvCxnSpPr>
          <p:cNvPr id="110" name="Straight Connector 109"/>
          <p:cNvCxnSpPr/>
          <p:nvPr/>
        </p:nvCxnSpPr>
        <p:spPr bwMode="auto">
          <a:xfrm>
            <a:off x="5194122" y="3733801"/>
            <a:ext cx="609484" cy="232313"/>
          </a:xfrm>
          <a:prstGeom prst="line">
            <a:avLst/>
          </a:prstGeom>
          <a:solidFill>
            <a:schemeClr val="accent1"/>
          </a:solidFill>
          <a:ln w="88900" cap="flat" cmpd="sng" algn="ctr">
            <a:solidFill>
              <a:srgbClr val="0000CC"/>
            </a:solidFill>
            <a:prstDash val="solid"/>
            <a:round/>
            <a:headEnd type="none" w="med" len="med"/>
            <a:tailEnd type="none" w="med" len="med"/>
          </a:ln>
          <a:effectLst/>
        </p:spPr>
      </p:cxnSp>
      <p:cxnSp>
        <p:nvCxnSpPr>
          <p:cNvPr id="117" name="Straight Connector 116"/>
          <p:cNvCxnSpPr/>
          <p:nvPr/>
        </p:nvCxnSpPr>
        <p:spPr bwMode="auto">
          <a:xfrm>
            <a:off x="7513485" y="4540437"/>
            <a:ext cx="636223" cy="231618"/>
          </a:xfrm>
          <a:prstGeom prst="line">
            <a:avLst/>
          </a:prstGeom>
          <a:solidFill>
            <a:schemeClr val="accent1"/>
          </a:solidFill>
          <a:ln w="88900" cap="flat" cmpd="sng" algn="ctr">
            <a:solidFill>
              <a:srgbClr val="0000CC"/>
            </a:solidFill>
            <a:prstDash val="solid"/>
            <a:round/>
            <a:headEnd type="none" w="med" len="med"/>
            <a:tailEnd type="none" w="med" len="med"/>
          </a:ln>
          <a:effectLst/>
        </p:spPr>
      </p:cxnSp>
      <p:cxnSp>
        <p:nvCxnSpPr>
          <p:cNvPr id="152" name="Straight Connector 151"/>
          <p:cNvCxnSpPr>
            <a:cxnSpLocks/>
            <a:stCxn id="71" idx="2"/>
            <a:endCxn id="154" idx="3"/>
          </p:cNvCxnSpPr>
          <p:nvPr/>
        </p:nvCxnSpPr>
        <p:spPr bwMode="auto">
          <a:xfrm>
            <a:off x="9923563" y="5121289"/>
            <a:ext cx="1177360" cy="325569"/>
          </a:xfrm>
          <a:prstGeom prst="line">
            <a:avLst/>
          </a:prstGeom>
          <a:solidFill>
            <a:schemeClr val="accent1"/>
          </a:solidFill>
          <a:ln w="88900" cap="flat" cmpd="sng" algn="ctr">
            <a:solidFill>
              <a:srgbClr val="0000CC"/>
            </a:solidFill>
            <a:prstDash val="solid"/>
            <a:round/>
            <a:headEnd type="none" w="med" len="med"/>
            <a:tailEnd type="none" w="med" len="med"/>
          </a:ln>
          <a:effectLst/>
        </p:spPr>
      </p:cxnSp>
      <p:sp>
        <p:nvSpPr>
          <p:cNvPr id="154" name="Isosceles Triangle 153"/>
          <p:cNvSpPr/>
          <p:nvPr/>
        </p:nvSpPr>
        <p:spPr bwMode="auto">
          <a:xfrm rot="6206316">
            <a:off x="11104455" y="5297633"/>
            <a:ext cx="371102" cy="388811"/>
          </a:xfrm>
          <a:prstGeom prst="triangle">
            <a:avLst/>
          </a:prstGeom>
          <a:solidFill>
            <a:srgbClr val="0000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160" name="TextBox 159"/>
          <p:cNvSpPr txBox="1"/>
          <p:nvPr/>
        </p:nvSpPr>
        <p:spPr>
          <a:xfrm>
            <a:off x="10871771" y="4347635"/>
            <a:ext cx="1197999" cy="83099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2400" b="1">
                <a:solidFill>
                  <a:prstClr val="white"/>
                </a:solidFill>
                <a:latin typeface="Tw Cen MT" panose="020B0602020104020603" pitchFamily="34" charset="77"/>
              </a:rPr>
              <a:t>Patient</a:t>
            </a:r>
            <a:r>
              <a:rPr lang="en-US" sz="2400" b="1">
                <a:solidFill>
                  <a:prstClr val="white"/>
                </a:solidFill>
              </a:rPr>
              <a:t> </a:t>
            </a:r>
            <a:r>
              <a:rPr lang="en-US" sz="2400" b="1">
                <a:solidFill>
                  <a:prstClr val="white"/>
                </a:solidFill>
                <a:latin typeface="Tw Cen MT" panose="020B0602020104020603" pitchFamily="34" charset="77"/>
              </a:rPr>
              <a:t>Harm</a:t>
            </a:r>
          </a:p>
        </p:txBody>
      </p:sp>
      <p:sp>
        <p:nvSpPr>
          <p:cNvPr id="65" name="Rectangle 64"/>
          <p:cNvSpPr/>
          <p:nvPr/>
        </p:nvSpPr>
        <p:spPr bwMode="auto">
          <a:xfrm>
            <a:off x="2979913" y="1826893"/>
            <a:ext cx="2362200" cy="2743200"/>
          </a:xfrm>
          <a:prstGeom prst="rect">
            <a:avLst/>
          </a:prstGeom>
          <a:solidFill>
            <a:srgbClr val="FFFF66"/>
          </a:solidFill>
          <a:ln w="9525" cap="flat" cmpd="sng" algn="ctr">
            <a:solidFill>
              <a:schemeClr val="tx1"/>
            </a:solidFill>
            <a:prstDash val="solid"/>
            <a:round/>
            <a:headEnd type="none" w="med" len="med"/>
            <a:tailEnd type="none" w="med" len="med"/>
          </a:ln>
          <a:effectLst/>
          <a:scene3d>
            <a:camera prst="isometricOffAxis2Right"/>
            <a:lightRig rig="threePt" dir="t"/>
          </a:scene3d>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Arial" charset="0"/>
            </a:endParaRPr>
          </a:p>
        </p:txBody>
      </p:sp>
      <p:sp>
        <p:nvSpPr>
          <p:cNvPr id="81" name="Oval 80"/>
          <p:cNvSpPr/>
          <p:nvPr/>
        </p:nvSpPr>
        <p:spPr bwMode="auto">
          <a:xfrm>
            <a:off x="3822406" y="3276600"/>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82" name="Oval 81"/>
          <p:cNvSpPr/>
          <p:nvPr/>
        </p:nvSpPr>
        <p:spPr bwMode="auto">
          <a:xfrm>
            <a:off x="4376198" y="3124200"/>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83" name="Oval 82"/>
          <p:cNvSpPr/>
          <p:nvPr/>
        </p:nvSpPr>
        <p:spPr bwMode="auto">
          <a:xfrm>
            <a:off x="4127206" y="2609850"/>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cxnSp>
        <p:nvCxnSpPr>
          <p:cNvPr id="106" name="Straight Connector 105"/>
          <p:cNvCxnSpPr/>
          <p:nvPr/>
        </p:nvCxnSpPr>
        <p:spPr bwMode="auto">
          <a:xfrm rot="-120000">
            <a:off x="3289006" y="3130802"/>
            <a:ext cx="381000" cy="152400"/>
          </a:xfrm>
          <a:prstGeom prst="line">
            <a:avLst/>
          </a:prstGeom>
          <a:solidFill>
            <a:schemeClr val="accent1"/>
          </a:solidFill>
          <a:ln w="88900" cap="flat" cmpd="sng" algn="ctr">
            <a:solidFill>
              <a:srgbClr val="0000CC"/>
            </a:solidFill>
            <a:prstDash val="solid"/>
            <a:bevel/>
            <a:headEnd type="none" w="med" len="med"/>
            <a:tailEnd type="none" w="med" len="med"/>
          </a:ln>
          <a:effectLst/>
        </p:spPr>
      </p:cxnSp>
      <p:sp>
        <p:nvSpPr>
          <p:cNvPr id="108" name="TextBox 107"/>
          <p:cNvSpPr txBox="1"/>
          <p:nvPr/>
        </p:nvSpPr>
        <p:spPr>
          <a:xfrm>
            <a:off x="8982453" y="1247203"/>
            <a:ext cx="1490904" cy="369332"/>
          </a:xfrm>
          <a:prstGeom prst="rect">
            <a:avLst/>
          </a:prstGeom>
          <a:noFill/>
        </p:spPr>
        <p:txBody>
          <a:bodyPr wrap="square" rtlCol="0">
            <a:spAutoFit/>
          </a:bodyPr>
          <a:lstStyle/>
          <a:p>
            <a:pPr algn="ctr"/>
            <a:r>
              <a:rPr lang="en-US" b="1" i="1">
                <a:latin typeface="Tw Cen MT" panose="020B0602020104020603" pitchFamily="34" charset="77"/>
              </a:rPr>
              <a:t>Distractions</a:t>
            </a:r>
          </a:p>
        </p:txBody>
      </p:sp>
      <p:cxnSp>
        <p:nvCxnSpPr>
          <p:cNvPr id="111" name="Straight Arrow Connector 110"/>
          <p:cNvCxnSpPr>
            <a:cxnSpLocks/>
          </p:cNvCxnSpPr>
          <p:nvPr/>
        </p:nvCxnSpPr>
        <p:spPr bwMode="auto">
          <a:xfrm flipV="1">
            <a:off x="3987254" y="1616535"/>
            <a:ext cx="129012" cy="1693797"/>
          </a:xfrm>
          <a:prstGeom prst="straightConnector1">
            <a:avLst/>
          </a:prstGeom>
          <a:solidFill>
            <a:schemeClr val="accent1"/>
          </a:solidFill>
          <a:ln w="50800" cap="flat" cmpd="sng" algn="ctr">
            <a:solidFill>
              <a:schemeClr val="accent3"/>
            </a:solidFill>
            <a:prstDash val="solid"/>
            <a:round/>
            <a:headEnd type="none" w="med" len="med"/>
            <a:tailEnd type="arrow"/>
          </a:ln>
          <a:effectLst/>
        </p:spPr>
      </p:cxnSp>
      <p:sp>
        <p:nvSpPr>
          <p:cNvPr id="114" name="TextBox 113"/>
          <p:cNvSpPr txBox="1"/>
          <p:nvPr/>
        </p:nvSpPr>
        <p:spPr>
          <a:xfrm>
            <a:off x="8824666" y="5836074"/>
            <a:ext cx="1828800" cy="646331"/>
          </a:xfrm>
          <a:prstGeom prst="rect">
            <a:avLst/>
          </a:prstGeom>
          <a:noFill/>
        </p:spPr>
        <p:txBody>
          <a:bodyPr wrap="square" rtlCol="0">
            <a:spAutoFit/>
          </a:bodyPr>
          <a:lstStyle/>
          <a:p>
            <a:pPr algn="ctr"/>
            <a:r>
              <a:rPr lang="en-US" b="1" i="1">
                <a:solidFill>
                  <a:prstClr val="black"/>
                </a:solidFill>
                <a:latin typeface="Tw Cen MT" panose="020B0602020104020603" pitchFamily="34" charset="77"/>
              </a:rPr>
              <a:t>Crisis Resource Management</a:t>
            </a:r>
          </a:p>
        </p:txBody>
      </p:sp>
      <p:cxnSp>
        <p:nvCxnSpPr>
          <p:cNvPr id="107" name="Straight Connector 106"/>
          <p:cNvCxnSpPr/>
          <p:nvPr/>
        </p:nvCxnSpPr>
        <p:spPr bwMode="auto">
          <a:xfrm>
            <a:off x="3824930" y="3352800"/>
            <a:ext cx="835676" cy="237288"/>
          </a:xfrm>
          <a:prstGeom prst="line">
            <a:avLst/>
          </a:prstGeom>
          <a:solidFill>
            <a:schemeClr val="accent1"/>
          </a:solidFill>
          <a:ln w="88900" cap="flat" cmpd="sng" algn="ctr">
            <a:solidFill>
              <a:srgbClr val="0000CC"/>
            </a:solidFill>
            <a:prstDash val="solid"/>
            <a:round/>
            <a:headEnd type="none" w="med" len="med"/>
            <a:tailEnd type="none" w="med" len="med"/>
          </a:ln>
          <a:effectLst/>
        </p:spPr>
      </p:cxnSp>
      <p:cxnSp>
        <p:nvCxnSpPr>
          <p:cNvPr id="138" name="Straight Connector 137"/>
          <p:cNvCxnSpPr/>
          <p:nvPr/>
        </p:nvCxnSpPr>
        <p:spPr bwMode="auto">
          <a:xfrm>
            <a:off x="8661106" y="4880006"/>
            <a:ext cx="698683" cy="174344"/>
          </a:xfrm>
          <a:prstGeom prst="line">
            <a:avLst/>
          </a:prstGeom>
          <a:solidFill>
            <a:schemeClr val="accent1"/>
          </a:solidFill>
          <a:ln w="88900" cap="flat" cmpd="sng" algn="ctr">
            <a:solidFill>
              <a:srgbClr val="0000CC"/>
            </a:solidFill>
            <a:prstDash val="solid"/>
            <a:round/>
            <a:headEnd type="none" w="med" len="med"/>
            <a:tailEnd type="none" w="med" len="med"/>
          </a:ln>
          <a:effectLst/>
        </p:spPr>
      </p:cxnSp>
      <p:cxnSp>
        <p:nvCxnSpPr>
          <p:cNvPr id="149" name="Straight Connector 148"/>
          <p:cNvCxnSpPr/>
          <p:nvPr/>
        </p:nvCxnSpPr>
        <p:spPr bwMode="auto">
          <a:xfrm>
            <a:off x="6052598" y="4053625"/>
            <a:ext cx="957122" cy="313288"/>
          </a:xfrm>
          <a:prstGeom prst="line">
            <a:avLst/>
          </a:prstGeom>
          <a:solidFill>
            <a:schemeClr val="accent1"/>
          </a:solidFill>
          <a:ln w="88900" cap="flat" cmpd="sng" algn="ctr">
            <a:solidFill>
              <a:srgbClr val="0000CC"/>
            </a:solidFill>
            <a:prstDash val="solid"/>
            <a:round/>
            <a:headEnd type="none" w="med" len="med"/>
            <a:tailEnd type="none" w="med" len="med"/>
          </a:ln>
          <a:effectLst/>
        </p:spPr>
      </p:cxnSp>
      <p:sp>
        <p:nvSpPr>
          <p:cNvPr id="96" name="Oval 95"/>
          <p:cNvSpPr/>
          <p:nvPr/>
        </p:nvSpPr>
        <p:spPr bwMode="auto">
          <a:xfrm>
            <a:off x="4051006" y="3813713"/>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100" name="Oval 99"/>
          <p:cNvSpPr/>
          <p:nvPr/>
        </p:nvSpPr>
        <p:spPr bwMode="auto">
          <a:xfrm>
            <a:off x="9938590" y="4343400"/>
            <a:ext cx="228600" cy="304800"/>
          </a:xfrm>
          <a:prstGeom prst="ellipse">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solidFill>
                <a:prstClr val="black"/>
              </a:solidFill>
              <a:latin typeface="Tw Cen MT" panose="020B0602020104020603" pitchFamily="34" charset="77"/>
            </a:endParaRPr>
          </a:p>
        </p:txBody>
      </p:sp>
      <p:sp>
        <p:nvSpPr>
          <p:cNvPr id="3" name="TextBox 2"/>
          <p:cNvSpPr txBox="1"/>
          <p:nvPr/>
        </p:nvSpPr>
        <p:spPr>
          <a:xfrm>
            <a:off x="1616598" y="6563950"/>
            <a:ext cx="8962046" cy="276999"/>
          </a:xfrm>
          <a:prstGeom prst="rect">
            <a:avLst/>
          </a:prstGeom>
          <a:noFill/>
        </p:spPr>
        <p:txBody>
          <a:bodyPr wrap="square" rtlCol="0">
            <a:spAutoFit/>
          </a:bodyPr>
          <a:lstStyle/>
          <a:p>
            <a:r>
              <a:rPr lang="en-US" sz="1200">
                <a:latin typeface="Tw Cen MT" panose="020B0602020104020603" pitchFamily="34" charset="77"/>
              </a:rPr>
              <a:t>“Swiss Cheese” Model – James Reason, 1990.  The book reference: Reason, J. (1990) Human Error. Cambridge: University Press, Cambridge.</a:t>
            </a:r>
          </a:p>
        </p:txBody>
      </p:sp>
      <p:sp>
        <p:nvSpPr>
          <p:cNvPr id="112" name="TextBox 111">
            <a:extLst>
              <a:ext uri="{FF2B5EF4-FFF2-40B4-BE49-F238E27FC236}">
                <a16:creationId xmlns:a16="http://schemas.microsoft.com/office/drawing/2014/main" id="{192E2047-9438-48D3-8283-73EF26B839E1}"/>
              </a:ext>
            </a:extLst>
          </p:cNvPr>
          <p:cNvSpPr txBox="1"/>
          <p:nvPr/>
        </p:nvSpPr>
        <p:spPr>
          <a:xfrm>
            <a:off x="7078818" y="764479"/>
            <a:ext cx="1409700" cy="369332"/>
          </a:xfrm>
          <a:prstGeom prst="rect">
            <a:avLst/>
          </a:prstGeom>
          <a:noFill/>
        </p:spPr>
        <p:txBody>
          <a:bodyPr wrap="square" rtlCol="0">
            <a:spAutoFit/>
          </a:bodyPr>
          <a:lstStyle/>
          <a:p>
            <a:pPr algn="ctr"/>
            <a:endParaRPr lang="en-US" b="1" i="1">
              <a:latin typeface="Tw Cen MT" panose="020B0602020104020603" pitchFamily="34" charset="77"/>
            </a:endParaRPr>
          </a:p>
        </p:txBody>
      </p:sp>
      <p:sp>
        <p:nvSpPr>
          <p:cNvPr id="6" name="Title 1">
            <a:extLst>
              <a:ext uri="{FF2B5EF4-FFF2-40B4-BE49-F238E27FC236}">
                <a16:creationId xmlns:a16="http://schemas.microsoft.com/office/drawing/2014/main" id="{F6947806-FEEC-EFEE-5F9E-E41B54F0EA27}"/>
              </a:ext>
            </a:extLst>
          </p:cNvPr>
          <p:cNvSpPr>
            <a:spLocks noGrp="1"/>
          </p:cNvSpPr>
          <p:nvPr>
            <p:ph type="title"/>
          </p:nvPr>
        </p:nvSpPr>
        <p:spPr>
          <a:xfrm>
            <a:off x="252413" y="1509713"/>
            <a:ext cx="2947987" cy="4600575"/>
          </a:xfrm>
        </p:spPr>
        <p:txBody>
          <a:bodyPr>
            <a:normAutofit/>
          </a:bodyPr>
          <a:lstStyle/>
          <a:p>
            <a:r>
              <a:rPr lang="en-US" sz="3200" b="1">
                <a:latin typeface="Tw Cen MT" panose="020B0602020104020603" pitchFamily="34" charset="77"/>
              </a:rPr>
              <a:t>Safety Failures Occur When Many Systems Fail</a:t>
            </a:r>
          </a:p>
        </p:txBody>
      </p:sp>
    </p:spTree>
    <p:extLst>
      <p:ext uri="{BB962C8B-B14F-4D97-AF65-F5344CB8AC3E}">
        <p14:creationId xmlns:p14="http://schemas.microsoft.com/office/powerpoint/2010/main" val="25646343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4"/>
                                        </p:tgtEl>
                                        <p:attrNameLst>
                                          <p:attrName>style.visibility</p:attrName>
                                        </p:attrNameLst>
                                      </p:cBhvr>
                                      <p:to>
                                        <p:strVal val="visible"/>
                                      </p:to>
                                    </p:set>
                                    <p:anim calcmode="lin" valueType="num">
                                      <p:cBhvr additive="base">
                                        <p:cTn id="7" dur="500" fill="hold"/>
                                        <p:tgtEl>
                                          <p:spTgt spid="114"/>
                                        </p:tgtEl>
                                        <p:attrNameLst>
                                          <p:attrName>ppt_x</p:attrName>
                                        </p:attrNameLst>
                                      </p:cBhvr>
                                      <p:tavLst>
                                        <p:tav tm="0">
                                          <p:val>
                                            <p:strVal val="#ppt_x"/>
                                          </p:val>
                                        </p:tav>
                                        <p:tav tm="100000">
                                          <p:val>
                                            <p:strVal val="#ppt_x"/>
                                          </p:val>
                                        </p:tav>
                                      </p:tavLst>
                                    </p:anim>
                                    <p:anim calcmode="lin" valueType="num">
                                      <p:cBhvr additive="base">
                                        <p:cTn id="8" dur="500" fill="hold"/>
                                        <p:tgtEl>
                                          <p:spTgt spid="1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6"/>
                                        </p:tgtEl>
                                        <p:attrNameLst>
                                          <p:attrName>style.visibility</p:attrName>
                                        </p:attrNameLst>
                                      </p:cBhvr>
                                      <p:to>
                                        <p:strVal val="visible"/>
                                      </p:to>
                                    </p:set>
                                    <p:anim calcmode="lin" valueType="num">
                                      <p:cBhvr additive="base">
                                        <p:cTn id="11" dur="500" fill="hold"/>
                                        <p:tgtEl>
                                          <p:spTgt spid="66"/>
                                        </p:tgtEl>
                                        <p:attrNameLst>
                                          <p:attrName>ppt_x</p:attrName>
                                        </p:attrNameLst>
                                      </p:cBhvr>
                                      <p:tavLst>
                                        <p:tav tm="0">
                                          <p:val>
                                            <p:strVal val="#ppt_x"/>
                                          </p:val>
                                        </p:tav>
                                        <p:tav tm="100000">
                                          <p:val>
                                            <p:strVal val="#ppt_x"/>
                                          </p:val>
                                        </p:tav>
                                      </p:tavLst>
                                    </p:anim>
                                    <p:anim calcmode="lin" valueType="num">
                                      <p:cBhvr additive="base">
                                        <p:cTn id="12" dur="500" fill="hold"/>
                                        <p:tgtEl>
                                          <p:spTgt spid="6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500" fill="hold"/>
                                        <p:tgtEl>
                                          <p:spTgt spid="68"/>
                                        </p:tgtEl>
                                        <p:attrNameLst>
                                          <p:attrName>ppt_x</p:attrName>
                                        </p:attrNameLst>
                                      </p:cBhvr>
                                      <p:tavLst>
                                        <p:tav tm="0">
                                          <p:val>
                                            <p:strVal val="#ppt_x"/>
                                          </p:val>
                                        </p:tav>
                                        <p:tav tm="100000">
                                          <p:val>
                                            <p:strVal val="#ppt_x"/>
                                          </p:val>
                                        </p:tav>
                                      </p:tavLst>
                                    </p:anim>
                                    <p:anim calcmode="lin" valueType="num">
                                      <p:cBhvr additive="base">
                                        <p:cTn id="16" dur="500" fill="hold"/>
                                        <p:tgtEl>
                                          <p:spTgt spid="6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7"/>
                                        </p:tgtEl>
                                        <p:attrNameLst>
                                          <p:attrName>style.visibility</p:attrName>
                                        </p:attrNameLst>
                                      </p:cBhvr>
                                      <p:to>
                                        <p:strVal val="visible"/>
                                      </p:to>
                                    </p:set>
                                    <p:anim calcmode="lin" valueType="num">
                                      <p:cBhvr additive="base">
                                        <p:cTn id="19" dur="500" fill="hold"/>
                                        <p:tgtEl>
                                          <p:spTgt spid="67"/>
                                        </p:tgtEl>
                                        <p:attrNameLst>
                                          <p:attrName>ppt_x</p:attrName>
                                        </p:attrNameLst>
                                      </p:cBhvr>
                                      <p:tavLst>
                                        <p:tav tm="0">
                                          <p:val>
                                            <p:strVal val="#ppt_x"/>
                                          </p:val>
                                        </p:tav>
                                        <p:tav tm="100000">
                                          <p:val>
                                            <p:strVal val="#ppt_x"/>
                                          </p:val>
                                        </p:tav>
                                      </p:tavLst>
                                    </p:anim>
                                    <p:anim calcmode="lin" valueType="num">
                                      <p:cBhvr additive="base">
                                        <p:cTn id="20" dur="500" fill="hold"/>
                                        <p:tgtEl>
                                          <p:spTgt spid="6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3"/>
                                        </p:tgtEl>
                                        <p:attrNameLst>
                                          <p:attrName>style.visibility</p:attrName>
                                        </p:attrNameLst>
                                      </p:cBhvr>
                                      <p:to>
                                        <p:strVal val="visible"/>
                                      </p:to>
                                    </p:set>
                                    <p:anim calcmode="lin" valueType="num">
                                      <p:cBhvr additive="base">
                                        <p:cTn id="23" dur="500" fill="hold"/>
                                        <p:tgtEl>
                                          <p:spTgt spid="73"/>
                                        </p:tgtEl>
                                        <p:attrNameLst>
                                          <p:attrName>ppt_x</p:attrName>
                                        </p:attrNameLst>
                                      </p:cBhvr>
                                      <p:tavLst>
                                        <p:tav tm="0">
                                          <p:val>
                                            <p:strVal val="#ppt_x"/>
                                          </p:val>
                                        </p:tav>
                                        <p:tav tm="100000">
                                          <p:val>
                                            <p:strVal val="#ppt_x"/>
                                          </p:val>
                                        </p:tav>
                                      </p:tavLst>
                                    </p:anim>
                                    <p:anim calcmode="lin" valueType="num">
                                      <p:cBhvr additive="base">
                                        <p:cTn id="24" dur="500" fill="hold"/>
                                        <p:tgtEl>
                                          <p:spTgt spid="7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4"/>
                                        </p:tgtEl>
                                        <p:attrNameLst>
                                          <p:attrName>style.visibility</p:attrName>
                                        </p:attrNameLst>
                                      </p:cBhvr>
                                      <p:to>
                                        <p:strVal val="visible"/>
                                      </p:to>
                                    </p:set>
                                    <p:anim calcmode="lin" valueType="num">
                                      <p:cBhvr additive="base">
                                        <p:cTn id="27" dur="500" fill="hold"/>
                                        <p:tgtEl>
                                          <p:spTgt spid="74"/>
                                        </p:tgtEl>
                                        <p:attrNameLst>
                                          <p:attrName>ppt_x</p:attrName>
                                        </p:attrNameLst>
                                      </p:cBhvr>
                                      <p:tavLst>
                                        <p:tav tm="0">
                                          <p:val>
                                            <p:strVal val="#ppt_x"/>
                                          </p:val>
                                        </p:tav>
                                        <p:tav tm="100000">
                                          <p:val>
                                            <p:strVal val="#ppt_x"/>
                                          </p:val>
                                        </p:tav>
                                      </p:tavLst>
                                    </p:anim>
                                    <p:anim calcmode="lin" valueType="num">
                                      <p:cBhvr additive="base">
                                        <p:cTn id="28"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8"/>
                                        </p:tgtEl>
                                        <p:attrNameLst>
                                          <p:attrName>style.visibility</p:attrName>
                                        </p:attrNameLst>
                                      </p:cBhvr>
                                      <p:to>
                                        <p:strVal val="visible"/>
                                      </p:to>
                                    </p:set>
                                    <p:anim calcmode="lin" valueType="num">
                                      <p:cBhvr additive="base">
                                        <p:cTn id="33" dur="500" fill="hold"/>
                                        <p:tgtEl>
                                          <p:spTgt spid="108"/>
                                        </p:tgtEl>
                                        <p:attrNameLst>
                                          <p:attrName>ppt_x</p:attrName>
                                        </p:attrNameLst>
                                      </p:cBhvr>
                                      <p:tavLst>
                                        <p:tav tm="0">
                                          <p:val>
                                            <p:strVal val="#ppt_x"/>
                                          </p:val>
                                        </p:tav>
                                        <p:tav tm="100000">
                                          <p:val>
                                            <p:strVal val="#ppt_x"/>
                                          </p:val>
                                        </p:tav>
                                      </p:tavLst>
                                    </p:anim>
                                    <p:anim calcmode="lin" valueType="num">
                                      <p:cBhvr additive="base">
                                        <p:cTn id="34" dur="500" fill="hold"/>
                                        <p:tgtEl>
                                          <p:spTgt spid="10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75"/>
                                        </p:tgtEl>
                                        <p:attrNameLst>
                                          <p:attrName>style.visibility</p:attrName>
                                        </p:attrNameLst>
                                      </p:cBhvr>
                                      <p:to>
                                        <p:strVal val="visible"/>
                                      </p:to>
                                    </p:set>
                                    <p:anim calcmode="lin" valueType="num">
                                      <p:cBhvr additive="base">
                                        <p:cTn id="37" dur="500" fill="hold"/>
                                        <p:tgtEl>
                                          <p:spTgt spid="75"/>
                                        </p:tgtEl>
                                        <p:attrNameLst>
                                          <p:attrName>ppt_x</p:attrName>
                                        </p:attrNameLst>
                                      </p:cBhvr>
                                      <p:tavLst>
                                        <p:tav tm="0">
                                          <p:val>
                                            <p:strVal val="#ppt_x"/>
                                          </p:val>
                                        </p:tav>
                                        <p:tav tm="100000">
                                          <p:val>
                                            <p:strVal val="#ppt_x"/>
                                          </p:val>
                                        </p:tav>
                                      </p:tavLst>
                                    </p:anim>
                                    <p:anim calcmode="lin" valueType="num">
                                      <p:cBhvr additive="base">
                                        <p:cTn id="38" dur="500" fill="hold"/>
                                        <p:tgtEl>
                                          <p:spTgt spid="75"/>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85"/>
                                        </p:tgtEl>
                                        <p:attrNameLst>
                                          <p:attrName>style.visibility</p:attrName>
                                        </p:attrNameLst>
                                      </p:cBhvr>
                                      <p:to>
                                        <p:strVal val="visible"/>
                                      </p:to>
                                    </p:set>
                                    <p:anim calcmode="lin" valueType="num">
                                      <p:cBhvr additive="base">
                                        <p:cTn id="41" dur="500" fill="hold"/>
                                        <p:tgtEl>
                                          <p:spTgt spid="85"/>
                                        </p:tgtEl>
                                        <p:attrNameLst>
                                          <p:attrName>ppt_x</p:attrName>
                                        </p:attrNameLst>
                                      </p:cBhvr>
                                      <p:tavLst>
                                        <p:tav tm="0">
                                          <p:val>
                                            <p:strVal val="#ppt_x"/>
                                          </p:val>
                                        </p:tav>
                                        <p:tav tm="100000">
                                          <p:val>
                                            <p:strVal val="#ppt_x"/>
                                          </p:val>
                                        </p:tav>
                                      </p:tavLst>
                                    </p:anim>
                                    <p:anim calcmode="lin" valueType="num">
                                      <p:cBhvr additive="base">
                                        <p:cTn id="42" dur="500" fill="hold"/>
                                        <p:tgtEl>
                                          <p:spTgt spid="85"/>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97"/>
                                        </p:tgtEl>
                                        <p:attrNameLst>
                                          <p:attrName>style.visibility</p:attrName>
                                        </p:attrNameLst>
                                      </p:cBhvr>
                                      <p:to>
                                        <p:strVal val="visible"/>
                                      </p:to>
                                    </p:set>
                                    <p:anim calcmode="lin" valueType="num">
                                      <p:cBhvr additive="base">
                                        <p:cTn id="45" dur="500" fill="hold"/>
                                        <p:tgtEl>
                                          <p:spTgt spid="97"/>
                                        </p:tgtEl>
                                        <p:attrNameLst>
                                          <p:attrName>ppt_x</p:attrName>
                                        </p:attrNameLst>
                                      </p:cBhvr>
                                      <p:tavLst>
                                        <p:tav tm="0">
                                          <p:val>
                                            <p:strVal val="#ppt_x"/>
                                          </p:val>
                                        </p:tav>
                                        <p:tav tm="100000">
                                          <p:val>
                                            <p:strVal val="#ppt_x"/>
                                          </p:val>
                                        </p:tav>
                                      </p:tavLst>
                                    </p:anim>
                                    <p:anim calcmode="lin" valueType="num">
                                      <p:cBhvr additive="base">
                                        <p:cTn id="46" dur="500" fill="hold"/>
                                        <p:tgtEl>
                                          <p:spTgt spid="97"/>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98"/>
                                        </p:tgtEl>
                                        <p:attrNameLst>
                                          <p:attrName>style.visibility</p:attrName>
                                        </p:attrNameLst>
                                      </p:cBhvr>
                                      <p:to>
                                        <p:strVal val="visible"/>
                                      </p:to>
                                    </p:set>
                                    <p:anim calcmode="lin" valueType="num">
                                      <p:cBhvr additive="base">
                                        <p:cTn id="49" dur="500" fill="hold"/>
                                        <p:tgtEl>
                                          <p:spTgt spid="98"/>
                                        </p:tgtEl>
                                        <p:attrNameLst>
                                          <p:attrName>ppt_x</p:attrName>
                                        </p:attrNameLst>
                                      </p:cBhvr>
                                      <p:tavLst>
                                        <p:tav tm="0">
                                          <p:val>
                                            <p:strVal val="#ppt_x"/>
                                          </p:val>
                                        </p:tav>
                                        <p:tav tm="100000">
                                          <p:val>
                                            <p:strVal val="#ppt_x"/>
                                          </p:val>
                                        </p:tav>
                                      </p:tavLst>
                                    </p:anim>
                                    <p:anim calcmode="lin" valueType="num">
                                      <p:cBhvr additive="base">
                                        <p:cTn id="50" dur="500" fill="hold"/>
                                        <p:tgtEl>
                                          <p:spTgt spid="98"/>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93"/>
                                        </p:tgtEl>
                                        <p:attrNameLst>
                                          <p:attrName>style.visibility</p:attrName>
                                        </p:attrNameLst>
                                      </p:cBhvr>
                                      <p:to>
                                        <p:strVal val="visible"/>
                                      </p:to>
                                    </p:set>
                                    <p:anim calcmode="lin" valueType="num">
                                      <p:cBhvr additive="base">
                                        <p:cTn id="53" dur="500" fill="hold"/>
                                        <p:tgtEl>
                                          <p:spTgt spid="93"/>
                                        </p:tgtEl>
                                        <p:attrNameLst>
                                          <p:attrName>ppt_x</p:attrName>
                                        </p:attrNameLst>
                                      </p:cBhvr>
                                      <p:tavLst>
                                        <p:tav tm="0">
                                          <p:val>
                                            <p:strVal val="#ppt_x"/>
                                          </p:val>
                                        </p:tav>
                                        <p:tav tm="100000">
                                          <p:val>
                                            <p:strVal val="#ppt_x"/>
                                          </p:val>
                                        </p:tav>
                                      </p:tavLst>
                                    </p:anim>
                                    <p:anim calcmode="lin" valueType="num">
                                      <p:cBhvr additive="base">
                                        <p:cTn id="54" dur="500" fill="hold"/>
                                        <p:tgtEl>
                                          <p:spTgt spid="93"/>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111"/>
                                        </p:tgtEl>
                                        <p:attrNameLst>
                                          <p:attrName>style.visibility</p:attrName>
                                        </p:attrNameLst>
                                      </p:cBhvr>
                                      <p:to>
                                        <p:strVal val="visible"/>
                                      </p:to>
                                    </p:set>
                                    <p:anim calcmode="lin" valueType="num">
                                      <p:cBhvr additive="base">
                                        <p:cTn id="57" dur="500" fill="hold"/>
                                        <p:tgtEl>
                                          <p:spTgt spid="111"/>
                                        </p:tgtEl>
                                        <p:attrNameLst>
                                          <p:attrName>ppt_x</p:attrName>
                                        </p:attrNameLst>
                                      </p:cBhvr>
                                      <p:tavLst>
                                        <p:tav tm="0">
                                          <p:val>
                                            <p:strVal val="#ppt_x"/>
                                          </p:val>
                                        </p:tav>
                                        <p:tav tm="100000">
                                          <p:val>
                                            <p:strVal val="#ppt_x"/>
                                          </p:val>
                                        </p:tav>
                                      </p:tavLst>
                                    </p:anim>
                                    <p:anim calcmode="lin" valueType="num">
                                      <p:cBhvr additive="base">
                                        <p:cTn id="58" dur="500" fill="hold"/>
                                        <p:tgtEl>
                                          <p:spTgt spid="111"/>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79"/>
                                        </p:tgtEl>
                                        <p:attrNameLst>
                                          <p:attrName>style.visibility</p:attrName>
                                        </p:attrNameLst>
                                      </p:cBhvr>
                                      <p:to>
                                        <p:strVal val="visible"/>
                                      </p:to>
                                    </p:set>
                                    <p:anim calcmode="lin" valueType="num">
                                      <p:cBhvr additive="base">
                                        <p:cTn id="61" dur="500" fill="hold"/>
                                        <p:tgtEl>
                                          <p:spTgt spid="79"/>
                                        </p:tgtEl>
                                        <p:attrNameLst>
                                          <p:attrName>ppt_x</p:attrName>
                                        </p:attrNameLst>
                                      </p:cBhvr>
                                      <p:tavLst>
                                        <p:tav tm="0">
                                          <p:val>
                                            <p:strVal val="#ppt_x"/>
                                          </p:val>
                                        </p:tav>
                                        <p:tav tm="100000">
                                          <p:val>
                                            <p:strVal val="#ppt_x"/>
                                          </p:val>
                                        </p:tav>
                                      </p:tavLst>
                                    </p:anim>
                                    <p:anim calcmode="lin" valueType="num">
                                      <p:cBhvr additive="base">
                                        <p:cTn id="62" dur="500" fill="hold"/>
                                        <p:tgtEl>
                                          <p:spTgt spid="79"/>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86"/>
                                        </p:tgtEl>
                                        <p:attrNameLst>
                                          <p:attrName>style.visibility</p:attrName>
                                        </p:attrNameLst>
                                      </p:cBhvr>
                                      <p:to>
                                        <p:strVal val="visible"/>
                                      </p:to>
                                    </p:set>
                                    <p:anim calcmode="lin" valueType="num">
                                      <p:cBhvr additive="base">
                                        <p:cTn id="65" dur="500" fill="hold"/>
                                        <p:tgtEl>
                                          <p:spTgt spid="86"/>
                                        </p:tgtEl>
                                        <p:attrNameLst>
                                          <p:attrName>ppt_x</p:attrName>
                                        </p:attrNameLst>
                                      </p:cBhvr>
                                      <p:tavLst>
                                        <p:tav tm="0">
                                          <p:val>
                                            <p:strVal val="#ppt_x"/>
                                          </p:val>
                                        </p:tav>
                                        <p:tav tm="100000">
                                          <p:val>
                                            <p:strVal val="#ppt_x"/>
                                          </p:val>
                                        </p:tav>
                                      </p:tavLst>
                                    </p:anim>
                                    <p:anim calcmode="lin" valueType="num">
                                      <p:cBhvr additive="base">
                                        <p:cTn id="66" dur="500" fill="hold"/>
                                        <p:tgtEl>
                                          <p:spTgt spid="86"/>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99"/>
                                        </p:tgtEl>
                                        <p:attrNameLst>
                                          <p:attrName>style.visibility</p:attrName>
                                        </p:attrNameLst>
                                      </p:cBhvr>
                                      <p:to>
                                        <p:strVal val="visible"/>
                                      </p:to>
                                    </p:set>
                                    <p:anim calcmode="lin" valueType="num">
                                      <p:cBhvr additive="base">
                                        <p:cTn id="69" dur="500" fill="hold"/>
                                        <p:tgtEl>
                                          <p:spTgt spid="99"/>
                                        </p:tgtEl>
                                        <p:attrNameLst>
                                          <p:attrName>ppt_x</p:attrName>
                                        </p:attrNameLst>
                                      </p:cBhvr>
                                      <p:tavLst>
                                        <p:tav tm="0">
                                          <p:val>
                                            <p:strVal val="#ppt_x"/>
                                          </p:val>
                                        </p:tav>
                                        <p:tav tm="100000">
                                          <p:val>
                                            <p:strVal val="#ppt_x"/>
                                          </p:val>
                                        </p:tav>
                                      </p:tavLst>
                                    </p:anim>
                                    <p:anim calcmode="lin" valueType="num">
                                      <p:cBhvr additive="base">
                                        <p:cTn id="70" dur="500" fill="hold"/>
                                        <p:tgtEl>
                                          <p:spTgt spid="99"/>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90"/>
                                        </p:tgtEl>
                                        <p:attrNameLst>
                                          <p:attrName>style.visibility</p:attrName>
                                        </p:attrNameLst>
                                      </p:cBhvr>
                                      <p:to>
                                        <p:strVal val="visible"/>
                                      </p:to>
                                    </p:set>
                                    <p:anim calcmode="lin" valueType="num">
                                      <p:cBhvr additive="base">
                                        <p:cTn id="73" dur="500" fill="hold"/>
                                        <p:tgtEl>
                                          <p:spTgt spid="90"/>
                                        </p:tgtEl>
                                        <p:attrNameLst>
                                          <p:attrName>ppt_x</p:attrName>
                                        </p:attrNameLst>
                                      </p:cBhvr>
                                      <p:tavLst>
                                        <p:tav tm="0">
                                          <p:val>
                                            <p:strVal val="#ppt_x"/>
                                          </p:val>
                                        </p:tav>
                                        <p:tav tm="100000">
                                          <p:val>
                                            <p:strVal val="#ppt_x"/>
                                          </p:val>
                                        </p:tav>
                                      </p:tavLst>
                                    </p:anim>
                                    <p:anim calcmode="lin" valueType="num">
                                      <p:cBhvr additive="base">
                                        <p:cTn id="74" dur="500" fill="hold"/>
                                        <p:tgtEl>
                                          <p:spTgt spid="90"/>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95"/>
                                        </p:tgtEl>
                                        <p:attrNameLst>
                                          <p:attrName>style.visibility</p:attrName>
                                        </p:attrNameLst>
                                      </p:cBhvr>
                                      <p:to>
                                        <p:strVal val="visible"/>
                                      </p:to>
                                    </p:set>
                                    <p:anim calcmode="lin" valueType="num">
                                      <p:cBhvr additive="base">
                                        <p:cTn id="77" dur="500" fill="hold"/>
                                        <p:tgtEl>
                                          <p:spTgt spid="95"/>
                                        </p:tgtEl>
                                        <p:attrNameLst>
                                          <p:attrName>ppt_x</p:attrName>
                                        </p:attrNameLst>
                                      </p:cBhvr>
                                      <p:tavLst>
                                        <p:tav tm="0">
                                          <p:val>
                                            <p:strVal val="#ppt_x"/>
                                          </p:val>
                                        </p:tav>
                                        <p:tav tm="100000">
                                          <p:val>
                                            <p:strVal val="#ppt_x"/>
                                          </p:val>
                                        </p:tav>
                                      </p:tavLst>
                                    </p:anim>
                                    <p:anim calcmode="lin" valueType="num">
                                      <p:cBhvr additive="base">
                                        <p:cTn id="78" dur="500" fill="hold"/>
                                        <p:tgtEl>
                                          <p:spTgt spid="95"/>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nodeType="clickEffect">
                                  <p:stCondLst>
                                    <p:cond delay="0"/>
                                  </p:stCondLst>
                                  <p:childTnLst>
                                    <p:set>
                                      <p:cBhvr>
                                        <p:cTn id="82" dur="1" fill="hold">
                                          <p:stCondLst>
                                            <p:cond delay="0"/>
                                          </p:stCondLst>
                                        </p:cTn>
                                        <p:tgtEl>
                                          <p:spTgt spid="106"/>
                                        </p:tgtEl>
                                        <p:attrNameLst>
                                          <p:attrName>style.visibility</p:attrName>
                                        </p:attrNameLst>
                                      </p:cBhvr>
                                      <p:to>
                                        <p:strVal val="visible"/>
                                      </p:to>
                                    </p:set>
                                    <p:animEffect transition="in" filter="wipe(left)">
                                      <p:cBhvr>
                                        <p:cTn id="83" dur="500"/>
                                        <p:tgtEl>
                                          <p:spTgt spid="106"/>
                                        </p:tgtEl>
                                      </p:cBhvr>
                                    </p:animEffect>
                                  </p:childTnLst>
                                </p:cTn>
                              </p:par>
                            </p:childTnLst>
                          </p:cTn>
                        </p:par>
                        <p:par>
                          <p:cTn id="84" fill="hold">
                            <p:stCondLst>
                              <p:cond delay="500"/>
                            </p:stCondLst>
                            <p:childTnLst>
                              <p:par>
                                <p:cTn id="85" presetID="22" presetClass="entr" presetSubtype="8" fill="hold" nodeType="afterEffect">
                                  <p:stCondLst>
                                    <p:cond delay="0"/>
                                  </p:stCondLst>
                                  <p:childTnLst>
                                    <p:set>
                                      <p:cBhvr>
                                        <p:cTn id="86" dur="1" fill="hold">
                                          <p:stCondLst>
                                            <p:cond delay="0"/>
                                          </p:stCondLst>
                                        </p:cTn>
                                        <p:tgtEl>
                                          <p:spTgt spid="107"/>
                                        </p:tgtEl>
                                        <p:attrNameLst>
                                          <p:attrName>style.visibility</p:attrName>
                                        </p:attrNameLst>
                                      </p:cBhvr>
                                      <p:to>
                                        <p:strVal val="visible"/>
                                      </p:to>
                                    </p:set>
                                    <p:animEffect transition="in" filter="wipe(left)">
                                      <p:cBhvr>
                                        <p:cTn id="87" dur="500"/>
                                        <p:tgtEl>
                                          <p:spTgt spid="107"/>
                                        </p:tgtEl>
                                      </p:cBhvr>
                                    </p:animEffect>
                                  </p:childTnLst>
                                </p:cTn>
                              </p:par>
                            </p:childTnLst>
                          </p:cTn>
                        </p:par>
                        <p:par>
                          <p:cTn id="88" fill="hold">
                            <p:stCondLst>
                              <p:cond delay="1000"/>
                            </p:stCondLst>
                            <p:childTnLst>
                              <p:par>
                                <p:cTn id="89" presetID="22" presetClass="entr" presetSubtype="8" fill="hold" nodeType="afterEffect">
                                  <p:stCondLst>
                                    <p:cond delay="0"/>
                                  </p:stCondLst>
                                  <p:childTnLst>
                                    <p:set>
                                      <p:cBhvr>
                                        <p:cTn id="90" dur="1" fill="hold">
                                          <p:stCondLst>
                                            <p:cond delay="0"/>
                                          </p:stCondLst>
                                        </p:cTn>
                                        <p:tgtEl>
                                          <p:spTgt spid="110"/>
                                        </p:tgtEl>
                                        <p:attrNameLst>
                                          <p:attrName>style.visibility</p:attrName>
                                        </p:attrNameLst>
                                      </p:cBhvr>
                                      <p:to>
                                        <p:strVal val="visible"/>
                                      </p:to>
                                    </p:set>
                                    <p:animEffect transition="in" filter="wipe(left)">
                                      <p:cBhvr>
                                        <p:cTn id="91" dur="500"/>
                                        <p:tgtEl>
                                          <p:spTgt spid="110"/>
                                        </p:tgtEl>
                                      </p:cBhvr>
                                    </p:animEffect>
                                  </p:childTnLst>
                                </p:cTn>
                              </p:par>
                            </p:childTnLst>
                          </p:cTn>
                        </p:par>
                        <p:par>
                          <p:cTn id="92" fill="hold">
                            <p:stCondLst>
                              <p:cond delay="1500"/>
                            </p:stCondLst>
                            <p:childTnLst>
                              <p:par>
                                <p:cTn id="93" presetID="22" presetClass="entr" presetSubtype="8" fill="hold" nodeType="afterEffect">
                                  <p:stCondLst>
                                    <p:cond delay="0"/>
                                  </p:stCondLst>
                                  <p:childTnLst>
                                    <p:set>
                                      <p:cBhvr>
                                        <p:cTn id="94" dur="1" fill="hold">
                                          <p:stCondLst>
                                            <p:cond delay="0"/>
                                          </p:stCondLst>
                                        </p:cTn>
                                        <p:tgtEl>
                                          <p:spTgt spid="149"/>
                                        </p:tgtEl>
                                        <p:attrNameLst>
                                          <p:attrName>style.visibility</p:attrName>
                                        </p:attrNameLst>
                                      </p:cBhvr>
                                      <p:to>
                                        <p:strVal val="visible"/>
                                      </p:to>
                                    </p:set>
                                    <p:animEffect transition="in" filter="wipe(left)">
                                      <p:cBhvr>
                                        <p:cTn id="95" dur="500"/>
                                        <p:tgtEl>
                                          <p:spTgt spid="149"/>
                                        </p:tgtEl>
                                      </p:cBhvr>
                                    </p:animEffect>
                                  </p:childTnLst>
                                </p:cTn>
                              </p:par>
                            </p:childTnLst>
                          </p:cTn>
                        </p:par>
                        <p:par>
                          <p:cTn id="96" fill="hold">
                            <p:stCondLst>
                              <p:cond delay="2000"/>
                            </p:stCondLst>
                            <p:childTnLst>
                              <p:par>
                                <p:cTn id="97" presetID="22" presetClass="entr" presetSubtype="8" fill="hold" nodeType="afterEffect">
                                  <p:stCondLst>
                                    <p:cond delay="0"/>
                                  </p:stCondLst>
                                  <p:childTnLst>
                                    <p:set>
                                      <p:cBhvr>
                                        <p:cTn id="98" dur="1" fill="hold">
                                          <p:stCondLst>
                                            <p:cond delay="0"/>
                                          </p:stCondLst>
                                        </p:cTn>
                                        <p:tgtEl>
                                          <p:spTgt spid="117"/>
                                        </p:tgtEl>
                                        <p:attrNameLst>
                                          <p:attrName>style.visibility</p:attrName>
                                        </p:attrNameLst>
                                      </p:cBhvr>
                                      <p:to>
                                        <p:strVal val="visible"/>
                                      </p:to>
                                    </p:set>
                                    <p:animEffect transition="in" filter="wipe(left)">
                                      <p:cBhvr>
                                        <p:cTn id="99" dur="500"/>
                                        <p:tgtEl>
                                          <p:spTgt spid="117"/>
                                        </p:tgtEl>
                                      </p:cBhvr>
                                    </p:animEffect>
                                  </p:childTnLst>
                                </p:cTn>
                              </p:par>
                            </p:childTnLst>
                          </p:cTn>
                        </p:par>
                        <p:par>
                          <p:cTn id="100" fill="hold">
                            <p:stCondLst>
                              <p:cond delay="2500"/>
                            </p:stCondLst>
                            <p:childTnLst>
                              <p:par>
                                <p:cTn id="101" presetID="22" presetClass="entr" presetSubtype="8" fill="hold" nodeType="afterEffect">
                                  <p:stCondLst>
                                    <p:cond delay="0"/>
                                  </p:stCondLst>
                                  <p:childTnLst>
                                    <p:set>
                                      <p:cBhvr>
                                        <p:cTn id="102" dur="1" fill="hold">
                                          <p:stCondLst>
                                            <p:cond delay="0"/>
                                          </p:stCondLst>
                                        </p:cTn>
                                        <p:tgtEl>
                                          <p:spTgt spid="138"/>
                                        </p:tgtEl>
                                        <p:attrNameLst>
                                          <p:attrName>style.visibility</p:attrName>
                                        </p:attrNameLst>
                                      </p:cBhvr>
                                      <p:to>
                                        <p:strVal val="visible"/>
                                      </p:to>
                                    </p:set>
                                    <p:animEffect transition="in" filter="wipe(left)">
                                      <p:cBhvr>
                                        <p:cTn id="103" dur="500"/>
                                        <p:tgtEl>
                                          <p:spTgt spid="138"/>
                                        </p:tgtEl>
                                      </p:cBhvr>
                                    </p:animEffect>
                                  </p:childTnLst>
                                </p:cTn>
                              </p:par>
                            </p:childTnLst>
                          </p:cTn>
                        </p:par>
                        <p:par>
                          <p:cTn id="104" fill="hold">
                            <p:stCondLst>
                              <p:cond delay="3000"/>
                            </p:stCondLst>
                            <p:childTnLst>
                              <p:par>
                                <p:cTn id="105" presetID="22" presetClass="entr" presetSubtype="8" fill="hold" nodeType="afterEffect">
                                  <p:stCondLst>
                                    <p:cond delay="400"/>
                                  </p:stCondLst>
                                  <p:childTnLst>
                                    <p:set>
                                      <p:cBhvr>
                                        <p:cTn id="106" dur="1" fill="hold">
                                          <p:stCondLst>
                                            <p:cond delay="0"/>
                                          </p:stCondLst>
                                        </p:cTn>
                                        <p:tgtEl>
                                          <p:spTgt spid="152"/>
                                        </p:tgtEl>
                                        <p:attrNameLst>
                                          <p:attrName>style.visibility</p:attrName>
                                        </p:attrNameLst>
                                      </p:cBhvr>
                                      <p:to>
                                        <p:strVal val="visible"/>
                                      </p:to>
                                    </p:set>
                                    <p:animEffect transition="in" filter="wipe(left)">
                                      <p:cBhvr>
                                        <p:cTn id="107" dur="100"/>
                                        <p:tgtEl>
                                          <p:spTgt spid="152"/>
                                        </p:tgtEl>
                                      </p:cBhvr>
                                    </p:animEffect>
                                  </p:childTnLst>
                                </p:cTn>
                              </p:par>
                            </p:childTnLst>
                          </p:cTn>
                        </p:par>
                        <p:par>
                          <p:cTn id="108" fill="hold">
                            <p:stCondLst>
                              <p:cond delay="3500"/>
                            </p:stCondLst>
                            <p:childTnLst>
                              <p:par>
                                <p:cTn id="109" presetID="22" presetClass="entr" presetSubtype="4" fill="hold" grpId="0" nodeType="afterEffect">
                                  <p:stCondLst>
                                    <p:cond delay="0"/>
                                  </p:stCondLst>
                                  <p:childTnLst>
                                    <p:set>
                                      <p:cBhvr>
                                        <p:cTn id="110" dur="1" fill="hold">
                                          <p:stCondLst>
                                            <p:cond delay="0"/>
                                          </p:stCondLst>
                                        </p:cTn>
                                        <p:tgtEl>
                                          <p:spTgt spid="154"/>
                                        </p:tgtEl>
                                        <p:attrNameLst>
                                          <p:attrName>style.visibility</p:attrName>
                                        </p:attrNameLst>
                                      </p:cBhvr>
                                      <p:to>
                                        <p:strVal val="visible"/>
                                      </p:to>
                                    </p:set>
                                    <p:animEffect transition="in" filter="wipe(down)">
                                      <p:cBhvr>
                                        <p:cTn id="111" dur="500"/>
                                        <p:tgtEl>
                                          <p:spTgt spid="154"/>
                                        </p:tgtEl>
                                      </p:cBhvr>
                                    </p:animEffect>
                                  </p:childTnLst>
                                </p:cTn>
                              </p:par>
                            </p:childTnLst>
                          </p:cTn>
                        </p:par>
                        <p:par>
                          <p:cTn id="112" fill="hold">
                            <p:stCondLst>
                              <p:cond delay="4000"/>
                            </p:stCondLst>
                            <p:childTnLst>
                              <p:par>
                                <p:cTn id="113" presetID="22" presetClass="entr" presetSubtype="4" fill="hold" grpId="0" nodeType="afterEffect">
                                  <p:stCondLst>
                                    <p:cond delay="0"/>
                                  </p:stCondLst>
                                  <p:childTnLst>
                                    <p:set>
                                      <p:cBhvr>
                                        <p:cTn id="114" dur="1" fill="hold">
                                          <p:stCondLst>
                                            <p:cond delay="0"/>
                                          </p:stCondLst>
                                        </p:cTn>
                                        <p:tgtEl>
                                          <p:spTgt spid="103"/>
                                        </p:tgtEl>
                                        <p:attrNameLst>
                                          <p:attrName>style.visibility</p:attrName>
                                        </p:attrNameLst>
                                      </p:cBhvr>
                                      <p:to>
                                        <p:strVal val="visible"/>
                                      </p:to>
                                    </p:set>
                                    <p:animEffect transition="in" filter="wipe(down)">
                                      <p:cBhvr>
                                        <p:cTn id="115" dur="500"/>
                                        <p:tgtEl>
                                          <p:spTgt spid="103"/>
                                        </p:tgtEl>
                                      </p:cBhvr>
                                    </p:animEffect>
                                  </p:childTnLst>
                                </p:cTn>
                              </p:par>
                            </p:childTnLst>
                          </p:cTn>
                        </p:par>
                        <p:par>
                          <p:cTn id="116" fill="hold">
                            <p:stCondLst>
                              <p:cond delay="4500"/>
                            </p:stCondLst>
                            <p:childTnLst>
                              <p:par>
                                <p:cTn id="117" presetID="22" presetClass="entr" presetSubtype="4" fill="hold" grpId="0" nodeType="afterEffect">
                                  <p:stCondLst>
                                    <p:cond delay="0"/>
                                  </p:stCondLst>
                                  <p:childTnLst>
                                    <p:set>
                                      <p:cBhvr>
                                        <p:cTn id="118" dur="1" fill="hold">
                                          <p:stCondLst>
                                            <p:cond delay="0"/>
                                          </p:stCondLst>
                                        </p:cTn>
                                        <p:tgtEl>
                                          <p:spTgt spid="104"/>
                                        </p:tgtEl>
                                        <p:attrNameLst>
                                          <p:attrName>style.visibility</p:attrName>
                                        </p:attrNameLst>
                                      </p:cBhvr>
                                      <p:to>
                                        <p:strVal val="visible"/>
                                      </p:to>
                                    </p:set>
                                    <p:animEffect transition="in" filter="wipe(down)">
                                      <p:cBhvr>
                                        <p:cTn id="119" dur="500"/>
                                        <p:tgtEl>
                                          <p:spTgt spid="104"/>
                                        </p:tgtEl>
                                      </p:cBhvr>
                                    </p:animEffect>
                                  </p:childTnLst>
                                </p:cTn>
                              </p:par>
                            </p:childTnLst>
                          </p:cTn>
                        </p:par>
                        <p:par>
                          <p:cTn id="120" fill="hold">
                            <p:stCondLst>
                              <p:cond delay="5000"/>
                            </p:stCondLst>
                            <p:childTnLst>
                              <p:par>
                                <p:cTn id="121" presetID="2" presetClass="entr" presetSubtype="4" fill="hold" grpId="0" nodeType="afterEffect">
                                  <p:stCondLst>
                                    <p:cond delay="0"/>
                                  </p:stCondLst>
                                  <p:childTnLst>
                                    <p:set>
                                      <p:cBhvr>
                                        <p:cTn id="122" dur="1" fill="hold">
                                          <p:stCondLst>
                                            <p:cond delay="0"/>
                                          </p:stCondLst>
                                        </p:cTn>
                                        <p:tgtEl>
                                          <p:spTgt spid="160"/>
                                        </p:tgtEl>
                                        <p:attrNameLst>
                                          <p:attrName>style.visibility</p:attrName>
                                        </p:attrNameLst>
                                      </p:cBhvr>
                                      <p:to>
                                        <p:strVal val="visible"/>
                                      </p:to>
                                    </p:set>
                                    <p:anim calcmode="lin" valueType="num">
                                      <p:cBhvr additive="base">
                                        <p:cTn id="123" dur="500" fill="hold"/>
                                        <p:tgtEl>
                                          <p:spTgt spid="160"/>
                                        </p:tgtEl>
                                        <p:attrNameLst>
                                          <p:attrName>ppt_x</p:attrName>
                                        </p:attrNameLst>
                                      </p:cBhvr>
                                      <p:tavLst>
                                        <p:tav tm="0">
                                          <p:val>
                                            <p:strVal val="#ppt_x"/>
                                          </p:val>
                                        </p:tav>
                                        <p:tav tm="100000">
                                          <p:val>
                                            <p:strVal val="#ppt_x"/>
                                          </p:val>
                                        </p:tav>
                                      </p:tavLst>
                                    </p:anim>
                                    <p:anim calcmode="lin" valueType="num">
                                      <p:cBhvr additive="base">
                                        <p:cTn id="124" dur="500" fill="hold"/>
                                        <p:tgtEl>
                                          <p:spTgt spid="160"/>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nodePh="1">
                                  <p:stCondLst>
                                    <p:cond delay="0"/>
                                  </p:stCondLst>
                                  <p:endCondLst>
                                    <p:cond evt="begin" delay="0">
                                      <p:tn val="125"/>
                                    </p:cond>
                                  </p:endCondLst>
                                  <p:childTnLst>
                                    <p:set>
                                      <p:cBhvr>
                                        <p:cTn id="126" dur="1" fill="hold">
                                          <p:stCondLst>
                                            <p:cond delay="0"/>
                                          </p:stCondLst>
                                        </p:cTn>
                                        <p:tgtEl>
                                          <p:spTgt spid="112"/>
                                        </p:tgtEl>
                                        <p:attrNameLst>
                                          <p:attrName>style.visibility</p:attrName>
                                        </p:attrNameLst>
                                      </p:cBhvr>
                                      <p:to>
                                        <p:strVal val="visible"/>
                                      </p:to>
                                    </p:set>
                                    <p:anim calcmode="lin" valueType="num">
                                      <p:cBhvr additive="base">
                                        <p:cTn id="127" dur="500" fill="hold"/>
                                        <p:tgtEl>
                                          <p:spTgt spid="112"/>
                                        </p:tgtEl>
                                        <p:attrNameLst>
                                          <p:attrName>ppt_x</p:attrName>
                                        </p:attrNameLst>
                                      </p:cBhvr>
                                      <p:tavLst>
                                        <p:tav tm="0">
                                          <p:val>
                                            <p:strVal val="#ppt_x"/>
                                          </p:val>
                                        </p:tav>
                                        <p:tav tm="100000">
                                          <p:val>
                                            <p:strVal val="#ppt_x"/>
                                          </p:val>
                                        </p:tav>
                                      </p:tavLst>
                                    </p:anim>
                                    <p:anim calcmode="lin" valueType="num">
                                      <p:cBhvr additive="base">
                                        <p:cTn id="128" dur="500" fill="hold"/>
                                        <p:tgtEl>
                                          <p:spTgt spid="1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7" grpId="0"/>
      <p:bldP spid="68" grpId="0"/>
      <p:bldP spid="73" grpId="0"/>
      <p:bldP spid="74" grpId="0"/>
      <p:bldP spid="75" grpId="0"/>
      <p:bldP spid="85" grpId="0"/>
      <p:bldP spid="93" grpId="0"/>
      <p:bldP spid="97" grpId="0"/>
      <p:bldP spid="98" grpId="0"/>
      <p:bldP spid="103" grpId="0" animBg="1"/>
      <p:bldP spid="104" grpId="0" animBg="1"/>
      <p:bldP spid="154" grpId="0" animBg="1"/>
      <p:bldP spid="160" grpId="0" animBg="1"/>
      <p:bldP spid="108" grpId="0"/>
      <p:bldP spid="114" grpId="0"/>
      <p:bldP spid="1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85364-98C5-4F5A-C861-E42FE69E265E}"/>
              </a:ext>
            </a:extLst>
          </p:cNvPr>
          <p:cNvSpPr>
            <a:spLocks noGrp="1"/>
          </p:cNvSpPr>
          <p:nvPr>
            <p:ph type="title"/>
          </p:nvPr>
        </p:nvSpPr>
        <p:spPr/>
        <p:txBody>
          <a:bodyPr>
            <a:normAutofit/>
          </a:bodyPr>
          <a:lstStyle/>
          <a:p>
            <a:r>
              <a:rPr lang="en-US" sz="4400" b="1">
                <a:latin typeface="Tw Cen MT" panose="020B0602020104020603" pitchFamily="34" charset="77"/>
              </a:rPr>
              <a:t>Contributing Factors</a:t>
            </a:r>
          </a:p>
        </p:txBody>
      </p:sp>
      <p:sp>
        <p:nvSpPr>
          <p:cNvPr id="3" name="Slide Number Placeholder 2">
            <a:extLst>
              <a:ext uri="{FF2B5EF4-FFF2-40B4-BE49-F238E27FC236}">
                <a16:creationId xmlns:a16="http://schemas.microsoft.com/office/drawing/2014/main" id="{D7B7F07F-B074-7E8C-CEFE-E051AE409BAD}"/>
              </a:ext>
            </a:extLst>
          </p:cNvPr>
          <p:cNvSpPr>
            <a:spLocks noGrp="1"/>
          </p:cNvSpPr>
          <p:nvPr>
            <p:ph type="sldNum" sz="quarter" idx="12"/>
          </p:nvPr>
        </p:nvSpPr>
        <p:spPr/>
        <p:txBody>
          <a:bodyPr/>
          <a:lstStyle/>
          <a:p>
            <a:fld id="{32B763C4-0BDF-40C6-AFB5-EA5752AD9CA1}" type="slidenum">
              <a:rPr lang="en-US" smtClean="0"/>
              <a:pPr/>
              <a:t>11</a:t>
            </a:fld>
            <a:endParaRPr lang="en-US"/>
          </a:p>
        </p:txBody>
      </p:sp>
      <p:sp>
        <p:nvSpPr>
          <p:cNvPr id="7" name="Rectangle 6">
            <a:extLst>
              <a:ext uri="{FF2B5EF4-FFF2-40B4-BE49-F238E27FC236}">
                <a16:creationId xmlns:a16="http://schemas.microsoft.com/office/drawing/2014/main" id="{52FAB3EE-914C-5AF0-F185-D08BCBB531BC}"/>
              </a:ext>
            </a:extLst>
          </p:cNvPr>
          <p:cNvSpPr/>
          <p:nvPr/>
        </p:nvSpPr>
        <p:spPr>
          <a:xfrm>
            <a:off x="1524000" y="6407152"/>
            <a:ext cx="3124200" cy="2984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8864EB4-CEFE-07BB-ECAD-5A8FB1CDAC92}"/>
              </a:ext>
            </a:extLst>
          </p:cNvPr>
          <p:cNvSpPr txBox="1"/>
          <p:nvPr/>
        </p:nvSpPr>
        <p:spPr>
          <a:xfrm>
            <a:off x="5561181" y="6309706"/>
            <a:ext cx="5195799" cy="298864"/>
          </a:xfrm>
          <a:prstGeom prst="rect">
            <a:avLst/>
          </a:prstGeom>
          <a:noFill/>
        </p:spPr>
        <p:txBody>
          <a:bodyPr wrap="square" rtlCol="0">
            <a:spAutoFit/>
          </a:bodyPr>
          <a:lstStyle/>
          <a:p>
            <a:pPr>
              <a:lnSpc>
                <a:spcPts val="1620"/>
              </a:lnSpc>
            </a:pPr>
            <a:r>
              <a:rPr lang="en-US" sz="1400">
                <a:solidFill>
                  <a:schemeClr val="tx2"/>
                </a:solidFill>
                <a:latin typeface="Tw Cen MT" panose="020B0602020104020603" pitchFamily="34" charset="77"/>
              </a:rPr>
              <a:t>Stone et al 2018, Cook et al 2011, Asai et al 2019</a:t>
            </a:r>
          </a:p>
        </p:txBody>
      </p:sp>
      <p:pic>
        <p:nvPicPr>
          <p:cNvPr id="9" name="Picture 2">
            <a:extLst>
              <a:ext uri="{FF2B5EF4-FFF2-40B4-BE49-F238E27FC236}">
                <a16:creationId xmlns:a16="http://schemas.microsoft.com/office/drawing/2014/main" id="{7A088F29-B916-B857-5846-F9CC4F8C5003}"/>
              </a:ext>
            </a:extLst>
          </p:cNvPr>
          <p:cNvPicPr>
            <a:picLocks noChangeAspect="1" noChangeArrowheads="1"/>
          </p:cNvPicPr>
          <p:nvPr/>
        </p:nvPicPr>
        <p:blipFill rotWithShape="1">
          <a:blip r:embed="rId3">
            <a:alphaModFix amt="20000"/>
            <a:extLst>
              <a:ext uri="{BEBA8EAE-BF5A-486C-A8C5-ECC9F3942E4B}">
                <a14:imgProps xmlns:a14="http://schemas.microsoft.com/office/drawing/2010/main">
                  <a14:imgLayer r:embed="rId4">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Content Placeholder 2">
            <a:extLst>
              <a:ext uri="{FF2B5EF4-FFF2-40B4-BE49-F238E27FC236}">
                <a16:creationId xmlns:a16="http://schemas.microsoft.com/office/drawing/2014/main" id="{AFE3D7C2-51BF-E8D2-B20C-388FA116933F}"/>
              </a:ext>
            </a:extLst>
          </p:cNvPr>
          <p:cNvGraphicFramePr/>
          <p:nvPr>
            <p:extLst>
              <p:ext uri="{D42A27DB-BD31-4B8C-83A1-F6EECF244321}">
                <p14:modId xmlns:p14="http://schemas.microsoft.com/office/powerpoint/2010/main" val="2411890861"/>
              </p:ext>
            </p:extLst>
          </p:nvPr>
        </p:nvGraphicFramePr>
        <p:xfrm>
          <a:off x="3687581" y="479686"/>
          <a:ext cx="8143860" cy="55454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05332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C89EE-5E53-9F03-9006-F367F075C29C}"/>
              </a:ext>
            </a:extLst>
          </p:cNvPr>
          <p:cNvSpPr>
            <a:spLocks noGrp="1"/>
          </p:cNvSpPr>
          <p:nvPr>
            <p:ph type="title"/>
          </p:nvPr>
        </p:nvSpPr>
        <p:spPr/>
        <p:txBody>
          <a:bodyPr>
            <a:normAutofit/>
          </a:bodyPr>
          <a:lstStyle/>
          <a:p>
            <a:r>
              <a:rPr lang="en-US" sz="3200" b="1">
                <a:latin typeface="Tw Cen MT" panose="020B0602020104020603" pitchFamily="34" charset="77"/>
              </a:rPr>
              <a:t>Airway Management Spans Diverse Practice Locations and Specialties</a:t>
            </a:r>
          </a:p>
        </p:txBody>
      </p:sp>
      <p:sp>
        <p:nvSpPr>
          <p:cNvPr id="3" name="Slide Number Placeholder 2">
            <a:extLst>
              <a:ext uri="{FF2B5EF4-FFF2-40B4-BE49-F238E27FC236}">
                <a16:creationId xmlns:a16="http://schemas.microsoft.com/office/drawing/2014/main" id="{D2BBF3C8-30E7-273A-1E8E-3F76349EEEEC}"/>
              </a:ext>
            </a:extLst>
          </p:cNvPr>
          <p:cNvSpPr>
            <a:spLocks noGrp="1"/>
          </p:cNvSpPr>
          <p:nvPr>
            <p:ph type="sldNum" sz="quarter" idx="12"/>
          </p:nvPr>
        </p:nvSpPr>
        <p:spPr/>
        <p:txBody>
          <a:bodyPr/>
          <a:lstStyle/>
          <a:p>
            <a:fld id="{32B763C4-0BDF-40C6-AFB5-EA5752AD9CA1}" type="slidenum">
              <a:rPr lang="en-US" smtClean="0"/>
              <a:pPr/>
              <a:t>12</a:t>
            </a:fld>
            <a:endParaRPr lang="en-US"/>
          </a:p>
        </p:txBody>
      </p:sp>
      <p:sp>
        <p:nvSpPr>
          <p:cNvPr id="6" name="Rectangle 5">
            <a:extLst>
              <a:ext uri="{FF2B5EF4-FFF2-40B4-BE49-F238E27FC236}">
                <a16:creationId xmlns:a16="http://schemas.microsoft.com/office/drawing/2014/main" id="{523D2F28-4318-F930-1164-B5C48CB88D5E}"/>
              </a:ext>
            </a:extLst>
          </p:cNvPr>
          <p:cNvSpPr/>
          <p:nvPr/>
        </p:nvSpPr>
        <p:spPr>
          <a:xfrm>
            <a:off x="1524000" y="6407152"/>
            <a:ext cx="3124200" cy="2984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Diagram 6">
            <a:extLst>
              <a:ext uri="{FF2B5EF4-FFF2-40B4-BE49-F238E27FC236}">
                <a16:creationId xmlns:a16="http://schemas.microsoft.com/office/drawing/2014/main" id="{5242189F-5AFF-2283-E5EE-8793B64B2064}"/>
              </a:ext>
            </a:extLst>
          </p:cNvPr>
          <p:cNvGraphicFramePr/>
          <p:nvPr>
            <p:extLst>
              <p:ext uri="{D42A27DB-BD31-4B8C-83A1-F6EECF244321}">
                <p14:modId xmlns:p14="http://schemas.microsoft.com/office/powerpoint/2010/main" val="367048845"/>
              </p:ext>
            </p:extLst>
          </p:nvPr>
        </p:nvGraphicFramePr>
        <p:xfrm>
          <a:off x="2968413" y="751157"/>
          <a:ext cx="9223663" cy="47617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2">
            <a:extLst>
              <a:ext uri="{FF2B5EF4-FFF2-40B4-BE49-F238E27FC236}">
                <a16:creationId xmlns:a16="http://schemas.microsoft.com/office/drawing/2014/main" id="{D647E1BC-D61D-6FB2-6131-B84CE7DE86F2}"/>
              </a:ext>
            </a:extLst>
          </p:cNvPr>
          <p:cNvPicPr>
            <a:picLocks noChangeAspect="1" noChangeArrowheads="1"/>
          </p:cNvPicPr>
          <p:nvPr/>
        </p:nvPicPr>
        <p:blipFill rotWithShape="1">
          <a:blip r:embed="rId8">
            <a:alphaModFix amt="20000"/>
            <a:extLst>
              <a:ext uri="{BEBA8EAE-BF5A-486C-A8C5-ECC9F3942E4B}">
                <a14:imgProps xmlns:a14="http://schemas.microsoft.com/office/drawing/2010/main">
                  <a14:imgLayer r:embed="rId9">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930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964411-4D54-8384-D255-59E369D413C8}"/>
              </a:ext>
            </a:extLst>
          </p:cNvPr>
          <p:cNvSpPr>
            <a:spLocks noGrp="1"/>
          </p:cNvSpPr>
          <p:nvPr>
            <p:ph type="sldNum" sz="quarter" idx="12"/>
          </p:nvPr>
        </p:nvSpPr>
        <p:spPr/>
        <p:txBody>
          <a:bodyPr/>
          <a:lstStyle/>
          <a:p>
            <a:fld id="{D983F1FA-211D-3044-9E35-958DFBC26156}" type="slidenum">
              <a:rPr lang="en-US" smtClean="0">
                <a:solidFill>
                  <a:prstClr val="white"/>
                </a:solidFill>
              </a:rPr>
              <a:pPr/>
              <a:t>13</a:t>
            </a:fld>
            <a:endParaRPr lang="en-US">
              <a:solidFill>
                <a:prstClr val="white"/>
              </a:solidFill>
            </a:endParaRPr>
          </a:p>
        </p:txBody>
      </p:sp>
      <p:sp>
        <p:nvSpPr>
          <p:cNvPr id="4" name="Title 3">
            <a:extLst>
              <a:ext uri="{FF2B5EF4-FFF2-40B4-BE49-F238E27FC236}">
                <a16:creationId xmlns:a16="http://schemas.microsoft.com/office/drawing/2014/main" id="{8E70D8C8-E23A-36A6-BB89-983B0F4C7EEB}"/>
              </a:ext>
            </a:extLst>
          </p:cNvPr>
          <p:cNvSpPr>
            <a:spLocks noGrp="1"/>
          </p:cNvSpPr>
          <p:nvPr>
            <p:ph type="title" idx="4294967295"/>
          </p:nvPr>
        </p:nvSpPr>
        <p:spPr>
          <a:xfrm>
            <a:off x="0" y="-114300"/>
            <a:ext cx="10515600" cy="1325563"/>
          </a:xfrm>
        </p:spPr>
        <p:txBody>
          <a:bodyPr>
            <a:normAutofit/>
          </a:bodyPr>
          <a:lstStyle/>
          <a:p>
            <a:r>
              <a:rPr lang="en-US" sz="4000" b="1">
                <a:latin typeface="Tw Cen MT" panose="020B0602020104020603" pitchFamily="34" charset="77"/>
                <a:cs typeface="Calibri"/>
              </a:rPr>
              <a:t>Airway Lead Committee  </a:t>
            </a:r>
          </a:p>
        </p:txBody>
      </p:sp>
      <p:pic>
        <p:nvPicPr>
          <p:cNvPr id="7" name="Picture 6">
            <a:extLst>
              <a:ext uri="{FF2B5EF4-FFF2-40B4-BE49-F238E27FC236}">
                <a16:creationId xmlns:a16="http://schemas.microsoft.com/office/drawing/2014/main" id="{FC02B638-E9D5-EFEC-8E7A-E3DBF1732168}"/>
              </a:ext>
            </a:extLst>
          </p:cNvPr>
          <p:cNvPicPr>
            <a:picLocks noChangeAspect="1"/>
          </p:cNvPicPr>
          <p:nvPr/>
        </p:nvPicPr>
        <p:blipFill rotWithShape="1">
          <a:blip r:embed="rId3">
            <a:extLst>
              <a:ext uri="{28A0092B-C50C-407E-A947-70E740481C1C}">
                <a14:useLocalDpi xmlns:a14="http://schemas.microsoft.com/office/drawing/2010/main" val="0"/>
              </a:ext>
            </a:extLst>
          </a:blip>
          <a:srcRect t="48075" b="3332"/>
          <a:stretch/>
        </p:blipFill>
        <p:spPr>
          <a:xfrm>
            <a:off x="6412171" y="183355"/>
            <a:ext cx="4535929" cy="6482923"/>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DE3E371D-B499-0951-8316-7D3DEF57EDB4}"/>
              </a:ext>
            </a:extLst>
          </p:cNvPr>
          <p:cNvPicPr>
            <a:picLocks noChangeAspect="1"/>
          </p:cNvPicPr>
          <p:nvPr/>
        </p:nvPicPr>
        <p:blipFill rotWithShape="1">
          <a:blip r:embed="rId3">
            <a:extLst>
              <a:ext uri="{28A0092B-C50C-407E-A947-70E740481C1C}">
                <a14:useLocalDpi xmlns:a14="http://schemas.microsoft.com/office/drawing/2010/main" val="0"/>
              </a:ext>
            </a:extLst>
          </a:blip>
          <a:srcRect b="53140"/>
          <a:stretch/>
        </p:blipFill>
        <p:spPr>
          <a:xfrm>
            <a:off x="1243900" y="183355"/>
            <a:ext cx="4624638" cy="63737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89527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4441FC-9D30-854D-78A9-324EB34F3728}"/>
              </a:ext>
            </a:extLst>
          </p:cNvPr>
          <p:cNvSpPr/>
          <p:nvPr/>
        </p:nvSpPr>
        <p:spPr>
          <a:xfrm>
            <a:off x="3521122" y="750627"/>
            <a:ext cx="7771718" cy="532347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841457-6DAA-8DC8-657F-DFCAA263D4EB}"/>
              </a:ext>
            </a:extLst>
          </p:cNvPr>
          <p:cNvSpPr>
            <a:spLocks noGrp="1"/>
          </p:cNvSpPr>
          <p:nvPr>
            <p:ph type="title"/>
          </p:nvPr>
        </p:nvSpPr>
        <p:spPr/>
        <p:txBody>
          <a:bodyPr>
            <a:normAutofit/>
          </a:bodyPr>
          <a:lstStyle/>
          <a:p>
            <a:r>
              <a:rPr lang="en-US" sz="3200" b="1">
                <a:latin typeface="Tw Cen MT" panose="020B0602020104020603" pitchFamily="34" charset="77"/>
              </a:rPr>
              <a:t>An Airway Leads Committee Addresses the Challenges in Airway Management</a:t>
            </a:r>
          </a:p>
        </p:txBody>
      </p:sp>
      <p:sp>
        <p:nvSpPr>
          <p:cNvPr id="4" name="Text Placeholder 3">
            <a:extLst>
              <a:ext uri="{FF2B5EF4-FFF2-40B4-BE49-F238E27FC236}">
                <a16:creationId xmlns:a16="http://schemas.microsoft.com/office/drawing/2014/main" id="{E598CC0C-A780-0459-B098-C255675B5478}"/>
              </a:ext>
            </a:extLst>
          </p:cNvPr>
          <p:cNvSpPr>
            <a:spLocks noGrp="1"/>
          </p:cNvSpPr>
          <p:nvPr>
            <p:ph sz="half" idx="1"/>
          </p:nvPr>
        </p:nvSpPr>
        <p:spPr>
          <a:xfrm>
            <a:off x="3955530" y="868680"/>
            <a:ext cx="3335643" cy="5120640"/>
          </a:xfrm>
        </p:spPr>
        <p:txBody>
          <a:bodyPr/>
          <a:lstStyle/>
          <a:p>
            <a:pPr marL="285750" indent="-285750">
              <a:buFont typeface="Wingdings" panose="05000000000000000000" pitchFamily="2" charset="2"/>
              <a:buChar char="§"/>
            </a:pPr>
            <a:r>
              <a:rPr lang="en-US">
                <a:solidFill>
                  <a:schemeClr val="bg1"/>
                </a:solidFill>
                <a:latin typeface="Tw Cen MT" panose="020B0602020104020603" pitchFamily="34" charset="77"/>
              </a:rPr>
              <a:t>Creates an interface between airway leaders across the institution</a:t>
            </a:r>
          </a:p>
          <a:p>
            <a:endParaRPr lang="en-US">
              <a:solidFill>
                <a:schemeClr val="bg1"/>
              </a:solidFill>
              <a:latin typeface="Tw Cen MT" panose="020B0602020104020603" pitchFamily="34" charset="77"/>
            </a:endParaRPr>
          </a:p>
          <a:p>
            <a:pPr marL="285750" indent="-285750">
              <a:buFont typeface="Wingdings" panose="05000000000000000000" pitchFamily="2" charset="2"/>
              <a:buChar char="§"/>
            </a:pPr>
            <a:r>
              <a:rPr lang="en-US">
                <a:solidFill>
                  <a:schemeClr val="bg1"/>
                </a:solidFill>
                <a:latin typeface="Tw Cen MT" panose="020B0602020104020603" pitchFamily="34" charset="77"/>
              </a:rPr>
              <a:t>Promotes uptake of current practice management guidelines</a:t>
            </a:r>
          </a:p>
          <a:p>
            <a:endParaRPr lang="en-US">
              <a:solidFill>
                <a:schemeClr val="bg1"/>
              </a:solidFill>
              <a:latin typeface="Tw Cen MT" panose="020B0602020104020603" pitchFamily="34" charset="77"/>
            </a:endParaRPr>
          </a:p>
          <a:p>
            <a:pPr marL="285750" indent="-285750">
              <a:buFont typeface="Wingdings" panose="05000000000000000000" pitchFamily="2" charset="2"/>
              <a:buChar char="§"/>
            </a:pPr>
            <a:r>
              <a:rPr lang="en-US">
                <a:solidFill>
                  <a:schemeClr val="bg1"/>
                </a:solidFill>
                <a:latin typeface="Tw Cen MT" panose="020B0602020104020603" pitchFamily="34" charset="77"/>
              </a:rPr>
              <a:t>Coordinates inter-professional training and education sessions </a:t>
            </a:r>
          </a:p>
        </p:txBody>
      </p:sp>
      <p:sp>
        <p:nvSpPr>
          <p:cNvPr id="3" name="Slide Number Placeholder 2">
            <a:extLst>
              <a:ext uri="{FF2B5EF4-FFF2-40B4-BE49-F238E27FC236}">
                <a16:creationId xmlns:a16="http://schemas.microsoft.com/office/drawing/2014/main" id="{C3FF5420-D5FA-F8E8-A30C-2F29C9BE4FC9}"/>
              </a:ext>
            </a:extLst>
          </p:cNvPr>
          <p:cNvSpPr>
            <a:spLocks noGrp="1"/>
          </p:cNvSpPr>
          <p:nvPr>
            <p:ph type="sldNum" sz="quarter" idx="12"/>
          </p:nvPr>
        </p:nvSpPr>
        <p:spPr/>
        <p:txBody>
          <a:bodyPr/>
          <a:lstStyle/>
          <a:p>
            <a:fld id="{32B763C4-0BDF-40C6-AFB5-EA5752AD9CA1}" type="slidenum">
              <a:rPr lang="en-US" smtClean="0"/>
              <a:pPr/>
              <a:t>14</a:t>
            </a:fld>
            <a:endParaRPr lang="en-US"/>
          </a:p>
        </p:txBody>
      </p:sp>
      <p:sp>
        <p:nvSpPr>
          <p:cNvPr id="6" name="Rectangle 5">
            <a:extLst>
              <a:ext uri="{FF2B5EF4-FFF2-40B4-BE49-F238E27FC236}">
                <a16:creationId xmlns:a16="http://schemas.microsoft.com/office/drawing/2014/main" id="{DACA2E0B-31AF-FE08-8AC4-42632FA93B73}"/>
              </a:ext>
            </a:extLst>
          </p:cNvPr>
          <p:cNvSpPr/>
          <p:nvPr/>
        </p:nvSpPr>
        <p:spPr>
          <a:xfrm>
            <a:off x="1524000" y="6407152"/>
            <a:ext cx="3124200" cy="2984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41CEBBB-BCDF-8263-1C79-C1EEE7B0A0C1}"/>
              </a:ext>
            </a:extLst>
          </p:cNvPr>
          <p:cNvSpPr txBox="1"/>
          <p:nvPr/>
        </p:nvSpPr>
        <p:spPr>
          <a:xfrm>
            <a:off x="6631403" y="6215843"/>
            <a:ext cx="2634143" cy="307777"/>
          </a:xfrm>
          <a:prstGeom prst="rect">
            <a:avLst/>
          </a:prstGeom>
          <a:noFill/>
        </p:spPr>
        <p:txBody>
          <a:bodyPr wrap="square" rtlCol="0">
            <a:spAutoFit/>
          </a:bodyPr>
          <a:lstStyle/>
          <a:p>
            <a:r>
              <a:rPr lang="en-US" sz="1400">
                <a:solidFill>
                  <a:schemeClr val="tx2"/>
                </a:solidFill>
                <a:latin typeface="Tw Cen MT" panose="020B0602020104020603" pitchFamily="34" charset="77"/>
              </a:rPr>
              <a:t>Baker et al 2022</a:t>
            </a:r>
          </a:p>
        </p:txBody>
      </p:sp>
      <p:pic>
        <p:nvPicPr>
          <p:cNvPr id="10" name="Picture 2">
            <a:extLst>
              <a:ext uri="{FF2B5EF4-FFF2-40B4-BE49-F238E27FC236}">
                <a16:creationId xmlns:a16="http://schemas.microsoft.com/office/drawing/2014/main" id="{0A334F00-5C5F-349B-AA20-000280135D20}"/>
              </a:ext>
            </a:extLst>
          </p:cNvPr>
          <p:cNvPicPr>
            <a:picLocks noChangeAspect="1" noChangeArrowheads="1"/>
          </p:cNvPicPr>
          <p:nvPr/>
        </p:nvPicPr>
        <p:blipFill rotWithShape="1">
          <a:blip r:embed="rId3">
            <a:alphaModFix amt="20000"/>
            <a:extLst>
              <a:ext uri="{BEBA8EAE-BF5A-486C-A8C5-ECC9F3942E4B}">
                <a14:imgProps xmlns:a14="http://schemas.microsoft.com/office/drawing/2010/main">
                  <a14:imgLayer r:embed="rId4">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3">
            <a:extLst>
              <a:ext uri="{FF2B5EF4-FFF2-40B4-BE49-F238E27FC236}">
                <a16:creationId xmlns:a16="http://schemas.microsoft.com/office/drawing/2014/main" id="{9DF78D5C-349C-F071-7F99-E244963B1A57}"/>
              </a:ext>
            </a:extLst>
          </p:cNvPr>
          <p:cNvSpPr txBox="1">
            <a:spLocks/>
          </p:cNvSpPr>
          <p:nvPr/>
        </p:nvSpPr>
        <p:spPr>
          <a:xfrm>
            <a:off x="7664661" y="398230"/>
            <a:ext cx="3335643" cy="5120640"/>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285750" indent="-285750">
              <a:lnSpc>
                <a:spcPct val="90000"/>
              </a:lnSpc>
              <a:buClr>
                <a:srgbClr val="41BAD2"/>
              </a:buClr>
              <a:buFont typeface="Wingdings" panose="05000000000000000000" pitchFamily="2" charset="2"/>
              <a:buChar char="§"/>
            </a:pPr>
            <a:r>
              <a:rPr lang="en-US" sz="2000">
                <a:solidFill>
                  <a:schemeClr val="bg1"/>
                </a:solidFill>
                <a:latin typeface="Tw Cen MT" panose="020B0602020104020603" pitchFamily="34" charset="77"/>
              </a:rPr>
              <a:t>Identifies opportunities for standardization of airway resources</a:t>
            </a:r>
          </a:p>
          <a:p>
            <a:endParaRPr lang="en-US">
              <a:solidFill>
                <a:schemeClr val="bg1"/>
              </a:solidFill>
              <a:latin typeface="Tw Cen MT" panose="020B0602020104020603" pitchFamily="34" charset="77"/>
            </a:endParaRPr>
          </a:p>
          <a:p>
            <a:pPr marL="285750" indent="-285750">
              <a:lnSpc>
                <a:spcPct val="90000"/>
              </a:lnSpc>
              <a:buClr>
                <a:srgbClr val="41BAD2"/>
              </a:buClr>
              <a:buFont typeface="Wingdings" panose="05000000000000000000" pitchFamily="2" charset="2"/>
              <a:buChar char="§"/>
            </a:pPr>
            <a:r>
              <a:rPr lang="en-US" sz="2000">
                <a:solidFill>
                  <a:schemeClr val="bg1"/>
                </a:solidFill>
                <a:latin typeface="Tw Cen MT" panose="020B0602020104020603" pitchFamily="34" charset="77"/>
              </a:rPr>
              <a:t>Conducts audits and root cause analyses related to adverse airway events</a:t>
            </a:r>
          </a:p>
          <a:p>
            <a:endParaRPr lang="en-US">
              <a:solidFill>
                <a:schemeClr val="bg1"/>
              </a:solidFill>
              <a:latin typeface="Tw Cen MT" panose="020B0602020104020603" pitchFamily="34" charset="77"/>
            </a:endParaRPr>
          </a:p>
        </p:txBody>
      </p:sp>
    </p:spTree>
    <p:extLst>
      <p:ext uri="{BB962C8B-B14F-4D97-AF65-F5344CB8AC3E}">
        <p14:creationId xmlns:p14="http://schemas.microsoft.com/office/powerpoint/2010/main" val="2540824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7" descr="A diagram of a diagram of a person&#10;&#10;Description automatically generated with medium confidence">
            <a:extLst>
              <a:ext uri="{FF2B5EF4-FFF2-40B4-BE49-F238E27FC236}">
                <a16:creationId xmlns:a16="http://schemas.microsoft.com/office/drawing/2014/main" id="{265AF1D4-D12C-5968-1D03-0FCCDFEB988A}"/>
              </a:ext>
            </a:extLst>
          </p:cNvPr>
          <p:cNvPicPr>
            <a:picLocks noChangeAspect="1"/>
          </p:cNvPicPr>
          <p:nvPr/>
        </p:nvPicPr>
        <p:blipFill>
          <a:blip r:embed="rId3">
            <a:alphaModFix amt="85000"/>
          </a:blip>
          <a:stretch>
            <a:fillRect/>
          </a:stretch>
        </p:blipFill>
        <p:spPr>
          <a:xfrm>
            <a:off x="3909602" y="713066"/>
            <a:ext cx="6864206" cy="5422723"/>
          </a:xfrm>
          <a:prstGeom prst="rect">
            <a:avLst/>
          </a:prstGeom>
          <a:noFill/>
        </p:spPr>
      </p:pic>
      <p:sp>
        <p:nvSpPr>
          <p:cNvPr id="2" name="Title 1">
            <a:extLst>
              <a:ext uri="{FF2B5EF4-FFF2-40B4-BE49-F238E27FC236}">
                <a16:creationId xmlns:a16="http://schemas.microsoft.com/office/drawing/2014/main" id="{E4EE1009-445C-7212-FA7A-EEDD8B2FC57D}"/>
              </a:ext>
            </a:extLst>
          </p:cNvPr>
          <p:cNvSpPr>
            <a:spLocks noGrp="1"/>
          </p:cNvSpPr>
          <p:nvPr>
            <p:ph type="title"/>
          </p:nvPr>
        </p:nvSpPr>
        <p:spPr/>
        <p:txBody>
          <a:bodyPr>
            <a:normAutofit/>
          </a:bodyPr>
          <a:lstStyle/>
          <a:p>
            <a:r>
              <a:rPr lang="en-US" sz="3200" b="1">
                <a:latin typeface="Tw Cen MT" panose="020B0602020104020603" pitchFamily="34" charset="77"/>
              </a:rPr>
              <a:t>Hospital Airway Committee and Airway Lead Network Structure</a:t>
            </a:r>
            <a:br>
              <a:rPr lang="en-US" sz="3200" b="1">
                <a:latin typeface="Tw Cen MT" panose="020B0602020104020603" pitchFamily="34" charset="77"/>
              </a:rPr>
            </a:br>
            <a:endParaRPr lang="en-US" sz="3200" b="1">
              <a:latin typeface="Tw Cen MT" panose="020B0602020104020603" pitchFamily="34" charset="77"/>
            </a:endParaRPr>
          </a:p>
        </p:txBody>
      </p:sp>
      <p:sp>
        <p:nvSpPr>
          <p:cNvPr id="3" name="Slide Number Placeholder 2" hidden="1">
            <a:extLst>
              <a:ext uri="{FF2B5EF4-FFF2-40B4-BE49-F238E27FC236}">
                <a16:creationId xmlns:a16="http://schemas.microsoft.com/office/drawing/2014/main" id="{897AD511-DE3E-E97C-AAD9-91D540BE956D}"/>
              </a:ext>
            </a:extLst>
          </p:cNvPr>
          <p:cNvSpPr>
            <a:spLocks noGrp="1"/>
          </p:cNvSpPr>
          <p:nvPr>
            <p:ph type="sldNum" sz="quarter" idx="12"/>
          </p:nvPr>
        </p:nvSpPr>
        <p:spPr/>
        <p:txBody>
          <a:bodyPr/>
          <a:lstStyle/>
          <a:p>
            <a:pPr>
              <a:spcAft>
                <a:spcPts val="600"/>
              </a:spcAft>
            </a:pPr>
            <a:fld id="{32B763C4-0BDF-40C6-AFB5-EA5752AD9CA1}" type="slidenum">
              <a:rPr lang="en-US" smtClean="0"/>
              <a:pPr>
                <a:spcAft>
                  <a:spcPts val="600"/>
                </a:spcAft>
              </a:pPr>
              <a:t>15</a:t>
            </a:fld>
            <a:endParaRPr lang="en-US"/>
          </a:p>
        </p:txBody>
      </p:sp>
      <p:sp>
        <p:nvSpPr>
          <p:cNvPr id="10" name="TextBox 9">
            <a:extLst>
              <a:ext uri="{FF2B5EF4-FFF2-40B4-BE49-F238E27FC236}">
                <a16:creationId xmlns:a16="http://schemas.microsoft.com/office/drawing/2014/main" id="{5E02FDEC-68D0-6C4D-BF4C-B1E9F8B1B79C}"/>
              </a:ext>
            </a:extLst>
          </p:cNvPr>
          <p:cNvSpPr txBox="1"/>
          <p:nvPr/>
        </p:nvSpPr>
        <p:spPr>
          <a:xfrm>
            <a:off x="6737419" y="6308608"/>
            <a:ext cx="2634143" cy="307777"/>
          </a:xfrm>
          <a:prstGeom prst="rect">
            <a:avLst/>
          </a:prstGeom>
          <a:noFill/>
        </p:spPr>
        <p:txBody>
          <a:bodyPr wrap="square" rtlCol="0">
            <a:spAutoFit/>
          </a:bodyPr>
          <a:lstStyle/>
          <a:p>
            <a:r>
              <a:rPr lang="en-US" sz="1400">
                <a:solidFill>
                  <a:schemeClr val="tx2"/>
                </a:solidFill>
                <a:latin typeface="Tw Cen MT" panose="020B0602020104020603" pitchFamily="34" charset="77"/>
              </a:rPr>
              <a:t>Baker et al 2022</a:t>
            </a:r>
          </a:p>
        </p:txBody>
      </p:sp>
      <p:pic>
        <p:nvPicPr>
          <p:cNvPr id="4" name="Picture 2">
            <a:extLst>
              <a:ext uri="{FF2B5EF4-FFF2-40B4-BE49-F238E27FC236}">
                <a16:creationId xmlns:a16="http://schemas.microsoft.com/office/drawing/2014/main" id="{27031A26-F8DA-D0C7-E27F-588833531ADE}"/>
              </a:ext>
            </a:extLst>
          </p:cNvPr>
          <p:cNvPicPr>
            <a:picLocks noChangeAspect="1" noChangeArrowheads="1"/>
          </p:cNvPicPr>
          <p:nvPr/>
        </p:nvPicPr>
        <p:blipFill rotWithShape="1">
          <a:blip r:embed="rId4">
            <a:alphaModFix amt="20000"/>
            <a:extLst>
              <a:ext uri="{BEBA8EAE-BF5A-486C-A8C5-ECC9F3942E4B}">
                <a14:imgProps xmlns:a14="http://schemas.microsoft.com/office/drawing/2010/main">
                  <a14:imgLayer r:embed="rId5">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166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88F60D-423B-CE62-534D-743A340BC4AB}"/>
              </a:ext>
            </a:extLst>
          </p:cNvPr>
          <p:cNvSpPr>
            <a:spLocks noGrp="1"/>
          </p:cNvSpPr>
          <p:nvPr>
            <p:ph type="title"/>
          </p:nvPr>
        </p:nvSpPr>
        <p:spPr/>
        <p:txBody>
          <a:bodyPr>
            <a:normAutofit/>
          </a:bodyPr>
          <a:lstStyle/>
          <a:p>
            <a:r>
              <a:rPr lang="en-US" sz="3200" b="1">
                <a:latin typeface="Tw Cen MT" panose="020B0602020104020603" pitchFamily="34" charset="77"/>
              </a:rPr>
              <a:t>Where Have Airway Leads Succeeded Already?</a:t>
            </a:r>
          </a:p>
        </p:txBody>
      </p:sp>
      <p:sp>
        <p:nvSpPr>
          <p:cNvPr id="2" name="Slide Number Placeholder 1">
            <a:extLst>
              <a:ext uri="{FF2B5EF4-FFF2-40B4-BE49-F238E27FC236}">
                <a16:creationId xmlns:a16="http://schemas.microsoft.com/office/drawing/2014/main" id="{A9FF7D05-C178-0A3E-453A-26BF5EA08AED}"/>
              </a:ext>
            </a:extLst>
          </p:cNvPr>
          <p:cNvSpPr>
            <a:spLocks noGrp="1"/>
          </p:cNvSpPr>
          <p:nvPr>
            <p:ph type="sldNum" sz="quarter" idx="12"/>
          </p:nvPr>
        </p:nvSpPr>
        <p:spPr/>
        <p:txBody>
          <a:bodyPr/>
          <a:lstStyle/>
          <a:p>
            <a:pPr>
              <a:defRPr/>
            </a:pPr>
            <a:fld id="{59D14E7F-45AD-DE46-9B52-3C1C3176B3A7}" type="slidenum">
              <a:rPr lang="en-US" smtClean="0"/>
              <a:pPr>
                <a:defRPr/>
              </a:pPr>
              <a:t>16</a:t>
            </a:fld>
            <a:endParaRPr lang="en-US"/>
          </a:p>
        </p:txBody>
      </p:sp>
      <p:sp>
        <p:nvSpPr>
          <p:cNvPr id="6" name="Rectangle 5">
            <a:extLst>
              <a:ext uri="{FF2B5EF4-FFF2-40B4-BE49-F238E27FC236}">
                <a16:creationId xmlns:a16="http://schemas.microsoft.com/office/drawing/2014/main" id="{F746271A-DC0A-41BC-FFB8-85D632954D62}"/>
              </a:ext>
            </a:extLst>
          </p:cNvPr>
          <p:cNvSpPr/>
          <p:nvPr/>
        </p:nvSpPr>
        <p:spPr>
          <a:xfrm>
            <a:off x="1524000" y="6407152"/>
            <a:ext cx="3124200" cy="2984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6D434CD-88C0-7D4A-E0A4-B111A4FEDA42}"/>
              </a:ext>
            </a:extLst>
          </p:cNvPr>
          <p:cNvSpPr txBox="1"/>
          <p:nvPr/>
        </p:nvSpPr>
        <p:spPr>
          <a:xfrm>
            <a:off x="5522845" y="6170612"/>
            <a:ext cx="4800600" cy="307777"/>
          </a:xfrm>
          <a:prstGeom prst="rect">
            <a:avLst/>
          </a:prstGeom>
          <a:noFill/>
        </p:spPr>
        <p:txBody>
          <a:bodyPr wrap="square" rtlCol="0">
            <a:spAutoFit/>
          </a:bodyPr>
          <a:lstStyle/>
          <a:p>
            <a:pPr algn="l"/>
            <a:r>
              <a:rPr lang="en-US" sz="1400">
                <a:solidFill>
                  <a:schemeClr val="tx2"/>
                </a:solidFill>
                <a:latin typeface="Tw Cen MT" panose="020B0602020104020603" pitchFamily="34" charset="77"/>
              </a:rPr>
              <a:t>Cook et al 2011, 2016; Mark et al. 2015, 2018</a:t>
            </a:r>
          </a:p>
        </p:txBody>
      </p:sp>
      <p:graphicFrame>
        <p:nvGraphicFramePr>
          <p:cNvPr id="10" name="Text Placeholder 4">
            <a:extLst>
              <a:ext uri="{FF2B5EF4-FFF2-40B4-BE49-F238E27FC236}">
                <a16:creationId xmlns:a16="http://schemas.microsoft.com/office/drawing/2014/main" id="{10B8F715-FD3B-7266-8096-BEEA6B24A894}"/>
              </a:ext>
            </a:extLst>
          </p:cNvPr>
          <p:cNvGraphicFramePr/>
          <p:nvPr>
            <p:extLst>
              <p:ext uri="{D42A27DB-BD31-4B8C-83A1-F6EECF244321}">
                <p14:modId xmlns:p14="http://schemas.microsoft.com/office/powerpoint/2010/main" val="1368800161"/>
              </p:ext>
            </p:extLst>
          </p:nvPr>
        </p:nvGraphicFramePr>
        <p:xfrm>
          <a:off x="3276600" y="569357"/>
          <a:ext cx="8662481" cy="5214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C3120A8C-06AC-AD3F-2805-97FE384A759A}"/>
              </a:ext>
            </a:extLst>
          </p:cNvPr>
          <p:cNvPicPr>
            <a:picLocks noChangeAspect="1" noChangeArrowheads="1"/>
          </p:cNvPicPr>
          <p:nvPr/>
        </p:nvPicPr>
        <p:blipFill rotWithShape="1">
          <a:blip r:embed="rId8">
            <a:alphaModFix amt="20000"/>
            <a:extLst>
              <a:ext uri="{BEBA8EAE-BF5A-486C-A8C5-ECC9F3942E4B}">
                <a14:imgProps xmlns:a14="http://schemas.microsoft.com/office/drawing/2010/main">
                  <a14:imgLayer r:embed="rId9">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5919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5F9E09-332C-AE7F-B6C9-B42E744368D5}"/>
              </a:ext>
            </a:extLst>
          </p:cNvPr>
          <p:cNvSpPr>
            <a:spLocks noGrp="1"/>
          </p:cNvSpPr>
          <p:nvPr>
            <p:ph type="title"/>
          </p:nvPr>
        </p:nvSpPr>
        <p:spPr>
          <a:xfrm>
            <a:off x="433798" y="2113961"/>
            <a:ext cx="2575215" cy="2630078"/>
          </a:xfrm>
        </p:spPr>
        <p:txBody>
          <a:bodyPr vert="horz" lIns="274320" tIns="182880" rIns="274320" bIns="182880" rtlCol="0" anchor="ctr" anchorCtr="1">
            <a:normAutofit/>
          </a:bodyPr>
          <a:lstStyle/>
          <a:p>
            <a:r>
              <a:rPr lang="en-US" sz="4400" b="1">
                <a:latin typeface="Tw Cen MT"/>
              </a:rPr>
              <a:t>HRO</a:t>
            </a:r>
            <a:r>
              <a:rPr lang="en-US" sz="4400"/>
              <a:t> </a:t>
            </a:r>
            <a:r>
              <a:rPr lang="en-US" sz="4400" b="1">
                <a:latin typeface="Tw Cen MT"/>
              </a:rPr>
              <a:t>Values</a:t>
            </a:r>
            <a:endParaRPr lang="en-US" sz="4400"/>
          </a:p>
        </p:txBody>
      </p:sp>
      <p:sp>
        <p:nvSpPr>
          <p:cNvPr id="2" name="Content Placeholder 2">
            <a:extLst>
              <a:ext uri="{FF2B5EF4-FFF2-40B4-BE49-F238E27FC236}">
                <a16:creationId xmlns:a16="http://schemas.microsoft.com/office/drawing/2014/main" id="{D41F1E6F-3FDC-66B1-A9B2-BBEBFD630BF3}"/>
              </a:ext>
            </a:extLst>
          </p:cNvPr>
          <p:cNvSpPr>
            <a:spLocks noGrp="1"/>
          </p:cNvSpPr>
          <p:nvPr>
            <p:ph idx="1"/>
          </p:nvPr>
        </p:nvSpPr>
        <p:spPr>
          <a:xfrm>
            <a:off x="5999387" y="4110707"/>
            <a:ext cx="3593804" cy="2366647"/>
          </a:xfrm>
          <a:prstGeom prst="rect">
            <a:avLst/>
          </a:prstGeom>
          <a:solidFill>
            <a:schemeClr val="accent1"/>
          </a:solidFill>
        </p:spPr>
        <p:txBody>
          <a:bodyPr vert="horz" lIns="68580" tIns="34290" rIns="68580" bIns="34290" rtlCol="0" anchor="ctr">
            <a:normAutofit fontScale="77500" lnSpcReduction="20000"/>
          </a:bodyPr>
          <a:lstStyle/>
          <a:p>
            <a:pPr marL="0" indent="0">
              <a:spcBef>
                <a:spcPts val="750"/>
              </a:spcBef>
              <a:spcAft>
                <a:spcPts val="450"/>
              </a:spcAft>
              <a:buClr>
                <a:schemeClr val="accent2"/>
              </a:buClr>
              <a:buNone/>
            </a:pPr>
            <a:endParaRPr lang="en-US" b="1">
              <a:latin typeface="Tw Cen MT" panose="020B0602020104020603" pitchFamily="34" charset="77"/>
            </a:endParaRPr>
          </a:p>
          <a:p>
            <a:pPr marL="11430" indent="0" fontAlgn="base">
              <a:spcBef>
                <a:spcPts val="750"/>
              </a:spcBef>
              <a:spcAft>
                <a:spcPts val="450"/>
              </a:spcAft>
              <a:buClr>
                <a:schemeClr val="accent2"/>
              </a:buClr>
              <a:buNone/>
            </a:pPr>
            <a:r>
              <a:rPr lang="en-US" b="1">
                <a:latin typeface="Tw Cen MT" panose="020B0602020104020603" pitchFamily="34" charset="77"/>
              </a:rPr>
              <a:t>Five Principles </a:t>
            </a:r>
          </a:p>
          <a:p>
            <a:pPr indent="-171450" fontAlgn="base">
              <a:spcBef>
                <a:spcPts val="750"/>
              </a:spcBef>
              <a:spcAft>
                <a:spcPts val="450"/>
              </a:spcAft>
              <a:buClr>
                <a:schemeClr val="accent2"/>
              </a:buClr>
              <a:buFont typeface="Arial" panose="020B0604020202020204" pitchFamily="34" charset="0"/>
              <a:buChar char="•"/>
            </a:pPr>
            <a:r>
              <a:rPr lang="en-US">
                <a:latin typeface="Tw Cen MT" panose="020B0602020104020603" pitchFamily="34" charset="77"/>
              </a:rPr>
              <a:t>Sensitivity to operations </a:t>
            </a:r>
          </a:p>
          <a:p>
            <a:pPr indent="-171450" fontAlgn="base">
              <a:spcBef>
                <a:spcPts val="750"/>
              </a:spcBef>
              <a:spcAft>
                <a:spcPts val="450"/>
              </a:spcAft>
              <a:buClr>
                <a:schemeClr val="accent2"/>
              </a:buClr>
              <a:buFont typeface="Arial" panose="020B0604020202020204" pitchFamily="34" charset="0"/>
              <a:buChar char="•"/>
            </a:pPr>
            <a:r>
              <a:rPr lang="en-US">
                <a:latin typeface="Tw Cen MT" panose="020B0602020104020603" pitchFamily="34" charset="77"/>
              </a:rPr>
              <a:t>Reluctance to simplify </a:t>
            </a:r>
          </a:p>
          <a:p>
            <a:pPr indent="-171450" fontAlgn="base">
              <a:spcBef>
                <a:spcPts val="750"/>
              </a:spcBef>
              <a:spcAft>
                <a:spcPts val="450"/>
              </a:spcAft>
              <a:buClr>
                <a:schemeClr val="accent2"/>
              </a:buClr>
              <a:buFont typeface="Arial" panose="020B0604020202020204" pitchFamily="34" charset="0"/>
              <a:buChar char="•"/>
            </a:pPr>
            <a:r>
              <a:rPr lang="en-US">
                <a:latin typeface="Tw Cen MT" panose="020B0602020104020603" pitchFamily="34" charset="77"/>
              </a:rPr>
              <a:t>Preoccupation with failure </a:t>
            </a:r>
          </a:p>
          <a:p>
            <a:pPr indent="-171450" fontAlgn="base">
              <a:spcBef>
                <a:spcPts val="750"/>
              </a:spcBef>
              <a:spcAft>
                <a:spcPts val="450"/>
              </a:spcAft>
              <a:buClr>
                <a:schemeClr val="accent2"/>
              </a:buClr>
              <a:buFont typeface="Arial" panose="020B0604020202020204" pitchFamily="34" charset="0"/>
              <a:buChar char="•"/>
            </a:pPr>
            <a:r>
              <a:rPr lang="en-US">
                <a:latin typeface="Tw Cen MT" panose="020B0602020104020603" pitchFamily="34" charset="77"/>
              </a:rPr>
              <a:t>Deference to expertise </a:t>
            </a:r>
          </a:p>
          <a:p>
            <a:pPr indent="-171450" fontAlgn="base">
              <a:spcBef>
                <a:spcPts val="750"/>
              </a:spcBef>
              <a:spcAft>
                <a:spcPts val="450"/>
              </a:spcAft>
              <a:buClr>
                <a:schemeClr val="accent2"/>
              </a:buClr>
              <a:buFont typeface="Arial" panose="020B0604020202020204" pitchFamily="34" charset="0"/>
              <a:buChar char="•"/>
            </a:pPr>
            <a:r>
              <a:rPr lang="en-US">
                <a:latin typeface="Tw Cen MT" panose="020B0602020104020603" pitchFamily="34" charset="77"/>
              </a:rPr>
              <a:t>Resilience</a:t>
            </a:r>
          </a:p>
          <a:p>
            <a:pPr indent="-171450">
              <a:spcBef>
                <a:spcPts val="750"/>
              </a:spcBef>
              <a:spcAft>
                <a:spcPts val="450"/>
              </a:spcAft>
              <a:buClr>
                <a:schemeClr val="accent2"/>
              </a:buClr>
              <a:buFont typeface="Arial" panose="020B0604020202020204" pitchFamily="34" charset="0"/>
              <a:buChar char="•"/>
            </a:pPr>
            <a:endParaRPr lang="en-US">
              <a:latin typeface="Tw Cen MT" panose="020B0602020104020603" pitchFamily="34" charset="77"/>
            </a:endParaRPr>
          </a:p>
        </p:txBody>
      </p:sp>
      <p:pic>
        <p:nvPicPr>
          <p:cNvPr id="5" name="Content Placeholder 4">
            <a:extLst>
              <a:ext uri="{FF2B5EF4-FFF2-40B4-BE49-F238E27FC236}">
                <a16:creationId xmlns:a16="http://schemas.microsoft.com/office/drawing/2014/main" id="{A5413C15-E104-7C08-3E9F-356F455E1824}"/>
              </a:ext>
            </a:extLst>
          </p:cNvPr>
          <p:cNvPicPr>
            <a:picLocks noChangeAspect="1"/>
          </p:cNvPicPr>
          <p:nvPr/>
        </p:nvPicPr>
        <p:blipFill>
          <a:blip r:embed="rId3"/>
          <a:stretch>
            <a:fillRect/>
          </a:stretch>
        </p:blipFill>
        <p:spPr>
          <a:xfrm>
            <a:off x="3481642" y="560124"/>
            <a:ext cx="8162260" cy="3550583"/>
          </a:xfrm>
          <a:prstGeom prst="rect">
            <a:avLst/>
          </a:prstGeom>
          <a:ln w="31750" cap="sq">
            <a:solidFill>
              <a:srgbClr val="FFFFFF"/>
            </a:solidFill>
            <a:miter lim="800000"/>
          </a:ln>
        </p:spPr>
      </p:pic>
      <p:sp>
        <p:nvSpPr>
          <p:cNvPr id="3" name="Slide Number Placeholder 2">
            <a:extLst>
              <a:ext uri="{FF2B5EF4-FFF2-40B4-BE49-F238E27FC236}">
                <a16:creationId xmlns:a16="http://schemas.microsoft.com/office/drawing/2014/main" id="{C69DA747-96E4-DC5F-2383-6B92153063F2}"/>
              </a:ext>
            </a:extLst>
          </p:cNvPr>
          <p:cNvSpPr>
            <a:spLocks noGrp="1"/>
          </p:cNvSpPr>
          <p:nvPr>
            <p:ph type="sldNum" sz="quarter" idx="12"/>
          </p:nvPr>
        </p:nvSpPr>
        <p:spPr>
          <a:xfrm>
            <a:off x="9593191" y="6217920"/>
            <a:ext cx="274320" cy="365760"/>
          </a:xfrm>
        </p:spPr>
        <p:txBody>
          <a:bodyPr vert="horz" lIns="18288" tIns="45720" rIns="18288" bIns="45720" rtlCol="0" anchor="ctr">
            <a:normAutofit/>
          </a:bodyPr>
          <a:lstStyle/>
          <a:p>
            <a:pPr>
              <a:lnSpc>
                <a:spcPct val="90000"/>
              </a:lnSpc>
              <a:spcAft>
                <a:spcPts val="600"/>
              </a:spcAft>
            </a:pPr>
            <a:fld id="{D983F1FA-211D-3044-9E35-958DFBC26156}" type="slidenum">
              <a:rPr lang="en-US" smtClean="0"/>
              <a:pPr>
                <a:lnSpc>
                  <a:spcPct val="90000"/>
                </a:lnSpc>
                <a:spcAft>
                  <a:spcPts val="600"/>
                </a:spcAft>
              </a:pPr>
              <a:t>17</a:t>
            </a:fld>
            <a:endParaRPr lang="en-US"/>
          </a:p>
        </p:txBody>
      </p:sp>
      <p:sp>
        <p:nvSpPr>
          <p:cNvPr id="6" name="TextBox 5">
            <a:extLst>
              <a:ext uri="{FF2B5EF4-FFF2-40B4-BE49-F238E27FC236}">
                <a16:creationId xmlns:a16="http://schemas.microsoft.com/office/drawing/2014/main" id="{72B101A8-0093-EDB7-FAAD-AD2BC9996219}"/>
              </a:ext>
            </a:extLst>
          </p:cNvPr>
          <p:cNvSpPr txBox="1"/>
          <p:nvPr/>
        </p:nvSpPr>
        <p:spPr>
          <a:xfrm>
            <a:off x="1783596" y="6301242"/>
            <a:ext cx="4800600" cy="307777"/>
          </a:xfrm>
          <a:prstGeom prst="rect">
            <a:avLst/>
          </a:prstGeom>
          <a:noFill/>
        </p:spPr>
        <p:txBody>
          <a:bodyPr wrap="square" rtlCol="0">
            <a:spAutoFit/>
          </a:bodyPr>
          <a:lstStyle/>
          <a:p>
            <a:pPr algn="l"/>
            <a:r>
              <a:rPr lang="en-US" sz="1400">
                <a:solidFill>
                  <a:schemeClr val="tx2"/>
                </a:solidFill>
                <a:latin typeface="Tw Cen MT" panose="020B0602020104020603" pitchFamily="34" charset="77"/>
              </a:rPr>
              <a:t>Schmutz et al 2019, Tankard et al. 2022</a:t>
            </a:r>
          </a:p>
        </p:txBody>
      </p:sp>
    </p:spTree>
    <p:extLst>
      <p:ext uri="{BB962C8B-B14F-4D97-AF65-F5344CB8AC3E}">
        <p14:creationId xmlns:p14="http://schemas.microsoft.com/office/powerpoint/2010/main" val="2409762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8E7EA9-CDD9-E89A-BBE3-3D2C12067834}"/>
              </a:ext>
            </a:extLst>
          </p:cNvPr>
          <p:cNvSpPr>
            <a:spLocks noGrp="1"/>
          </p:cNvSpPr>
          <p:nvPr>
            <p:ph type="title"/>
          </p:nvPr>
        </p:nvSpPr>
        <p:spPr>
          <a:xfrm>
            <a:off x="3589186" y="2892343"/>
            <a:ext cx="8186402" cy="507831"/>
          </a:xfrm>
        </p:spPr>
        <p:txBody>
          <a:bodyPr>
            <a:noAutofit/>
          </a:bodyPr>
          <a:lstStyle/>
          <a:p>
            <a:r>
              <a:rPr lang="en-US" sz="4000">
                <a:latin typeface="Tw Cen MT" panose="020B0602020104020603" pitchFamily="34" charset="77"/>
              </a:rPr>
              <a:t>Today we are asking that this hospital be part of the next chapter in the history of Airway Lead Networks</a:t>
            </a:r>
            <a:br>
              <a:rPr lang="en-US" sz="4000"/>
            </a:br>
            <a:br>
              <a:rPr lang="en-US" sz="4000"/>
            </a:br>
            <a:endParaRPr lang="en-US" sz="4000"/>
          </a:p>
        </p:txBody>
      </p:sp>
      <p:sp>
        <p:nvSpPr>
          <p:cNvPr id="4" name="Slide Number Placeholder 3">
            <a:extLst>
              <a:ext uri="{FF2B5EF4-FFF2-40B4-BE49-F238E27FC236}">
                <a16:creationId xmlns:a16="http://schemas.microsoft.com/office/drawing/2014/main" id="{1B926338-B0B5-3EF2-A01E-117E875FCE09}"/>
              </a:ext>
            </a:extLst>
          </p:cNvPr>
          <p:cNvSpPr>
            <a:spLocks noGrp="1"/>
          </p:cNvSpPr>
          <p:nvPr>
            <p:ph type="sldNum" sz="quarter" idx="10"/>
          </p:nvPr>
        </p:nvSpPr>
        <p:spPr/>
        <p:txBody>
          <a:bodyPr/>
          <a:lstStyle/>
          <a:p>
            <a:pPr>
              <a:defRPr/>
            </a:pPr>
            <a:fld id="{A48725E7-0BCD-FA4A-B64F-9E36BFFE79F3}" type="slidenum">
              <a:rPr lang="en-US" smtClean="0"/>
              <a:pPr>
                <a:defRPr/>
              </a:pPr>
              <a:t>18</a:t>
            </a:fld>
            <a:endParaRPr lang="en-US"/>
          </a:p>
        </p:txBody>
      </p:sp>
      <p:sp>
        <p:nvSpPr>
          <p:cNvPr id="5" name="Rectangle 4">
            <a:extLst>
              <a:ext uri="{FF2B5EF4-FFF2-40B4-BE49-F238E27FC236}">
                <a16:creationId xmlns:a16="http://schemas.microsoft.com/office/drawing/2014/main" id="{C39C56AF-F5D6-4CA0-7179-A3F64F468692}"/>
              </a:ext>
            </a:extLst>
          </p:cNvPr>
          <p:cNvSpPr/>
          <p:nvPr/>
        </p:nvSpPr>
        <p:spPr>
          <a:xfrm>
            <a:off x="1752600" y="6248401"/>
            <a:ext cx="2895600" cy="50783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BB8FD351-9844-392D-07EE-C113248D3FC3}"/>
              </a:ext>
            </a:extLst>
          </p:cNvPr>
          <p:cNvSpPr txBox="1">
            <a:spLocks/>
          </p:cNvSpPr>
          <p:nvPr/>
        </p:nvSpPr>
        <p:spPr bwMode="auto">
          <a:xfrm>
            <a:off x="3678760" y="4644014"/>
            <a:ext cx="818640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defTabSz="514350" rtl="0" eaLnBrk="1" fontAlgn="base" hangingPunct="1">
              <a:spcBef>
                <a:spcPts val="563"/>
              </a:spcBef>
              <a:spcAft>
                <a:spcPct val="0"/>
              </a:spcAft>
              <a:defRPr sz="3200" b="0" kern="1200">
                <a:solidFill>
                  <a:schemeClr val="bg1"/>
                </a:solidFill>
                <a:latin typeface="YaleNew" panose="02000602050000020003" pitchFamily="2" charset="77"/>
                <a:ea typeface="+mj-ea"/>
                <a:cs typeface="Microsoft Sans Serif" panose="020B0604020202020204" pitchFamily="34" charset="0"/>
              </a:defRPr>
            </a:lvl1pPr>
            <a:lvl2pPr algn="l" defTabSz="514350" rtl="0" eaLnBrk="1" fontAlgn="base" hangingPunct="1">
              <a:spcBef>
                <a:spcPts val="563"/>
              </a:spcBef>
              <a:spcAft>
                <a:spcPct val="0"/>
              </a:spcAft>
              <a:defRPr sz="1650" b="1">
                <a:solidFill>
                  <a:schemeClr val="tx1"/>
                </a:solidFill>
                <a:latin typeface="Arial" charset="0"/>
              </a:defRPr>
            </a:lvl2pPr>
            <a:lvl3pPr algn="l" defTabSz="514350" rtl="0" eaLnBrk="1" fontAlgn="base" hangingPunct="1">
              <a:spcBef>
                <a:spcPts val="563"/>
              </a:spcBef>
              <a:spcAft>
                <a:spcPct val="0"/>
              </a:spcAft>
              <a:defRPr sz="1650" b="1">
                <a:solidFill>
                  <a:schemeClr val="tx1"/>
                </a:solidFill>
                <a:latin typeface="Arial" charset="0"/>
              </a:defRPr>
            </a:lvl3pPr>
            <a:lvl4pPr algn="l" defTabSz="514350" rtl="0" eaLnBrk="1" fontAlgn="base" hangingPunct="1">
              <a:spcBef>
                <a:spcPts val="563"/>
              </a:spcBef>
              <a:spcAft>
                <a:spcPct val="0"/>
              </a:spcAft>
              <a:defRPr sz="1650" b="1">
                <a:solidFill>
                  <a:schemeClr val="tx1"/>
                </a:solidFill>
                <a:latin typeface="Arial" charset="0"/>
              </a:defRPr>
            </a:lvl4pPr>
            <a:lvl5pPr algn="l" defTabSz="514350" rtl="0" eaLnBrk="1" fontAlgn="base" hangingPunct="1">
              <a:spcBef>
                <a:spcPts val="563"/>
              </a:spcBef>
              <a:spcAft>
                <a:spcPct val="0"/>
              </a:spcAft>
              <a:defRPr sz="1650" b="1">
                <a:solidFill>
                  <a:schemeClr val="tx1"/>
                </a:solidFill>
                <a:latin typeface="Arial" charset="0"/>
              </a:defRPr>
            </a:lvl5pPr>
            <a:lvl6pPr marL="342900" algn="l" defTabSz="514350" rtl="0" eaLnBrk="1" fontAlgn="base" hangingPunct="1">
              <a:spcBef>
                <a:spcPts val="563"/>
              </a:spcBef>
              <a:spcAft>
                <a:spcPct val="0"/>
              </a:spcAft>
              <a:defRPr sz="1650" b="1">
                <a:solidFill>
                  <a:schemeClr val="tx1"/>
                </a:solidFill>
                <a:latin typeface="Arial" charset="0"/>
              </a:defRPr>
            </a:lvl6pPr>
            <a:lvl7pPr marL="685800" algn="l" defTabSz="514350" rtl="0" eaLnBrk="1" fontAlgn="base" hangingPunct="1">
              <a:spcBef>
                <a:spcPts val="563"/>
              </a:spcBef>
              <a:spcAft>
                <a:spcPct val="0"/>
              </a:spcAft>
              <a:defRPr sz="1650" b="1">
                <a:solidFill>
                  <a:schemeClr val="tx1"/>
                </a:solidFill>
                <a:latin typeface="Arial" charset="0"/>
              </a:defRPr>
            </a:lvl7pPr>
            <a:lvl8pPr marL="1028700" algn="l" defTabSz="514350" rtl="0" eaLnBrk="1" fontAlgn="base" hangingPunct="1">
              <a:spcBef>
                <a:spcPts val="563"/>
              </a:spcBef>
              <a:spcAft>
                <a:spcPct val="0"/>
              </a:spcAft>
              <a:defRPr sz="1650" b="1">
                <a:solidFill>
                  <a:schemeClr val="tx1"/>
                </a:solidFill>
                <a:latin typeface="Arial" charset="0"/>
              </a:defRPr>
            </a:lvl8pPr>
            <a:lvl9pPr marL="1371600" algn="l" defTabSz="514350" rtl="0" eaLnBrk="1" fontAlgn="base" hangingPunct="1">
              <a:spcBef>
                <a:spcPts val="563"/>
              </a:spcBef>
              <a:spcAft>
                <a:spcPct val="0"/>
              </a:spcAft>
              <a:defRPr sz="1650" b="1">
                <a:solidFill>
                  <a:schemeClr val="tx1"/>
                </a:solidFill>
                <a:latin typeface="Arial" charset="0"/>
              </a:defRPr>
            </a:lvl9pPr>
          </a:lstStyle>
          <a:p>
            <a:br>
              <a:rPr lang="en-US" sz="2400">
                <a:latin typeface="Tw Cen MT" panose="020B0602020104020603" pitchFamily="34" charset="77"/>
              </a:rPr>
            </a:br>
            <a:br>
              <a:rPr lang="en-US" sz="2400">
                <a:latin typeface="Tw Cen MT" panose="020B0602020104020603" pitchFamily="34" charset="77"/>
              </a:rPr>
            </a:br>
            <a:r>
              <a:rPr lang="en-US" sz="2400">
                <a:latin typeface="Tw Cen MT" panose="020B0602020104020603" pitchFamily="34" charset="77"/>
              </a:rPr>
              <a:t>Please turn your attention to the handout</a:t>
            </a:r>
          </a:p>
        </p:txBody>
      </p:sp>
      <p:pic>
        <p:nvPicPr>
          <p:cNvPr id="9" name="Picture 2">
            <a:extLst>
              <a:ext uri="{FF2B5EF4-FFF2-40B4-BE49-F238E27FC236}">
                <a16:creationId xmlns:a16="http://schemas.microsoft.com/office/drawing/2014/main" id="{F4B29740-C6EC-86B1-2DA7-F2AE029B70F4}"/>
              </a:ext>
            </a:extLst>
          </p:cNvPr>
          <p:cNvPicPr>
            <a:picLocks noChangeAspect="1" noChangeArrowheads="1"/>
          </p:cNvPicPr>
          <p:nvPr/>
        </p:nvPicPr>
        <p:blipFill rotWithShape="1">
          <a:blip r:embed="rId3">
            <a:alphaModFix amt="20000"/>
            <a:extLst>
              <a:ext uri="{BEBA8EAE-BF5A-486C-A8C5-ECC9F3942E4B}">
                <a14:imgProps xmlns:a14="http://schemas.microsoft.com/office/drawing/2010/main">
                  <a14:imgLayer r:embed="rId4">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82B31D4C-858B-3325-D6CD-81835321F172}"/>
              </a:ext>
            </a:extLst>
          </p:cNvPr>
          <p:cNvSpPr/>
          <p:nvPr/>
        </p:nvSpPr>
        <p:spPr>
          <a:xfrm>
            <a:off x="397565" y="6356350"/>
            <a:ext cx="1630018" cy="365125"/>
          </a:xfrm>
          <a:prstGeom prst="rect">
            <a:avLst/>
          </a:prstGeom>
          <a:solidFill>
            <a:srgbClr val="545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6443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17EED-4A16-87A7-5BED-A865EA54CB4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9892EA8-ECC6-47B0-6AE4-FC327053F4F3}"/>
              </a:ext>
            </a:extLst>
          </p:cNvPr>
          <p:cNvSpPr>
            <a:spLocks noGrp="1"/>
          </p:cNvSpPr>
          <p:nvPr>
            <p:ph type="title"/>
          </p:nvPr>
        </p:nvSpPr>
        <p:spPr/>
        <p:txBody>
          <a:bodyPr>
            <a:normAutofit/>
          </a:bodyPr>
          <a:lstStyle/>
          <a:p>
            <a:r>
              <a:rPr lang="en-US" sz="4400" b="1">
                <a:latin typeface="Tw Cen MT" panose="020B0602020104020603" pitchFamily="34" charset="77"/>
              </a:rPr>
              <a:t>Selected</a:t>
            </a:r>
            <a:br>
              <a:rPr lang="en-US" sz="4400" b="1">
                <a:latin typeface="Tw Cen MT" panose="020B0602020104020603" pitchFamily="34" charset="77"/>
              </a:rPr>
            </a:br>
            <a:r>
              <a:rPr lang="en-US" sz="4400" b="1">
                <a:latin typeface="Tw Cen MT" panose="020B0602020104020603" pitchFamily="34" charset="77"/>
              </a:rPr>
              <a:t>References	</a:t>
            </a:r>
          </a:p>
        </p:txBody>
      </p:sp>
      <p:sp>
        <p:nvSpPr>
          <p:cNvPr id="4" name="Slide Number Placeholder 3">
            <a:extLst>
              <a:ext uri="{FF2B5EF4-FFF2-40B4-BE49-F238E27FC236}">
                <a16:creationId xmlns:a16="http://schemas.microsoft.com/office/drawing/2014/main" id="{47D68F9E-402D-6EE2-B6F4-30E4BE3D891B}"/>
              </a:ext>
            </a:extLst>
          </p:cNvPr>
          <p:cNvSpPr>
            <a:spLocks noGrp="1"/>
          </p:cNvSpPr>
          <p:nvPr>
            <p:ph type="sldNum" sz="quarter" idx="12"/>
          </p:nvPr>
        </p:nvSpPr>
        <p:spPr/>
        <p:txBody>
          <a:bodyPr/>
          <a:lstStyle/>
          <a:p>
            <a:pPr>
              <a:defRPr/>
            </a:pPr>
            <a:fld id="{A48725E7-0BCD-FA4A-B64F-9E36BFFE79F3}" type="slidenum">
              <a:rPr lang="en-US" smtClean="0"/>
              <a:pPr>
                <a:defRPr/>
              </a:pPr>
              <a:t>19</a:t>
            </a:fld>
            <a:endParaRPr lang="en-US"/>
          </a:p>
        </p:txBody>
      </p:sp>
      <p:sp>
        <p:nvSpPr>
          <p:cNvPr id="2" name="Text Placeholder 1">
            <a:extLst>
              <a:ext uri="{FF2B5EF4-FFF2-40B4-BE49-F238E27FC236}">
                <a16:creationId xmlns:a16="http://schemas.microsoft.com/office/drawing/2014/main" id="{5607231D-5D9F-3A92-4450-83ABE98555A7}"/>
              </a:ext>
            </a:extLst>
          </p:cNvPr>
          <p:cNvSpPr>
            <a:spLocks noGrp="1"/>
          </p:cNvSpPr>
          <p:nvPr>
            <p:ph type="body" sz="quarter" idx="4294967295"/>
          </p:nvPr>
        </p:nvSpPr>
        <p:spPr>
          <a:xfrm>
            <a:off x="3432316" y="344527"/>
            <a:ext cx="7752519" cy="6557962"/>
          </a:xfrm>
        </p:spPr>
        <p:txBody>
          <a:bodyPr>
            <a:normAutofit/>
          </a:bodyPr>
          <a:lstStyle/>
          <a:p>
            <a:pPr marL="342900" indent="-342900">
              <a:spcBef>
                <a:spcPts val="0"/>
              </a:spcBef>
              <a:buFont typeface="+mj-lt"/>
              <a:buAutoNum type="arabicPeriod"/>
            </a:pP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Joffe AM, Aziz MF, Posner KL, Duggan LV, Mincer SL, Domino KB. "Management of difficult tracheal intubation: a closed claims analysis." Anesthesiology. 2019 Oct 1;131(4):818-29.</a:t>
            </a:r>
          </a:p>
          <a:p>
            <a:pPr marL="342900" indent="-342900">
              <a:spcBef>
                <a:spcPts val="0"/>
              </a:spcBef>
              <a:buFont typeface="+mj-lt"/>
              <a:buAutoNum type="arabicPeriod"/>
            </a:pP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Woodward ZG, Urman RD, Domino KB. "Safety of non-operating room anesthesia." </a:t>
            </a:r>
            <a:r>
              <a:rPr lang="en-US" sz="1050" err="1">
                <a:solidFill>
                  <a:schemeClr val="tx2"/>
                </a:solidFill>
                <a:latin typeface="Tw Cen MT" panose="020B0602020104020603" pitchFamily="34" charset="77"/>
                <a:ea typeface="Aptos" panose="020B0004020202020204" pitchFamily="34" charset="0"/>
                <a:cs typeface="Times New Roman" panose="02020603050405020304" pitchFamily="18" charset="0"/>
              </a:rPr>
              <a:t>Anesthesiol</a:t>
            </a: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 Clin. 2017 Aug 19;35(4):569-81.</a:t>
            </a:r>
          </a:p>
          <a:p>
            <a:pPr marL="342900" indent="-342900">
              <a:spcBef>
                <a:spcPts val="0"/>
              </a:spcBef>
              <a:buFont typeface="+mj-lt"/>
              <a:buAutoNum type="arabicPeriod"/>
            </a:pPr>
            <a:r>
              <a:rPr lang="en-US" sz="1050" b="0" i="0" u="none" strike="noStrike">
                <a:solidFill>
                  <a:schemeClr val="tx2"/>
                </a:solidFill>
                <a:effectLst/>
                <a:latin typeface="Tw Cen MT" panose="020B0602020104020603" pitchFamily="34" charset="77"/>
              </a:rPr>
              <a:t>Russotto V., </a:t>
            </a:r>
            <a:r>
              <a:rPr lang="en-US" sz="1050" b="0" i="0" u="none" strike="noStrike" err="1">
                <a:solidFill>
                  <a:schemeClr val="tx2"/>
                </a:solidFill>
                <a:effectLst/>
                <a:latin typeface="Tw Cen MT" panose="020B0602020104020603" pitchFamily="34" charset="77"/>
              </a:rPr>
              <a:t>Myatra</a:t>
            </a:r>
            <a:r>
              <a:rPr lang="en-US" sz="1050" b="0" i="0" u="none" strike="noStrike">
                <a:solidFill>
                  <a:schemeClr val="tx2"/>
                </a:solidFill>
                <a:effectLst/>
                <a:latin typeface="Tw Cen MT" panose="020B0602020104020603" pitchFamily="34" charset="77"/>
              </a:rPr>
              <a:t> S. N., Laffey J. G., et al. Intubation practices and adverse peri-intubation events in critically ill patients from 29 countries. JAMA . 2021;325(12):1164–1172. </a:t>
            </a:r>
            <a:r>
              <a:rPr lang="en-US" sz="1050" b="0" i="0" u="none" strike="noStrike" err="1">
                <a:solidFill>
                  <a:schemeClr val="tx2"/>
                </a:solidFill>
                <a:effectLst/>
                <a:latin typeface="Tw Cen MT" panose="020B0602020104020603" pitchFamily="34" charset="77"/>
              </a:rPr>
              <a:t>doi</a:t>
            </a:r>
            <a:r>
              <a:rPr lang="en-US" sz="1050" b="0" i="0" u="none" strike="noStrike">
                <a:solidFill>
                  <a:schemeClr val="tx2"/>
                </a:solidFill>
                <a:effectLst/>
                <a:latin typeface="Tw Cen MT" panose="020B0602020104020603" pitchFamily="34" charset="77"/>
              </a:rPr>
              <a:t>: 10.1001/jama.2021.1727.</a:t>
            </a:r>
          </a:p>
          <a:p>
            <a:pPr marL="342900" indent="-342900">
              <a:spcBef>
                <a:spcPts val="0"/>
              </a:spcBef>
              <a:buFont typeface="+mj-lt"/>
              <a:buAutoNum type="arabicPeriod"/>
            </a:pPr>
            <a:r>
              <a:rPr lang="en-US" sz="1050">
                <a:solidFill>
                  <a:schemeClr val="tx2"/>
                </a:solidFill>
                <a:latin typeface="Tw Cen MT" panose="020B0602020104020603" pitchFamily="34" charset="77"/>
              </a:rPr>
              <a:t>April, M., Schauer, S., Nikolla, D., et al. Association between multiple intubation attempts and complications during emergency department airway management: A national emergency airway registry study, AJEM. 2014; 85:202-207. </a:t>
            </a:r>
            <a:r>
              <a:rPr lang="en-US" sz="1050" err="1">
                <a:solidFill>
                  <a:schemeClr val="tx2"/>
                </a:solidFill>
                <a:latin typeface="Tw Cen MT" panose="020B0602020104020603" pitchFamily="34" charset="77"/>
              </a:rPr>
              <a:t>doi.org</a:t>
            </a:r>
            <a:r>
              <a:rPr lang="en-US" sz="1050">
                <a:solidFill>
                  <a:schemeClr val="tx2"/>
                </a:solidFill>
                <a:latin typeface="Tw Cen MT" panose="020B0602020104020603" pitchFamily="34" charset="77"/>
              </a:rPr>
              <a:t>/10.1016/j.ajem.2024.09.014.</a:t>
            </a:r>
          </a:p>
          <a:p>
            <a:pPr marL="342900" indent="-342900">
              <a:spcBef>
                <a:spcPts val="0"/>
              </a:spcBef>
              <a:buFont typeface="+mj-lt"/>
              <a:buAutoNum type="arabicPeriod"/>
            </a:pPr>
            <a:r>
              <a:rPr lang="en-US" sz="1050" kern="1200">
                <a:solidFill>
                  <a:schemeClr val="tx2"/>
                </a:solidFill>
                <a:latin typeface="Tw Cen MT" panose="020B0602020104020603" pitchFamily="34" charset="77"/>
              </a:rPr>
              <a:t>Merola, R., Troise, S., Palumbo, D., et al. Airway management in patients undergoing maxillofacial surgery: State of art review, Journal of Stomatology, Oral and Maxillofacial Surgery, Volume 126, Issue 2, 2025, 102044, ISSN 2468-7855, </a:t>
            </a:r>
            <a:r>
              <a:rPr lang="en-US" sz="1050" kern="1200">
                <a:solidFill>
                  <a:schemeClr val="tx2"/>
                </a:solidFill>
                <a:latin typeface="Tw Cen MT" panose="020B0602020104020603" pitchFamily="34" charset="77"/>
                <a:hlinkClick r:id="rId3">
                  <a:extLst>
                    <a:ext uri="{A12FA001-AC4F-418D-AE19-62706E023703}">
                      <ahyp:hlinkClr xmlns:ahyp="http://schemas.microsoft.com/office/drawing/2018/hyperlinkcolor" val="tx"/>
                    </a:ext>
                  </a:extLst>
                </a:hlinkClick>
              </a:rPr>
              <a:t>https://doi.org/10.1016/j.jormas.2024.102044</a:t>
            </a:r>
            <a:r>
              <a:rPr lang="en-US" sz="1050" kern="1200">
                <a:solidFill>
                  <a:schemeClr val="tx2"/>
                </a:solidFill>
                <a:latin typeface="Tw Cen MT" panose="020B0602020104020603" pitchFamily="34" charset="77"/>
              </a:rPr>
              <a:t>.</a:t>
            </a:r>
          </a:p>
          <a:p>
            <a:pPr marL="342900" indent="-342900">
              <a:spcBef>
                <a:spcPts val="0"/>
              </a:spcBef>
              <a:buFont typeface="+mj-lt"/>
              <a:buAutoNum type="arabicPeriod"/>
            </a:pPr>
            <a:r>
              <a:rPr lang="en-US" sz="1050" b="0" i="0">
                <a:solidFill>
                  <a:schemeClr val="tx2"/>
                </a:solidFill>
                <a:effectLst/>
                <a:latin typeface="Tw Cen MT" panose="020B0602020104020603" pitchFamily="34" charset="77"/>
              </a:rPr>
              <a:t>Lorenzen, U., </a:t>
            </a:r>
            <a:r>
              <a:rPr lang="en-US" sz="1050" b="0" i="0" err="1">
                <a:solidFill>
                  <a:schemeClr val="tx2"/>
                </a:solidFill>
                <a:effectLst/>
                <a:latin typeface="Tw Cen MT" panose="020B0602020104020603" pitchFamily="34" charset="77"/>
              </a:rPr>
              <a:t>Marung</a:t>
            </a:r>
            <a:r>
              <a:rPr lang="en-US" sz="1050" b="0" i="0">
                <a:solidFill>
                  <a:schemeClr val="tx2"/>
                </a:solidFill>
                <a:effectLst/>
                <a:latin typeface="Tw Cen MT" panose="020B0602020104020603" pitchFamily="34" charset="77"/>
              </a:rPr>
              <a:t>, H., Eimer, C. et al. Quality and safety in prehospital airway management – retrospective analysis of 18,000 cases from an air rescue database in Germany. </a:t>
            </a:r>
            <a:r>
              <a:rPr lang="en-US" sz="1050" b="0" i="1">
                <a:solidFill>
                  <a:schemeClr val="tx2"/>
                </a:solidFill>
                <a:effectLst/>
                <a:latin typeface="Tw Cen MT" panose="020B0602020104020603" pitchFamily="34" charset="77"/>
              </a:rPr>
              <a:t>BMC Emerg Med</a:t>
            </a:r>
            <a:r>
              <a:rPr lang="en-US" sz="1050" b="0" i="0">
                <a:solidFill>
                  <a:schemeClr val="tx2"/>
                </a:solidFill>
                <a:effectLst/>
                <a:latin typeface="Tw Cen MT" panose="020B0602020104020603" pitchFamily="34" charset="77"/>
              </a:rPr>
              <a:t> </a:t>
            </a:r>
            <a:r>
              <a:rPr lang="en-US" sz="1050" b="1" i="0">
                <a:solidFill>
                  <a:schemeClr val="tx2"/>
                </a:solidFill>
                <a:effectLst/>
                <a:latin typeface="Tw Cen MT" panose="020B0602020104020603" pitchFamily="34" charset="77"/>
              </a:rPr>
              <a:t>24</a:t>
            </a:r>
            <a:r>
              <a:rPr lang="en-US" sz="1050" b="0" i="0">
                <a:solidFill>
                  <a:schemeClr val="tx2"/>
                </a:solidFill>
                <a:effectLst/>
                <a:latin typeface="Tw Cen MT" panose="020B0602020104020603" pitchFamily="34" charset="77"/>
              </a:rPr>
              <a:t>, 157 (2024). https://</a:t>
            </a:r>
            <a:r>
              <a:rPr lang="en-US" sz="1050" b="0" i="0" err="1">
                <a:solidFill>
                  <a:schemeClr val="tx2"/>
                </a:solidFill>
                <a:effectLst/>
                <a:latin typeface="Tw Cen MT" panose="020B0602020104020603" pitchFamily="34" charset="77"/>
              </a:rPr>
              <a:t>doi.org</a:t>
            </a:r>
            <a:r>
              <a:rPr lang="en-US" sz="1050" b="0" i="0">
                <a:solidFill>
                  <a:schemeClr val="tx2"/>
                </a:solidFill>
                <a:effectLst/>
                <a:latin typeface="Tw Cen MT" panose="020B0602020104020603" pitchFamily="34" charset="77"/>
              </a:rPr>
              <a:t>/10.1186/s12873-024-01075-x</a:t>
            </a:r>
            <a:endPar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endParaRPr>
          </a:p>
          <a:p>
            <a:pPr marL="342900" indent="-342900">
              <a:spcBef>
                <a:spcPts val="0"/>
              </a:spcBef>
              <a:buFont typeface="+mj-lt"/>
              <a:buAutoNum type="arabicPeriod"/>
            </a:pP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Stone AB, </a:t>
            </a:r>
            <a:r>
              <a:rPr lang="en-US" sz="1050" err="1">
                <a:solidFill>
                  <a:schemeClr val="tx2"/>
                </a:solidFill>
                <a:latin typeface="Tw Cen MT" panose="020B0602020104020603" pitchFamily="34" charset="77"/>
                <a:ea typeface="Aptos" panose="020B0004020202020204" pitchFamily="34" charset="0"/>
                <a:cs typeface="Times New Roman" panose="02020603050405020304" pitchFamily="18" charset="0"/>
              </a:rPr>
              <a:t>Brovman</a:t>
            </a: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 EY, Greenberg P, Urman RD. A medicolegal analysis of malpractice claims involving anesthesiologists in the gastrointestinal endoscopy suite (2007–2016). Journal of Clinical Anesthesia. 2018 Aug 1;48:15-20.</a:t>
            </a:r>
          </a:p>
          <a:p>
            <a:pPr marL="342900" indent="-342900">
              <a:spcBef>
                <a:spcPts val="0"/>
              </a:spcBef>
              <a:buFont typeface="+mj-lt"/>
              <a:buAutoNum type="arabicPeriod"/>
            </a:pPr>
            <a:r>
              <a:rPr lang="en-US" sz="1050" err="1">
                <a:solidFill>
                  <a:schemeClr val="tx2"/>
                </a:solidFill>
                <a:latin typeface="Tw Cen MT" panose="020B0602020104020603" pitchFamily="34" charset="77"/>
                <a:ea typeface="Aptos" panose="020B0004020202020204" pitchFamily="34" charset="0"/>
                <a:cs typeface="Times New Roman" panose="02020603050405020304" pitchFamily="18" charset="0"/>
              </a:rPr>
              <a:t>Moucharite</a:t>
            </a: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 MA, Zhang J, Giffin R. Factors and economic outcomes associated with documented difficult intubation in the United States. </a:t>
            </a:r>
            <a:r>
              <a:rPr lang="en-US" sz="1050" err="1">
                <a:solidFill>
                  <a:schemeClr val="tx2"/>
                </a:solidFill>
                <a:latin typeface="Tw Cen MT" panose="020B0602020104020603" pitchFamily="34" charset="77"/>
                <a:ea typeface="Aptos" panose="020B0004020202020204" pitchFamily="34" charset="0"/>
                <a:cs typeface="Times New Roman" panose="02020603050405020304" pitchFamily="18" charset="0"/>
              </a:rPr>
              <a:t>ClinicoEconomics</a:t>
            </a: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 and Outcomes Research. 2021 Apr 1:227-39.</a:t>
            </a:r>
          </a:p>
          <a:p>
            <a:pPr marL="342900" indent="-342900">
              <a:spcBef>
                <a:spcPts val="0"/>
              </a:spcBef>
              <a:buFont typeface="+mj-lt"/>
              <a:buAutoNum type="arabicPeriod"/>
            </a:pPr>
            <a:r>
              <a:rPr lang="en-US" sz="1050">
                <a:latin typeface="Tw Cen MT" panose="020B0602020104020603" pitchFamily="34" charset="77"/>
              </a:rPr>
              <a:t>Swiss Cheese” Model – James Reason, 1990.  The book reference: Reason, J. (1990) Human Error. Cambridge: University Press, Cambridge.</a:t>
            </a:r>
            <a:endPar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endParaRPr>
          </a:p>
          <a:p>
            <a:pPr marL="342900" indent="-342900">
              <a:spcBef>
                <a:spcPts val="0"/>
              </a:spcBef>
              <a:buFont typeface="+mj-lt"/>
              <a:buAutoNum type="arabicPeriod"/>
            </a:pP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Cook T, Harper J, Woodall N. Report of the NAP4 Airway Project. Journal of the Intensive Care Society. 2011;12(2):107-111. doi:10.1177/175114371101200206.</a:t>
            </a:r>
          </a:p>
          <a:p>
            <a:pPr marL="342900" indent="-342900">
              <a:spcBef>
                <a:spcPts val="0"/>
              </a:spcBef>
              <a:buFont typeface="+mj-lt"/>
              <a:buAutoNum type="arabicPeriod"/>
            </a:pP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Cook TM, Woodall N, Frerk C. "A national survey of the impact of NAP4 on airway management practice in United Kingdom hospitals: closing the safety gap in </a:t>
            </a:r>
            <a:r>
              <a:rPr lang="en-US" sz="1050" err="1">
                <a:solidFill>
                  <a:schemeClr val="tx2"/>
                </a:solidFill>
                <a:latin typeface="Tw Cen MT" panose="020B0602020104020603" pitchFamily="34" charset="77"/>
                <a:ea typeface="Aptos" panose="020B0004020202020204" pitchFamily="34" charset="0"/>
                <a:cs typeface="Times New Roman" panose="02020603050405020304" pitchFamily="18" charset="0"/>
              </a:rPr>
              <a:t>anaesthesia</a:t>
            </a: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 intensive care and the emergency department." BJA: British Journal of </a:t>
            </a:r>
            <a:r>
              <a:rPr lang="en-US" sz="1050" err="1">
                <a:solidFill>
                  <a:schemeClr val="tx2"/>
                </a:solidFill>
                <a:latin typeface="Tw Cen MT" panose="020B0602020104020603" pitchFamily="34" charset="77"/>
                <a:ea typeface="Aptos" panose="020B0004020202020204" pitchFamily="34" charset="0"/>
                <a:cs typeface="Times New Roman" panose="02020603050405020304" pitchFamily="18" charset="0"/>
              </a:rPr>
              <a:t>Anaesthesia</a:t>
            </a: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 2016 Aug 1;117(2):182-90.</a:t>
            </a:r>
          </a:p>
          <a:p>
            <a:pPr marL="342900" indent="-342900">
              <a:spcBef>
                <a:spcPts val="0"/>
              </a:spcBef>
              <a:buFont typeface="+mj-lt"/>
              <a:buAutoNum type="arabicPeriod"/>
            </a:pPr>
            <a:r>
              <a:rPr lang="en-US" sz="1050">
                <a:solidFill>
                  <a:schemeClr val="tx2"/>
                </a:solidFill>
                <a:latin typeface="Tw Cen MT" panose="020B0602020104020603" pitchFamily="34" charset="77"/>
              </a:rPr>
              <a:t>Asai T, Hillman D. Current Difficult Airway Management—Not Good Enough!. Anesthesiology. 2019 Oct 1;131(4):774-6.</a:t>
            </a:r>
          </a:p>
          <a:p>
            <a:pPr marL="342900" indent="-342900">
              <a:spcBef>
                <a:spcPts val="0"/>
              </a:spcBef>
              <a:buFont typeface="+mj-lt"/>
              <a:buAutoNum type="arabicPeriod"/>
            </a:pP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Baker PA, Behringer EC, </a:t>
            </a:r>
            <a:r>
              <a:rPr lang="en-US" sz="1050" err="1">
                <a:solidFill>
                  <a:schemeClr val="tx2"/>
                </a:solidFill>
                <a:latin typeface="Tw Cen MT" panose="020B0602020104020603" pitchFamily="34" charset="77"/>
                <a:ea typeface="Aptos" panose="020B0004020202020204" pitchFamily="34" charset="0"/>
                <a:cs typeface="Times New Roman" panose="02020603050405020304" pitchFamily="18" charset="0"/>
              </a:rPr>
              <a:t>Feinleib</a:t>
            </a: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 J, Foley LJ, Mosier J, Roth P, Wali A, O'Sullivan EP. "Formation of an Airway Lead Network: an essential patient safety initiative." British Journal of </a:t>
            </a:r>
            <a:r>
              <a:rPr lang="en-US" sz="1050" err="1">
                <a:solidFill>
                  <a:schemeClr val="tx2"/>
                </a:solidFill>
                <a:latin typeface="Tw Cen MT" panose="020B0602020104020603" pitchFamily="34" charset="77"/>
                <a:ea typeface="Aptos" panose="020B0004020202020204" pitchFamily="34" charset="0"/>
                <a:cs typeface="Times New Roman" panose="02020603050405020304" pitchFamily="18" charset="0"/>
              </a:rPr>
              <a:t>Anaesthesia</a:t>
            </a: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 2022 Feb 1;128(2):225-9.</a:t>
            </a:r>
          </a:p>
          <a:p>
            <a:pPr marL="342900" indent="-342900">
              <a:spcBef>
                <a:spcPts val="0"/>
              </a:spcBef>
              <a:buFont typeface="+mj-lt"/>
              <a:buAutoNum type="arabicPeriod"/>
            </a:pP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Mark LJ, Herzer KR, Cover R, Pandian V, Bhatti NI, Berkow LC, Haut ER, Hillel AT, Miller CR, Feller-Kopman DJ, Schiavi AJ. "Difficult airway response team: a novel quality improvement program for managing hospital-wide airway emergencies." Anesthesia &amp; Analgesia. 2015 Jul 1;121(1):127-39.</a:t>
            </a:r>
          </a:p>
          <a:p>
            <a:pPr marL="342900" indent="-342900">
              <a:spcBef>
                <a:spcPts val="0"/>
              </a:spcBef>
              <a:buFont typeface="+mj-lt"/>
              <a:buAutoNum type="arabicPeriod"/>
            </a:pPr>
            <a:r>
              <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rPr>
              <a:t>Mark L, Lester L, Cover R, Herzer K. "A decade of difficult airway response team: lessons learned from a hospital-wide difficult airway response team program." Critical care clinics. 2018 Apr 1;34(2):239-51.</a:t>
            </a:r>
          </a:p>
          <a:p>
            <a:pPr marL="342900" indent="-342900">
              <a:spcBef>
                <a:spcPts val="0"/>
              </a:spcBef>
              <a:buFont typeface="+mj-lt"/>
              <a:buAutoNum type="arabicPeriod"/>
            </a:pPr>
            <a:r>
              <a:rPr lang="en-US" sz="1050" kern="100">
                <a:solidFill>
                  <a:schemeClr val="tx2"/>
                </a:solidFill>
                <a:effectLst/>
                <a:latin typeface="Tw Cen MT" panose="020B0602020104020603" pitchFamily="34" charset="77"/>
                <a:ea typeface="Aptos" panose="020B0004020202020204" pitchFamily="34" charset="0"/>
                <a:cs typeface="Times New Roman" panose="02020603050405020304" pitchFamily="18" charset="0"/>
              </a:rPr>
              <a:t>Schmutz J, Meier LL, Manser T. How effective is teamwork really? The relationship between teamwork and performance in healthcare teams: a systematic review and meta-analysis. </a:t>
            </a:r>
            <a:r>
              <a:rPr lang="en-US" sz="1050" i="1" kern="100">
                <a:solidFill>
                  <a:schemeClr val="tx2"/>
                </a:solidFill>
                <a:effectLst/>
                <a:latin typeface="Tw Cen MT" panose="020B0602020104020603" pitchFamily="34" charset="77"/>
                <a:ea typeface="Aptos" panose="020B0004020202020204" pitchFamily="34" charset="0"/>
                <a:cs typeface="Times New Roman" panose="02020603050405020304" pitchFamily="18" charset="0"/>
              </a:rPr>
              <a:t>BMJ Open.</a:t>
            </a:r>
            <a:r>
              <a:rPr lang="en-US" sz="1050" kern="100">
                <a:solidFill>
                  <a:schemeClr val="tx2"/>
                </a:solidFill>
                <a:effectLst/>
                <a:latin typeface="Tw Cen MT" panose="020B0602020104020603" pitchFamily="34" charset="77"/>
                <a:ea typeface="Aptos" panose="020B0004020202020204" pitchFamily="34" charset="0"/>
                <a:cs typeface="Times New Roman" panose="02020603050405020304" pitchFamily="18" charset="0"/>
              </a:rPr>
              <a:t> 2019;9(9):e028280. doi:10.1136/bmjopen-2018-028280.</a:t>
            </a:r>
          </a:p>
          <a:p>
            <a:pPr marL="342900" indent="-342900">
              <a:spcBef>
                <a:spcPts val="0"/>
              </a:spcBef>
              <a:buFont typeface="+mj-lt"/>
              <a:buAutoNum type="arabicPeriod"/>
            </a:pPr>
            <a:r>
              <a:rPr lang="en-US" sz="1050" kern="100">
                <a:solidFill>
                  <a:schemeClr val="tx2"/>
                </a:solidFill>
                <a:effectLst/>
                <a:latin typeface="Tw Cen MT" panose="020B0602020104020603" pitchFamily="34" charset="77"/>
                <a:ea typeface="Aptos" panose="020B0004020202020204" pitchFamily="34" charset="0"/>
                <a:cs typeface="Times New Roman" panose="02020603050405020304" pitchFamily="18" charset="0"/>
              </a:rPr>
              <a:t>Tankard KA, </a:t>
            </a:r>
            <a:r>
              <a:rPr lang="en-US" sz="1050" kern="100" err="1">
                <a:solidFill>
                  <a:schemeClr val="tx2"/>
                </a:solidFill>
                <a:effectLst/>
                <a:latin typeface="Tw Cen MT" panose="020B0602020104020603" pitchFamily="34" charset="77"/>
                <a:ea typeface="Aptos" panose="020B0004020202020204" pitchFamily="34" charset="0"/>
                <a:cs typeface="Times New Roman" panose="02020603050405020304" pitchFamily="18" charset="0"/>
              </a:rPr>
              <a:t>Sharifpour</a:t>
            </a:r>
            <a:r>
              <a:rPr lang="en-US" sz="1050" kern="100">
                <a:solidFill>
                  <a:schemeClr val="tx2"/>
                </a:solidFill>
                <a:effectLst/>
                <a:latin typeface="Tw Cen MT" panose="020B0602020104020603" pitchFamily="34" charset="77"/>
                <a:ea typeface="Aptos" panose="020B0004020202020204" pitchFamily="34" charset="0"/>
                <a:cs typeface="Times New Roman" panose="02020603050405020304" pitchFamily="18" charset="0"/>
              </a:rPr>
              <a:t> M, Chang MG, Bittner EA. Design and Implementation of Airway Response Teams to Improve the Practice of Emergency Airway Management. J Clin Med. 2022 Oct 27;11(21):6336. </a:t>
            </a:r>
            <a:endParaRPr lang="en-US" sz="1050">
              <a:solidFill>
                <a:schemeClr val="tx2"/>
              </a:solidFill>
              <a:latin typeface="Tw Cen MT" panose="020B0602020104020603" pitchFamily="34" charset="77"/>
            </a:endParaRPr>
          </a:p>
          <a:p>
            <a:pPr marL="342900" indent="-342900">
              <a:spcBef>
                <a:spcPts val="0"/>
              </a:spcBef>
              <a:buFont typeface="+mj-lt"/>
              <a:buAutoNum type="arabicPeriod"/>
            </a:pPr>
            <a:endParaRPr lang="en-US" sz="1050">
              <a:solidFill>
                <a:schemeClr val="tx2"/>
              </a:solidFill>
              <a:latin typeface="Tw Cen MT" panose="020B0602020104020603" pitchFamily="34" charset="77"/>
              <a:ea typeface="Aptos" panose="020B000402020202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BA41645-2CEC-806A-46A7-92A141FA60A8}"/>
              </a:ext>
            </a:extLst>
          </p:cNvPr>
          <p:cNvSpPr/>
          <p:nvPr/>
        </p:nvSpPr>
        <p:spPr>
          <a:xfrm>
            <a:off x="1524000" y="6407152"/>
            <a:ext cx="3124200" cy="2984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a:extLst>
              <a:ext uri="{FF2B5EF4-FFF2-40B4-BE49-F238E27FC236}">
                <a16:creationId xmlns:a16="http://schemas.microsoft.com/office/drawing/2014/main" id="{657F8D10-3011-8710-F180-2F442BDA5349}"/>
              </a:ext>
            </a:extLst>
          </p:cNvPr>
          <p:cNvPicPr>
            <a:picLocks noChangeAspect="1" noChangeArrowheads="1"/>
          </p:cNvPicPr>
          <p:nvPr/>
        </p:nvPicPr>
        <p:blipFill rotWithShape="1">
          <a:blip r:embed="rId4">
            <a:alphaModFix amt="20000"/>
            <a:extLst>
              <a:ext uri="{BEBA8EAE-BF5A-486C-A8C5-ECC9F3942E4B}">
                <a14:imgProps xmlns:a14="http://schemas.microsoft.com/office/drawing/2010/main">
                  <a14:imgLayer r:embed="rId5">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72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293D6E4-EBB2-EC47-2F09-4116CAC7ECC7}"/>
              </a:ext>
            </a:extLst>
          </p:cNvPr>
          <p:cNvSpPr>
            <a:spLocks noGrp="1"/>
          </p:cNvSpPr>
          <p:nvPr>
            <p:ph type="title"/>
          </p:nvPr>
        </p:nvSpPr>
        <p:spPr/>
        <p:txBody>
          <a:bodyPr>
            <a:normAutofit/>
          </a:bodyPr>
          <a:lstStyle/>
          <a:p>
            <a:r>
              <a:rPr lang="en-US" sz="4400" b="1">
                <a:latin typeface="Tw Cen MT" panose="020B0602020104020603" pitchFamily="34" charset="77"/>
              </a:rPr>
              <a:t>Overview	</a:t>
            </a:r>
          </a:p>
        </p:txBody>
      </p:sp>
      <p:sp>
        <p:nvSpPr>
          <p:cNvPr id="7" name="Text Placeholder 6">
            <a:extLst>
              <a:ext uri="{FF2B5EF4-FFF2-40B4-BE49-F238E27FC236}">
                <a16:creationId xmlns:a16="http://schemas.microsoft.com/office/drawing/2014/main" id="{E4C45ADA-A308-C449-68EE-D6C4992432D0}"/>
              </a:ext>
            </a:extLst>
          </p:cNvPr>
          <p:cNvSpPr>
            <a:spLocks noGrp="1"/>
          </p:cNvSpPr>
          <p:nvPr>
            <p:ph idx="1"/>
          </p:nvPr>
        </p:nvSpPr>
        <p:spPr/>
        <p:txBody>
          <a:bodyPr>
            <a:normAutofit/>
          </a:bodyPr>
          <a:lstStyle/>
          <a:p>
            <a:pPr marL="342900" indent="-342900">
              <a:buFont typeface="+mj-lt"/>
              <a:buAutoNum type="arabicPeriod"/>
            </a:pPr>
            <a:r>
              <a:rPr lang="en-US" sz="2400" b="1" i="0">
                <a:solidFill>
                  <a:schemeClr val="tx2"/>
                </a:solidFill>
                <a:effectLst/>
                <a:latin typeface="Tw Cen MT" panose="020B0602020104020603" pitchFamily="34" charset="77"/>
              </a:rPr>
              <a:t>Current Challenges in Airway Management</a:t>
            </a:r>
          </a:p>
          <a:p>
            <a:endParaRPr lang="en-US" sz="2400" b="1" i="0">
              <a:solidFill>
                <a:srgbClr val="000000"/>
              </a:solidFill>
              <a:effectLst/>
              <a:latin typeface="Tw Cen MT" panose="020B0602020104020603" pitchFamily="34" charset="77"/>
            </a:endParaRPr>
          </a:p>
          <a:p>
            <a:pPr marL="342900" indent="-342900">
              <a:buFont typeface="+mj-lt"/>
              <a:buAutoNum type="arabicPeriod" startAt="2"/>
            </a:pPr>
            <a:r>
              <a:rPr lang="en-US" sz="2400" b="1" i="0">
                <a:solidFill>
                  <a:schemeClr val="tx2"/>
                </a:solidFill>
                <a:effectLst/>
                <a:latin typeface="Tw Cen MT" panose="020B0602020104020603" pitchFamily="34" charset="77"/>
              </a:rPr>
              <a:t>Benefits of an Airway Lead Committee</a:t>
            </a:r>
          </a:p>
          <a:p>
            <a:endParaRPr lang="en-US" sz="2400" b="1" i="0">
              <a:solidFill>
                <a:srgbClr val="000000"/>
              </a:solidFill>
              <a:effectLst/>
              <a:latin typeface="Tw Cen MT" panose="020B0602020104020603" pitchFamily="34" charset="77"/>
            </a:endParaRPr>
          </a:p>
          <a:p>
            <a:pPr marL="342900" indent="-342900">
              <a:buFont typeface="+mj-lt"/>
              <a:buAutoNum type="arabicPeriod" startAt="3"/>
            </a:pPr>
            <a:r>
              <a:rPr lang="en-US" sz="2400" b="1" i="0">
                <a:solidFill>
                  <a:schemeClr val="tx2"/>
                </a:solidFill>
                <a:effectLst/>
                <a:latin typeface="Tw Cen MT" panose="020B0602020104020603" pitchFamily="34" charset="77"/>
              </a:rPr>
              <a:t>Roles, Responsibilities &amp; Structure of the Committee</a:t>
            </a:r>
          </a:p>
          <a:p>
            <a:endParaRPr lang="en-US" sz="2400" b="1">
              <a:solidFill>
                <a:srgbClr val="000000"/>
              </a:solidFill>
              <a:latin typeface="Tw Cen MT" panose="020B0602020104020603" pitchFamily="34" charset="77"/>
            </a:endParaRPr>
          </a:p>
          <a:p>
            <a:pPr marL="342900" indent="-342900">
              <a:buFont typeface="+mj-lt"/>
              <a:buAutoNum type="arabicPeriod" startAt="4"/>
            </a:pPr>
            <a:r>
              <a:rPr lang="en-US" sz="2400" b="1" i="0">
                <a:solidFill>
                  <a:schemeClr val="tx2"/>
                </a:solidFill>
                <a:effectLst/>
                <a:latin typeface="Tw Cen MT" panose="020B0602020104020603" pitchFamily="34" charset="77"/>
              </a:rPr>
              <a:t>Successes &amp; Future Directions </a:t>
            </a:r>
          </a:p>
        </p:txBody>
      </p:sp>
      <p:sp>
        <p:nvSpPr>
          <p:cNvPr id="4" name="Slide Number Placeholder 3">
            <a:extLst>
              <a:ext uri="{FF2B5EF4-FFF2-40B4-BE49-F238E27FC236}">
                <a16:creationId xmlns:a16="http://schemas.microsoft.com/office/drawing/2014/main" id="{E90476BC-64FC-1842-9F75-E59AF1114419}"/>
              </a:ext>
            </a:extLst>
          </p:cNvPr>
          <p:cNvSpPr>
            <a:spLocks noGrp="1"/>
          </p:cNvSpPr>
          <p:nvPr>
            <p:ph type="sldNum" sz="quarter" idx="12"/>
          </p:nvPr>
        </p:nvSpPr>
        <p:spPr/>
        <p:txBody>
          <a:bodyPr/>
          <a:lstStyle/>
          <a:p>
            <a:pPr>
              <a:defRPr/>
            </a:pPr>
            <a:fld id="{5A0BCCF5-4884-6E4B-9EA1-561DD01E3524}" type="slidenum">
              <a:rPr lang="en-US" smtClean="0"/>
              <a:pPr>
                <a:defRPr/>
              </a:pPr>
              <a:t>2</a:t>
            </a:fld>
            <a:endParaRPr lang="en-US"/>
          </a:p>
        </p:txBody>
      </p:sp>
      <p:sp>
        <p:nvSpPr>
          <p:cNvPr id="8" name="Rectangle 7">
            <a:extLst>
              <a:ext uri="{FF2B5EF4-FFF2-40B4-BE49-F238E27FC236}">
                <a16:creationId xmlns:a16="http://schemas.microsoft.com/office/drawing/2014/main" id="{E6D9C2E7-0D93-8ABC-BADA-63CC91E061BE}"/>
              </a:ext>
            </a:extLst>
          </p:cNvPr>
          <p:cNvSpPr/>
          <p:nvPr/>
        </p:nvSpPr>
        <p:spPr>
          <a:xfrm>
            <a:off x="1524000" y="6407152"/>
            <a:ext cx="3124200" cy="2984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A48980DC-2161-2110-1B8B-6A1D3AD01FF8}"/>
              </a:ext>
            </a:extLst>
          </p:cNvPr>
          <p:cNvPicPr>
            <a:picLocks noChangeAspect="1" noChangeArrowheads="1"/>
          </p:cNvPicPr>
          <p:nvPr/>
        </p:nvPicPr>
        <p:blipFill rotWithShape="1">
          <a:blip r:embed="rId3">
            <a:alphaModFix amt="20000"/>
            <a:extLst>
              <a:ext uri="{BEBA8EAE-BF5A-486C-A8C5-ECC9F3942E4B}">
                <a14:imgProps xmlns:a14="http://schemas.microsoft.com/office/drawing/2010/main">
                  <a14:imgLayer r:embed="rId4">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734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A logo of a person and a globe&#10;&#10;AI-generated content may be incorrect.">
            <a:extLst>
              <a:ext uri="{FF2B5EF4-FFF2-40B4-BE49-F238E27FC236}">
                <a16:creationId xmlns:a16="http://schemas.microsoft.com/office/drawing/2014/main" id="{67EB5088-CBBE-3880-CB58-F5902864BE89}"/>
              </a:ext>
            </a:extLst>
          </p:cNvPr>
          <p:cNvPicPr>
            <a:picLocks noChangeAspect="1" noChangeArrowheads="1"/>
          </p:cNvPicPr>
          <p:nvPr/>
        </p:nvPicPr>
        <p:blipFill rotWithShape="1">
          <a:blip r:embed="rId3">
            <a:alphaModFix amt="20000"/>
            <a:extLst>
              <a:ext uri="{BEBA8EAE-BF5A-486C-A8C5-ECC9F3942E4B}">
                <a14:imgProps xmlns:a14="http://schemas.microsoft.com/office/drawing/2010/main">
                  <a14:imgLayer r:embed="rId4">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3">
            <a:extLst>
              <a:ext uri="{FF2B5EF4-FFF2-40B4-BE49-F238E27FC236}">
                <a16:creationId xmlns:a16="http://schemas.microsoft.com/office/drawing/2014/main" id="{921FC5FA-BE14-2A3F-A6E4-E69BF26690C8}"/>
              </a:ext>
            </a:extLst>
          </p:cNvPr>
          <p:cNvSpPr>
            <a:spLocks noGrp="1"/>
          </p:cNvSpPr>
          <p:nvPr>
            <p:ph type="title"/>
          </p:nvPr>
        </p:nvSpPr>
        <p:spPr>
          <a:xfrm>
            <a:off x="252919" y="2575931"/>
            <a:ext cx="2947482" cy="2123176"/>
          </a:xfrm>
        </p:spPr>
        <p:txBody>
          <a:bodyPr>
            <a:normAutofit fontScale="90000"/>
          </a:bodyPr>
          <a:lstStyle/>
          <a:p>
            <a:r>
              <a:rPr lang="en-US" sz="4000" b="1">
                <a:latin typeface="Tw Cen MT" panose="020B0602020104020603" pitchFamily="34" charset="77"/>
              </a:rPr>
              <a:t>The Society of Airway Management is here to help</a:t>
            </a:r>
          </a:p>
        </p:txBody>
      </p:sp>
      <p:sp>
        <p:nvSpPr>
          <p:cNvPr id="3" name="Content Placeholder 2">
            <a:extLst>
              <a:ext uri="{FF2B5EF4-FFF2-40B4-BE49-F238E27FC236}">
                <a16:creationId xmlns:a16="http://schemas.microsoft.com/office/drawing/2014/main" id="{702D3660-F7F7-96A7-0FF1-E9982F1A542C}"/>
              </a:ext>
            </a:extLst>
          </p:cNvPr>
          <p:cNvSpPr>
            <a:spLocks noGrp="1"/>
          </p:cNvSpPr>
          <p:nvPr>
            <p:ph idx="1"/>
          </p:nvPr>
        </p:nvSpPr>
        <p:spPr>
          <a:xfrm>
            <a:off x="3867912" y="1997524"/>
            <a:ext cx="7315200" cy="4264443"/>
          </a:xfrm>
        </p:spPr>
        <p:txBody>
          <a:bodyPr>
            <a:noAutofit/>
          </a:bodyPr>
          <a:lstStyle/>
          <a:p>
            <a:pPr marL="0" indent="0">
              <a:spcBef>
                <a:spcPts val="2400"/>
              </a:spcBef>
              <a:buNone/>
            </a:pPr>
            <a:endParaRPr lang="en-US" sz="3600" b="1">
              <a:solidFill>
                <a:srgbClr val="595959"/>
              </a:solidFill>
              <a:latin typeface="Tw Cen MT" panose="020B0602020104020603" pitchFamily="34" charset="77"/>
            </a:endParaRPr>
          </a:p>
          <a:p>
            <a:pPr marL="342900" indent="-342900">
              <a:spcBef>
                <a:spcPts val="2400"/>
              </a:spcBef>
              <a:buFont typeface="+mj-lt"/>
              <a:buAutoNum type="arabicPeriod"/>
            </a:pPr>
            <a:endParaRPr lang="en-US" sz="2400">
              <a:solidFill>
                <a:schemeClr val="tx2"/>
              </a:solidFill>
              <a:latin typeface="Tw Cen MT" panose="020B0602020104020603" pitchFamily="34" charset="77"/>
            </a:endParaRPr>
          </a:p>
          <a:p>
            <a:pPr marL="342900" indent="-342900">
              <a:spcBef>
                <a:spcPts val="2400"/>
              </a:spcBef>
              <a:buFont typeface="+mj-lt"/>
              <a:buAutoNum type="arabicPeriod"/>
            </a:pPr>
            <a:endParaRPr lang="en-US" sz="2400" b="1" i="0">
              <a:solidFill>
                <a:schemeClr val="tx2"/>
              </a:solidFill>
              <a:effectLst/>
              <a:latin typeface="Tw Cen MT" panose="020B0602020104020603" pitchFamily="34" charset="77"/>
            </a:endParaRPr>
          </a:p>
          <a:p>
            <a:pPr>
              <a:spcBef>
                <a:spcPts val="2400"/>
              </a:spcBef>
            </a:pPr>
            <a:endParaRPr lang="en-US" sz="2400" b="1" i="0">
              <a:solidFill>
                <a:srgbClr val="000000"/>
              </a:solidFill>
              <a:effectLst/>
              <a:latin typeface="Tw Cen MT" panose="020B0602020104020603" pitchFamily="34" charset="77"/>
            </a:endParaRPr>
          </a:p>
          <a:p>
            <a:pPr marL="0" indent="0">
              <a:spcBef>
                <a:spcPts val="2400"/>
              </a:spcBef>
              <a:buNone/>
            </a:pPr>
            <a:endParaRPr lang="en-US" sz="2400" b="1">
              <a:latin typeface="Tw Cen MT" panose="020B0602020104020603" pitchFamily="34" charset="77"/>
            </a:endParaRPr>
          </a:p>
          <a:p>
            <a:pPr>
              <a:spcBef>
                <a:spcPts val="2400"/>
              </a:spcBef>
            </a:pPr>
            <a:endParaRPr lang="en-US" sz="2400"/>
          </a:p>
          <a:p>
            <a:pPr>
              <a:spcBef>
                <a:spcPts val="2400"/>
              </a:spcBef>
            </a:pPr>
            <a:endParaRPr lang="en-US" sz="2400"/>
          </a:p>
          <a:p>
            <a:pPr>
              <a:spcBef>
                <a:spcPts val="2400"/>
              </a:spcBef>
            </a:pPr>
            <a:endParaRPr lang="en-US" sz="2400"/>
          </a:p>
        </p:txBody>
      </p:sp>
      <p:sp>
        <p:nvSpPr>
          <p:cNvPr id="2" name="TextBox 1">
            <a:extLst>
              <a:ext uri="{FF2B5EF4-FFF2-40B4-BE49-F238E27FC236}">
                <a16:creationId xmlns:a16="http://schemas.microsoft.com/office/drawing/2014/main" id="{B8B553B4-3C92-542B-4D25-46D2E37DCFD2}"/>
              </a:ext>
            </a:extLst>
          </p:cNvPr>
          <p:cNvSpPr txBox="1"/>
          <p:nvPr/>
        </p:nvSpPr>
        <p:spPr>
          <a:xfrm>
            <a:off x="3755570" y="1491024"/>
            <a:ext cx="7919359" cy="33675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925"/>
              </a:lnSpc>
            </a:pPr>
            <a:r>
              <a:rPr lang="en-US" sz="3600" b="1">
                <a:solidFill>
                  <a:srgbClr val="595959"/>
                </a:solidFill>
                <a:latin typeface="Tw Cen MT"/>
                <a:cs typeface="Segoe UI"/>
              </a:rPr>
              <a:t>What comes next?</a:t>
            </a:r>
            <a:r>
              <a:rPr lang="en-US" sz="3600">
                <a:latin typeface="Tw Cen MT"/>
                <a:cs typeface="Segoe UI"/>
              </a:rPr>
              <a:t>​</a:t>
            </a:r>
          </a:p>
          <a:p>
            <a:pPr>
              <a:lnSpc>
                <a:spcPts val="1950"/>
              </a:lnSpc>
              <a:buClr>
                <a:schemeClr val="accent1"/>
              </a:buClr>
            </a:pPr>
            <a:r>
              <a:rPr lang="en-US" sz="2400">
                <a:latin typeface="Tw Cen MT"/>
                <a:cs typeface="Segoe UI"/>
              </a:rPr>
              <a:t>​</a:t>
            </a:r>
          </a:p>
          <a:p>
            <a:pPr marL="514350" indent="-514350">
              <a:spcBef>
                <a:spcPts val="2400"/>
              </a:spcBef>
              <a:buClr>
                <a:schemeClr val="accent1"/>
              </a:buClr>
              <a:buFont typeface=""/>
              <a:buAutoNum type="arabicPeriod"/>
            </a:pPr>
            <a:r>
              <a:rPr lang="en-US" sz="2800">
                <a:solidFill>
                  <a:srgbClr val="545454"/>
                </a:solidFill>
                <a:latin typeface="Tw Cen MT"/>
                <a:cs typeface="Arial"/>
              </a:rPr>
              <a:t>Join the Society for Airway Management </a:t>
            </a:r>
            <a:r>
              <a:rPr lang="en-US" sz="2800">
                <a:latin typeface="Tw Cen MT"/>
                <a:cs typeface="Arial"/>
              </a:rPr>
              <a:t>​</a:t>
            </a:r>
          </a:p>
          <a:p>
            <a:pPr marL="514350" indent="-514350">
              <a:spcBef>
                <a:spcPts val="2400"/>
              </a:spcBef>
              <a:buClr>
                <a:schemeClr val="accent1"/>
              </a:buClr>
              <a:buFont typeface=""/>
              <a:buAutoNum type="arabicPeriod"/>
            </a:pPr>
            <a:r>
              <a:rPr lang="en-US" sz="2800">
                <a:solidFill>
                  <a:srgbClr val="545454"/>
                </a:solidFill>
                <a:latin typeface="Tw Cen MT"/>
                <a:cs typeface="Arial"/>
              </a:rPr>
              <a:t>Engage in the </a:t>
            </a:r>
            <a:r>
              <a:rPr lang="en-US" sz="2800" err="1">
                <a:solidFill>
                  <a:srgbClr val="545454"/>
                </a:solidFill>
                <a:latin typeface="Tw Cen MT"/>
                <a:cs typeface="Arial"/>
              </a:rPr>
              <a:t>DocMatter</a:t>
            </a:r>
            <a:r>
              <a:rPr lang="en-US" sz="2800">
                <a:solidFill>
                  <a:srgbClr val="545454"/>
                </a:solidFill>
                <a:latin typeface="Tw Cen MT"/>
                <a:cs typeface="Arial"/>
              </a:rPr>
              <a:t> Community forum through the Society for Airway Management </a:t>
            </a:r>
            <a:r>
              <a:rPr lang="en-US" sz="2800">
                <a:latin typeface="Tw Cen MT"/>
                <a:cs typeface="Arial"/>
              </a:rPr>
              <a:t>​</a:t>
            </a:r>
          </a:p>
          <a:p>
            <a:pPr marL="514350" indent="-514350">
              <a:spcBef>
                <a:spcPts val="2400"/>
              </a:spcBef>
              <a:buClr>
                <a:schemeClr val="accent1"/>
              </a:buClr>
              <a:buFont typeface=""/>
              <a:buAutoNum type="arabicPeriod"/>
            </a:pPr>
            <a:r>
              <a:rPr lang="en-US" sz="2800">
                <a:solidFill>
                  <a:srgbClr val="545454"/>
                </a:solidFill>
                <a:latin typeface="Tw Cen MT"/>
                <a:cs typeface="Arial"/>
              </a:rPr>
              <a:t>Register your Airway Leads Committee </a:t>
            </a:r>
            <a:r>
              <a:rPr lang="en-US" sz="2800" u="sng">
                <a:solidFill>
                  <a:srgbClr val="545454"/>
                </a:solidFill>
                <a:latin typeface="Tw Cen MT"/>
                <a:cs typeface="Arial"/>
                <a:hlinkClick r:id="rId5">
                  <a:extLst>
                    <a:ext uri="{A12FA001-AC4F-418D-AE19-62706E023703}">
                      <ahyp:hlinkClr xmlns:ahyp="http://schemas.microsoft.com/office/drawing/2018/hyperlinkcolor" val="tx"/>
                    </a:ext>
                  </a:extLst>
                </a:hlinkClick>
              </a:rPr>
              <a:t>here</a:t>
            </a:r>
          </a:p>
        </p:txBody>
      </p:sp>
    </p:spTree>
    <p:extLst>
      <p:ext uri="{BB962C8B-B14F-4D97-AF65-F5344CB8AC3E}">
        <p14:creationId xmlns:p14="http://schemas.microsoft.com/office/powerpoint/2010/main" val="2429134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34E7B-DFB9-73EF-C5E9-D19D5A6BF42F}"/>
            </a:ext>
          </a:extLst>
        </p:cNvPr>
        <p:cNvGrpSpPr/>
        <p:nvPr/>
      </p:nvGrpSpPr>
      <p:grpSpPr>
        <a:xfrm>
          <a:off x="0" y="0"/>
          <a:ext cx="0" cy="0"/>
          <a:chOff x="0" y="0"/>
          <a:chExt cx="0" cy="0"/>
        </a:xfrm>
      </p:grpSpPr>
      <p:pic>
        <p:nvPicPr>
          <p:cNvPr id="6" name="Picture 2" descr="A logo of a person and a globe&#10;&#10;AI-generated content may be incorrect.">
            <a:extLst>
              <a:ext uri="{FF2B5EF4-FFF2-40B4-BE49-F238E27FC236}">
                <a16:creationId xmlns:a16="http://schemas.microsoft.com/office/drawing/2014/main" id="{A72874FE-5E44-4D99-D169-039187E964E1}"/>
              </a:ext>
            </a:extLst>
          </p:cNvPr>
          <p:cNvPicPr>
            <a:picLocks noChangeAspect="1" noChangeArrowheads="1"/>
          </p:cNvPicPr>
          <p:nvPr/>
        </p:nvPicPr>
        <p:blipFill rotWithShape="1">
          <a:blip r:embed="rId3">
            <a:alphaModFix amt="20000"/>
            <a:extLst>
              <a:ext uri="{BEBA8EAE-BF5A-486C-A8C5-ECC9F3942E4B}">
                <a14:imgProps xmlns:a14="http://schemas.microsoft.com/office/drawing/2010/main">
                  <a14:imgLayer r:embed="rId4">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3">
            <a:extLst>
              <a:ext uri="{FF2B5EF4-FFF2-40B4-BE49-F238E27FC236}">
                <a16:creationId xmlns:a16="http://schemas.microsoft.com/office/drawing/2014/main" id="{CEBA0A31-7A59-A0C1-BBF1-66758292FA22}"/>
              </a:ext>
            </a:extLst>
          </p:cNvPr>
          <p:cNvSpPr>
            <a:spLocks noGrp="1"/>
          </p:cNvSpPr>
          <p:nvPr>
            <p:ph type="title"/>
          </p:nvPr>
        </p:nvSpPr>
        <p:spPr>
          <a:xfrm>
            <a:off x="252919" y="2575931"/>
            <a:ext cx="2947482" cy="2123176"/>
          </a:xfrm>
        </p:spPr>
        <p:txBody>
          <a:bodyPr>
            <a:noAutofit/>
          </a:bodyPr>
          <a:lstStyle/>
          <a:p>
            <a:r>
              <a:rPr lang="en-US" sz="4400" b="1">
                <a:latin typeface="Tw Cen MT" panose="020B0602020104020603" pitchFamily="34" charset="77"/>
              </a:rPr>
              <a:t>SAM’s Airway Leads Network</a:t>
            </a:r>
          </a:p>
        </p:txBody>
      </p:sp>
      <p:sp>
        <p:nvSpPr>
          <p:cNvPr id="3" name="Content Placeholder 2">
            <a:extLst>
              <a:ext uri="{FF2B5EF4-FFF2-40B4-BE49-F238E27FC236}">
                <a16:creationId xmlns:a16="http://schemas.microsoft.com/office/drawing/2014/main" id="{BE503EE1-7CD0-2F82-C35A-7994201D098C}"/>
              </a:ext>
            </a:extLst>
          </p:cNvPr>
          <p:cNvSpPr>
            <a:spLocks noGrp="1"/>
          </p:cNvSpPr>
          <p:nvPr>
            <p:ph idx="1"/>
          </p:nvPr>
        </p:nvSpPr>
        <p:spPr>
          <a:xfrm>
            <a:off x="3867912" y="3315654"/>
            <a:ext cx="7464117" cy="1754326"/>
          </a:xfrm>
        </p:spPr>
        <p:txBody>
          <a:bodyPr>
            <a:noAutofit/>
          </a:bodyPr>
          <a:lstStyle/>
          <a:p>
            <a:pPr marL="0" indent="0" algn="ctr">
              <a:spcBef>
                <a:spcPts val="2400"/>
              </a:spcBef>
              <a:buNone/>
            </a:pPr>
            <a:r>
              <a:rPr lang="en-US" sz="3600" b="1">
                <a:latin typeface="Tw Cen MT" panose="020B0602020104020603" pitchFamily="34" charset="77"/>
              </a:rPr>
              <a:t>Complete this form to join and be invited to virtual events.</a:t>
            </a:r>
          </a:p>
          <a:p>
            <a:pPr marL="0" indent="0">
              <a:spcBef>
                <a:spcPts val="2400"/>
              </a:spcBef>
              <a:buNone/>
            </a:pPr>
            <a:endParaRPr lang="en-US" sz="2400" b="1">
              <a:latin typeface="Tw Cen MT" panose="020B0602020104020603" pitchFamily="34" charset="77"/>
            </a:endParaRPr>
          </a:p>
          <a:p>
            <a:pPr marL="342900" indent="-342900">
              <a:spcBef>
                <a:spcPts val="2400"/>
              </a:spcBef>
              <a:buFont typeface="+mj-lt"/>
              <a:buAutoNum type="arabicPeriod"/>
            </a:pPr>
            <a:endParaRPr lang="en-US" sz="2400">
              <a:solidFill>
                <a:schemeClr val="tx2"/>
              </a:solidFill>
              <a:latin typeface="Tw Cen MT" panose="020B0602020104020603" pitchFamily="34" charset="77"/>
            </a:endParaRPr>
          </a:p>
          <a:p>
            <a:pPr marL="342900" indent="-342900">
              <a:spcBef>
                <a:spcPts val="2400"/>
              </a:spcBef>
              <a:buFont typeface="+mj-lt"/>
              <a:buAutoNum type="arabicPeriod"/>
            </a:pPr>
            <a:endParaRPr lang="en-US" sz="2400" b="1" i="0">
              <a:solidFill>
                <a:schemeClr val="tx2"/>
              </a:solidFill>
              <a:effectLst/>
              <a:latin typeface="Tw Cen MT" panose="020B0602020104020603" pitchFamily="34" charset="77"/>
            </a:endParaRPr>
          </a:p>
          <a:p>
            <a:pPr>
              <a:spcBef>
                <a:spcPts val="2400"/>
              </a:spcBef>
            </a:pPr>
            <a:endParaRPr lang="en-US" sz="2400" b="1" i="0">
              <a:solidFill>
                <a:srgbClr val="000000"/>
              </a:solidFill>
              <a:effectLst/>
              <a:latin typeface="Tw Cen MT" panose="020B0602020104020603" pitchFamily="34" charset="77"/>
            </a:endParaRPr>
          </a:p>
          <a:p>
            <a:pPr marL="0" indent="0">
              <a:spcBef>
                <a:spcPts val="2400"/>
              </a:spcBef>
              <a:buNone/>
            </a:pPr>
            <a:endParaRPr lang="en-US" sz="2400" b="1">
              <a:latin typeface="Tw Cen MT" panose="020B0602020104020603" pitchFamily="34" charset="77"/>
            </a:endParaRPr>
          </a:p>
          <a:p>
            <a:pPr>
              <a:spcBef>
                <a:spcPts val="2400"/>
              </a:spcBef>
            </a:pPr>
            <a:endParaRPr lang="en-US" sz="2400"/>
          </a:p>
          <a:p>
            <a:pPr>
              <a:spcBef>
                <a:spcPts val="2400"/>
              </a:spcBef>
            </a:pPr>
            <a:endParaRPr lang="en-US" sz="2400"/>
          </a:p>
          <a:p>
            <a:pPr>
              <a:spcBef>
                <a:spcPts val="2400"/>
              </a:spcBef>
            </a:pPr>
            <a:endParaRPr lang="en-US" sz="2400"/>
          </a:p>
        </p:txBody>
      </p:sp>
      <p:pic>
        <p:nvPicPr>
          <p:cNvPr id="8" name="Picture 7" descr="A qr code on a screen&#10;&#10;AI-generated content may be incorrect.">
            <a:extLst>
              <a:ext uri="{FF2B5EF4-FFF2-40B4-BE49-F238E27FC236}">
                <a16:creationId xmlns:a16="http://schemas.microsoft.com/office/drawing/2014/main" id="{DA33F427-AB30-697B-4312-CCCA647A38D0}"/>
              </a:ext>
            </a:extLst>
          </p:cNvPr>
          <p:cNvPicPr>
            <a:picLocks noChangeAspect="1"/>
          </p:cNvPicPr>
          <p:nvPr/>
        </p:nvPicPr>
        <p:blipFill>
          <a:blip r:embed="rId5"/>
          <a:srcRect l="4661" t="4159" r="2014" b="5890"/>
          <a:stretch>
            <a:fillRect/>
          </a:stretch>
        </p:blipFill>
        <p:spPr>
          <a:xfrm>
            <a:off x="6096000" y="2575931"/>
            <a:ext cx="3069772" cy="3004458"/>
          </a:xfrm>
          <a:prstGeom prst="rect">
            <a:avLst/>
          </a:prstGeom>
        </p:spPr>
      </p:pic>
    </p:spTree>
    <p:extLst>
      <p:ext uri="{BB962C8B-B14F-4D97-AF65-F5344CB8AC3E}">
        <p14:creationId xmlns:p14="http://schemas.microsoft.com/office/powerpoint/2010/main" val="187658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7CBBDD0-4420-4A50-96AB-392F9B97CF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65BA403-54B9-4A0B-BC79-028C495C0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7552943"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D9159F5-B39E-9D5A-7D79-CB9DD00D9C93}"/>
              </a:ext>
            </a:extLst>
          </p:cNvPr>
          <p:cNvSpPr>
            <a:spLocks noGrp="1"/>
          </p:cNvSpPr>
          <p:nvPr>
            <p:ph type="ctrTitle"/>
          </p:nvPr>
        </p:nvSpPr>
        <p:spPr>
          <a:xfrm>
            <a:off x="1069848" y="1298448"/>
            <a:ext cx="6068070" cy="3255264"/>
          </a:xfrm>
        </p:spPr>
        <p:txBody>
          <a:bodyPr>
            <a:normAutofit/>
          </a:bodyPr>
          <a:lstStyle/>
          <a:p>
            <a:r>
              <a:rPr lang="en-US" b="1">
                <a:latin typeface="Tw Cen MT" panose="020B0602020104020603" pitchFamily="34" charset="77"/>
              </a:rPr>
              <a:t>Discussion</a:t>
            </a:r>
          </a:p>
        </p:txBody>
      </p:sp>
      <p:pic>
        <p:nvPicPr>
          <p:cNvPr id="4" name="Picture 3">
            <a:extLst>
              <a:ext uri="{FF2B5EF4-FFF2-40B4-BE49-F238E27FC236}">
                <a16:creationId xmlns:a16="http://schemas.microsoft.com/office/drawing/2014/main" id="{A0612291-3066-A2B5-73EC-7337877CFB44}"/>
              </a:ext>
            </a:extLst>
          </p:cNvPr>
          <p:cNvPicPr>
            <a:picLocks noChangeAspect="1"/>
          </p:cNvPicPr>
          <p:nvPr/>
        </p:nvPicPr>
        <p:blipFill>
          <a:blip r:embed="rId3"/>
          <a:stretch>
            <a:fillRect/>
          </a:stretch>
        </p:blipFill>
        <p:spPr>
          <a:xfrm>
            <a:off x="8037574" y="1695799"/>
            <a:ext cx="3458249" cy="3458249"/>
          </a:xfrm>
          <a:prstGeom prst="rect">
            <a:avLst/>
          </a:prstGeom>
        </p:spPr>
      </p:pic>
      <p:sp>
        <p:nvSpPr>
          <p:cNvPr id="13" name="Rectangle 12">
            <a:extLst>
              <a:ext uri="{FF2B5EF4-FFF2-40B4-BE49-F238E27FC236}">
                <a16:creationId xmlns:a16="http://schemas.microsoft.com/office/drawing/2014/main" id="{DC8C6883-513A-4FE8-8B55-7AA2A13A9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306904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2FDC5-2A32-A43D-4E12-961DCD381AD6}"/>
              </a:ext>
            </a:extLst>
          </p:cNvPr>
          <p:cNvSpPr>
            <a:spLocks noGrp="1"/>
          </p:cNvSpPr>
          <p:nvPr>
            <p:ph type="title"/>
          </p:nvPr>
        </p:nvSpPr>
        <p:spPr/>
        <p:txBody>
          <a:bodyPr>
            <a:normAutofit/>
          </a:bodyPr>
          <a:lstStyle/>
          <a:p>
            <a:r>
              <a:rPr lang="en-US" sz="4400" b="1">
                <a:solidFill>
                  <a:schemeClr val="bg1"/>
                </a:solidFill>
                <a:latin typeface="Tw Cen MT" panose="020B0602020104020603" pitchFamily="34" charset="77"/>
              </a:rPr>
              <a:t>Significance</a:t>
            </a:r>
          </a:p>
        </p:txBody>
      </p:sp>
      <p:sp>
        <p:nvSpPr>
          <p:cNvPr id="5" name="Text Placeholder 4">
            <a:extLst>
              <a:ext uri="{FF2B5EF4-FFF2-40B4-BE49-F238E27FC236}">
                <a16:creationId xmlns:a16="http://schemas.microsoft.com/office/drawing/2014/main" id="{5CD11BB4-E1B9-3C07-41D1-82C90B0199BC}"/>
              </a:ext>
            </a:extLst>
          </p:cNvPr>
          <p:cNvSpPr>
            <a:spLocks noGrp="1"/>
          </p:cNvSpPr>
          <p:nvPr>
            <p:ph idx="1"/>
          </p:nvPr>
        </p:nvSpPr>
        <p:spPr/>
        <p:txBody>
          <a:bodyPr/>
          <a:lstStyle/>
          <a:p>
            <a:r>
              <a:rPr lang="en-US" sz="3200" b="1">
                <a:solidFill>
                  <a:schemeClr val="tx2"/>
                </a:solidFill>
                <a:latin typeface="Tw Cen MT" panose="020B0602020104020603" pitchFamily="34" charset="77"/>
              </a:rPr>
              <a:t>Share a Recent Sentinel Event </a:t>
            </a:r>
          </a:p>
          <a:p>
            <a:pPr marL="0" indent="0">
              <a:buNone/>
            </a:pPr>
            <a:endParaRPr lang="en-US" sz="3200" b="1">
              <a:solidFill>
                <a:srgbClr val="000000"/>
              </a:solidFill>
              <a:latin typeface="Tw Cen MT" panose="020B0602020104020603" pitchFamily="34" charset="77"/>
            </a:endParaRPr>
          </a:p>
          <a:p>
            <a:r>
              <a:rPr lang="en-US" sz="3200" b="1">
                <a:solidFill>
                  <a:schemeClr val="tx2"/>
                </a:solidFill>
                <a:latin typeface="Tw Cen MT" panose="020B0602020104020603" pitchFamily="34" charset="77"/>
              </a:rPr>
              <a:t>Provide a Story of Lessons Learned</a:t>
            </a:r>
            <a:endParaRPr lang="en-US" sz="3200">
              <a:solidFill>
                <a:schemeClr val="tx2"/>
              </a:solidFill>
              <a:latin typeface="Tw Cen MT" panose="020B0602020104020603" pitchFamily="34" charset="77"/>
            </a:endParaRPr>
          </a:p>
          <a:p>
            <a:endParaRPr lang="en-US" sz="3200"/>
          </a:p>
        </p:txBody>
      </p:sp>
      <p:sp>
        <p:nvSpPr>
          <p:cNvPr id="3" name="Slide Number Placeholder 2">
            <a:extLst>
              <a:ext uri="{FF2B5EF4-FFF2-40B4-BE49-F238E27FC236}">
                <a16:creationId xmlns:a16="http://schemas.microsoft.com/office/drawing/2014/main" id="{0E373CF8-4323-7C3A-40F1-CAE2EA21964A}"/>
              </a:ext>
            </a:extLst>
          </p:cNvPr>
          <p:cNvSpPr>
            <a:spLocks noGrp="1"/>
          </p:cNvSpPr>
          <p:nvPr>
            <p:ph type="sldNum" sz="quarter" idx="12"/>
          </p:nvPr>
        </p:nvSpPr>
        <p:spPr/>
        <p:txBody>
          <a:bodyPr/>
          <a:lstStyle/>
          <a:p>
            <a:fld id="{32B763C4-0BDF-40C6-AFB5-EA5752AD9CA1}" type="slidenum">
              <a:rPr lang="en-US" smtClean="0"/>
              <a:pPr/>
              <a:t>3</a:t>
            </a:fld>
            <a:endParaRPr lang="en-US"/>
          </a:p>
        </p:txBody>
      </p:sp>
      <p:pic>
        <p:nvPicPr>
          <p:cNvPr id="4" name="Picture 2">
            <a:extLst>
              <a:ext uri="{FF2B5EF4-FFF2-40B4-BE49-F238E27FC236}">
                <a16:creationId xmlns:a16="http://schemas.microsoft.com/office/drawing/2014/main" id="{E03504CB-BCD1-01E6-8FDC-9ADA778AD988}"/>
              </a:ext>
            </a:extLst>
          </p:cNvPr>
          <p:cNvPicPr>
            <a:picLocks noChangeAspect="1" noChangeArrowheads="1"/>
          </p:cNvPicPr>
          <p:nvPr/>
        </p:nvPicPr>
        <p:blipFill rotWithShape="1">
          <a:blip r:embed="rId3">
            <a:alphaModFix amt="20000"/>
            <a:extLst>
              <a:ext uri="{BEBA8EAE-BF5A-486C-A8C5-ECC9F3942E4B}">
                <a14:imgProps xmlns:a14="http://schemas.microsoft.com/office/drawing/2010/main">
                  <a14:imgLayer r:embed="rId4">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619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E1A0690-06D4-7F69-D659-9FB35EFCFC98}"/>
              </a:ext>
            </a:extLst>
          </p:cNvPr>
          <p:cNvSpPr>
            <a:spLocks noGrp="1"/>
          </p:cNvSpPr>
          <p:nvPr>
            <p:ph type="title"/>
          </p:nvPr>
        </p:nvSpPr>
        <p:spPr/>
        <p:txBody>
          <a:bodyPr>
            <a:normAutofit/>
          </a:bodyPr>
          <a:lstStyle/>
          <a:p>
            <a:r>
              <a:rPr lang="en-US" b="1">
                <a:latin typeface="Tw Cen MT" panose="020B0602020104020603" pitchFamily="34" charset="77"/>
              </a:rPr>
              <a:t>Opportunities extend beyond isolated events</a:t>
            </a:r>
          </a:p>
        </p:txBody>
      </p:sp>
      <p:sp>
        <p:nvSpPr>
          <p:cNvPr id="2" name="Slide Number Placeholder 1">
            <a:extLst>
              <a:ext uri="{FF2B5EF4-FFF2-40B4-BE49-F238E27FC236}">
                <a16:creationId xmlns:a16="http://schemas.microsoft.com/office/drawing/2014/main" id="{26F3C3CF-1802-A3F8-BE90-A27A3516C7E6}"/>
              </a:ext>
            </a:extLst>
          </p:cNvPr>
          <p:cNvSpPr>
            <a:spLocks noGrp="1"/>
          </p:cNvSpPr>
          <p:nvPr>
            <p:ph type="sldNum" sz="quarter" idx="12"/>
          </p:nvPr>
        </p:nvSpPr>
        <p:spPr/>
        <p:txBody>
          <a:bodyPr anchor="t">
            <a:normAutofit/>
          </a:bodyPr>
          <a:lstStyle/>
          <a:p>
            <a:pPr>
              <a:spcAft>
                <a:spcPts val="600"/>
              </a:spcAft>
              <a:defRPr/>
            </a:pPr>
            <a:fld id="{59D14E7F-45AD-DE46-9B52-3C1C3176B3A7}" type="slidenum">
              <a:rPr lang="en-US" smtClean="0"/>
              <a:pPr>
                <a:spcAft>
                  <a:spcPts val="600"/>
                </a:spcAft>
                <a:defRPr/>
              </a:pPr>
              <a:t>4</a:t>
            </a:fld>
            <a:endParaRPr lang="en-US"/>
          </a:p>
        </p:txBody>
      </p:sp>
      <p:sp>
        <p:nvSpPr>
          <p:cNvPr id="10" name="Text Placeholder 3">
            <a:extLst>
              <a:ext uri="{FF2B5EF4-FFF2-40B4-BE49-F238E27FC236}">
                <a16:creationId xmlns:a16="http://schemas.microsoft.com/office/drawing/2014/main" id="{940632D7-0D9B-8C00-8C4B-075CACB773D0}"/>
              </a:ext>
            </a:extLst>
          </p:cNvPr>
          <p:cNvSpPr>
            <a:spLocks noGrp="1"/>
          </p:cNvSpPr>
          <p:nvPr>
            <p:ph type="body" sz="quarter" idx="4294967295"/>
          </p:nvPr>
        </p:nvSpPr>
        <p:spPr>
          <a:xfrm>
            <a:off x="4015409" y="2209800"/>
            <a:ext cx="6308034" cy="2286000"/>
          </a:xfrm>
        </p:spPr>
        <p:txBody>
          <a:bodyPr>
            <a:normAutofit/>
          </a:bodyPr>
          <a:lstStyle/>
          <a:p>
            <a:r>
              <a:rPr lang="en-US" sz="2800" b="1">
                <a:solidFill>
                  <a:schemeClr val="tx2"/>
                </a:solidFill>
                <a:latin typeface="Tw Cen MT" panose="020B0602020104020603" pitchFamily="34" charset="77"/>
              </a:rPr>
              <a:t>[Placeholder to insert local data on the prevalence of complications associated with airway management from your institution.]</a:t>
            </a:r>
          </a:p>
        </p:txBody>
      </p:sp>
      <p:sp>
        <p:nvSpPr>
          <p:cNvPr id="3" name="Rectangle 2">
            <a:extLst>
              <a:ext uri="{FF2B5EF4-FFF2-40B4-BE49-F238E27FC236}">
                <a16:creationId xmlns:a16="http://schemas.microsoft.com/office/drawing/2014/main" id="{5EDF97CA-EB1D-D5C7-7577-6E6D814611E5}"/>
              </a:ext>
            </a:extLst>
          </p:cNvPr>
          <p:cNvSpPr/>
          <p:nvPr/>
        </p:nvSpPr>
        <p:spPr>
          <a:xfrm>
            <a:off x="1676400" y="6096000"/>
            <a:ext cx="4106862" cy="685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6DC6C8A1-0D96-87B2-F0A6-0A588C897C89}"/>
              </a:ext>
            </a:extLst>
          </p:cNvPr>
          <p:cNvPicPr>
            <a:picLocks noChangeAspect="1" noChangeArrowheads="1"/>
          </p:cNvPicPr>
          <p:nvPr/>
        </p:nvPicPr>
        <p:blipFill rotWithShape="1">
          <a:blip r:embed="rId3">
            <a:alphaModFix amt="20000"/>
            <a:extLst>
              <a:ext uri="{BEBA8EAE-BF5A-486C-A8C5-ECC9F3942E4B}">
                <a14:imgProps xmlns:a14="http://schemas.microsoft.com/office/drawing/2010/main">
                  <a14:imgLayer r:embed="rId4">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7475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293D6E4-EBB2-EC47-2F09-4116CAC7ECC7}"/>
              </a:ext>
            </a:extLst>
          </p:cNvPr>
          <p:cNvSpPr>
            <a:spLocks noGrp="1"/>
          </p:cNvSpPr>
          <p:nvPr>
            <p:ph type="title"/>
          </p:nvPr>
        </p:nvSpPr>
        <p:spPr/>
        <p:txBody>
          <a:bodyPr>
            <a:normAutofit/>
          </a:bodyPr>
          <a:lstStyle/>
          <a:p>
            <a:r>
              <a:rPr lang="en-US" b="1">
                <a:latin typeface="Tw Cen MT" panose="020B0602020104020603" pitchFamily="34" charset="77"/>
              </a:rPr>
              <a:t>Failed airway management has profound consequences</a:t>
            </a:r>
            <a:r>
              <a:rPr lang="en-US"/>
              <a:t>	</a:t>
            </a:r>
          </a:p>
        </p:txBody>
      </p:sp>
      <p:sp>
        <p:nvSpPr>
          <p:cNvPr id="4" name="Slide Number Placeholder 3">
            <a:extLst>
              <a:ext uri="{FF2B5EF4-FFF2-40B4-BE49-F238E27FC236}">
                <a16:creationId xmlns:a16="http://schemas.microsoft.com/office/drawing/2014/main" id="{E90476BC-64FC-1842-9F75-E59AF1114419}"/>
              </a:ext>
            </a:extLst>
          </p:cNvPr>
          <p:cNvSpPr>
            <a:spLocks noGrp="1"/>
          </p:cNvSpPr>
          <p:nvPr>
            <p:ph type="sldNum" sz="quarter" idx="12"/>
          </p:nvPr>
        </p:nvSpPr>
        <p:spPr/>
        <p:txBody>
          <a:bodyPr/>
          <a:lstStyle/>
          <a:p>
            <a:pPr>
              <a:defRPr/>
            </a:pPr>
            <a:fld id="{5A0BCCF5-4884-6E4B-9EA1-561DD01E3524}" type="slidenum">
              <a:rPr lang="en-US" smtClean="0"/>
              <a:pPr>
                <a:defRPr/>
              </a:pPr>
              <a:t>5</a:t>
            </a:fld>
            <a:endParaRPr lang="en-US"/>
          </a:p>
        </p:txBody>
      </p:sp>
      <p:sp>
        <p:nvSpPr>
          <p:cNvPr id="8" name="Rectangle 7">
            <a:extLst>
              <a:ext uri="{FF2B5EF4-FFF2-40B4-BE49-F238E27FC236}">
                <a16:creationId xmlns:a16="http://schemas.microsoft.com/office/drawing/2014/main" id="{E6D9C2E7-0D93-8ABC-BADA-63CC91E061BE}"/>
              </a:ext>
            </a:extLst>
          </p:cNvPr>
          <p:cNvSpPr/>
          <p:nvPr/>
        </p:nvSpPr>
        <p:spPr>
          <a:xfrm>
            <a:off x="1524000" y="6407152"/>
            <a:ext cx="3124200" cy="2984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Content Placeholder 5" descr="A graph showing the number of injuries&#10;&#10;Description automatically generated">
            <a:extLst>
              <a:ext uri="{FF2B5EF4-FFF2-40B4-BE49-F238E27FC236}">
                <a16:creationId xmlns:a16="http://schemas.microsoft.com/office/drawing/2014/main" id="{D691F693-240A-6676-8716-80AC01DA5AF2}"/>
              </a:ext>
            </a:extLst>
          </p:cNvPr>
          <p:cNvPicPr>
            <a:picLocks noChangeAspect="1"/>
          </p:cNvPicPr>
          <p:nvPr/>
        </p:nvPicPr>
        <p:blipFill>
          <a:blip r:embed="rId3">
            <a:alphaModFix amt="85000"/>
          </a:blip>
          <a:stretch>
            <a:fillRect/>
          </a:stretch>
        </p:blipFill>
        <p:spPr>
          <a:xfrm>
            <a:off x="3739920" y="897007"/>
            <a:ext cx="7127949" cy="5062893"/>
          </a:xfrm>
          <a:prstGeom prst="rect">
            <a:avLst/>
          </a:prstGeom>
        </p:spPr>
      </p:pic>
      <p:sp>
        <p:nvSpPr>
          <p:cNvPr id="3" name="TextBox 2">
            <a:extLst>
              <a:ext uri="{FF2B5EF4-FFF2-40B4-BE49-F238E27FC236}">
                <a16:creationId xmlns:a16="http://schemas.microsoft.com/office/drawing/2014/main" id="{1C8ECF64-48B2-4FF5-B9C5-2CECD5CB5458}"/>
              </a:ext>
            </a:extLst>
          </p:cNvPr>
          <p:cNvSpPr txBox="1"/>
          <p:nvPr/>
        </p:nvSpPr>
        <p:spPr>
          <a:xfrm>
            <a:off x="6856820" y="5880721"/>
            <a:ext cx="1414041" cy="307777"/>
          </a:xfrm>
          <a:prstGeom prst="rect">
            <a:avLst/>
          </a:prstGeom>
          <a:noFill/>
        </p:spPr>
        <p:txBody>
          <a:bodyPr wrap="none" rtlCol="0">
            <a:spAutoFit/>
          </a:bodyPr>
          <a:lstStyle/>
          <a:p>
            <a:r>
              <a:rPr lang="en-US" sz="1400">
                <a:solidFill>
                  <a:schemeClr val="tx2"/>
                </a:solidFill>
                <a:latin typeface="Tw Cen MT" panose="020B0602020104020603" pitchFamily="34" charset="77"/>
              </a:rPr>
              <a:t>Joffe et al. 2019</a:t>
            </a:r>
          </a:p>
        </p:txBody>
      </p:sp>
      <p:pic>
        <p:nvPicPr>
          <p:cNvPr id="5" name="Picture 2">
            <a:extLst>
              <a:ext uri="{FF2B5EF4-FFF2-40B4-BE49-F238E27FC236}">
                <a16:creationId xmlns:a16="http://schemas.microsoft.com/office/drawing/2014/main" id="{A34AB723-C05A-6541-329F-7E3592255BB7}"/>
              </a:ext>
            </a:extLst>
          </p:cNvPr>
          <p:cNvPicPr>
            <a:picLocks noChangeAspect="1" noChangeArrowheads="1"/>
          </p:cNvPicPr>
          <p:nvPr/>
        </p:nvPicPr>
        <p:blipFill rotWithShape="1">
          <a:blip r:embed="rId4">
            <a:alphaModFix amt="20000"/>
            <a:extLst>
              <a:ext uri="{BEBA8EAE-BF5A-486C-A8C5-ECC9F3942E4B}">
                <a14:imgProps xmlns:a14="http://schemas.microsoft.com/office/drawing/2010/main">
                  <a14:imgLayer r:embed="rId5">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12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1237A-A1CC-9676-FDAA-F3D3056BD745}"/>
              </a:ext>
            </a:extLst>
          </p:cNvPr>
          <p:cNvSpPr>
            <a:spLocks noGrp="1"/>
          </p:cNvSpPr>
          <p:nvPr>
            <p:ph type="title"/>
          </p:nvPr>
        </p:nvSpPr>
        <p:spPr/>
        <p:txBody>
          <a:bodyPr>
            <a:normAutofit/>
          </a:bodyPr>
          <a:lstStyle/>
          <a:p>
            <a:r>
              <a:rPr lang="en-US" sz="3200" b="1">
                <a:latin typeface="Tw Cen MT" panose="020B0602020104020603" pitchFamily="34" charset="77"/>
              </a:rPr>
              <a:t>Complications from Respiratory Events are the Most Common Reason for Anesthesiology Legal Claims</a:t>
            </a:r>
          </a:p>
        </p:txBody>
      </p:sp>
      <p:sp>
        <p:nvSpPr>
          <p:cNvPr id="3" name="Slide Number Placeholder 2">
            <a:extLst>
              <a:ext uri="{FF2B5EF4-FFF2-40B4-BE49-F238E27FC236}">
                <a16:creationId xmlns:a16="http://schemas.microsoft.com/office/drawing/2014/main" id="{F462DB71-A393-31A0-F2C9-B09D7E91BFA1}"/>
              </a:ext>
            </a:extLst>
          </p:cNvPr>
          <p:cNvSpPr>
            <a:spLocks noGrp="1"/>
          </p:cNvSpPr>
          <p:nvPr>
            <p:ph type="sldNum" sz="quarter" idx="12"/>
          </p:nvPr>
        </p:nvSpPr>
        <p:spPr/>
        <p:txBody>
          <a:bodyPr/>
          <a:lstStyle/>
          <a:p>
            <a:fld id="{32B763C4-0BDF-40C6-AFB5-EA5752AD9CA1}" type="slidenum">
              <a:rPr lang="en-US" smtClean="0"/>
              <a:pPr/>
              <a:t>6</a:t>
            </a:fld>
            <a:endParaRPr lang="en-US"/>
          </a:p>
        </p:txBody>
      </p:sp>
      <p:sp>
        <p:nvSpPr>
          <p:cNvPr id="6" name="Rectangle 5">
            <a:extLst>
              <a:ext uri="{FF2B5EF4-FFF2-40B4-BE49-F238E27FC236}">
                <a16:creationId xmlns:a16="http://schemas.microsoft.com/office/drawing/2014/main" id="{A792E57E-4F22-97E9-6C6A-A0E8ACA54741}"/>
              </a:ext>
            </a:extLst>
          </p:cNvPr>
          <p:cNvSpPr/>
          <p:nvPr/>
        </p:nvSpPr>
        <p:spPr>
          <a:xfrm>
            <a:off x="1524000" y="6407152"/>
            <a:ext cx="3124200" cy="2984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8F3A2EE-3317-02A1-3E50-A9EAC52EDA5B}"/>
              </a:ext>
            </a:extLst>
          </p:cNvPr>
          <p:cNvSpPr txBox="1"/>
          <p:nvPr/>
        </p:nvSpPr>
        <p:spPr>
          <a:xfrm>
            <a:off x="6531903" y="5050806"/>
            <a:ext cx="2634143" cy="307777"/>
          </a:xfrm>
          <a:prstGeom prst="rect">
            <a:avLst/>
          </a:prstGeom>
          <a:noFill/>
        </p:spPr>
        <p:txBody>
          <a:bodyPr wrap="square" rtlCol="0">
            <a:spAutoFit/>
          </a:bodyPr>
          <a:lstStyle/>
          <a:p>
            <a:r>
              <a:rPr lang="en-US" sz="1400">
                <a:solidFill>
                  <a:schemeClr val="tx2"/>
                </a:solidFill>
                <a:latin typeface="Tw Cen MT" panose="020B0602020104020603" pitchFamily="34" charset="77"/>
              </a:rPr>
              <a:t>Woodward et al 2017</a:t>
            </a:r>
          </a:p>
        </p:txBody>
      </p:sp>
      <p:pic>
        <p:nvPicPr>
          <p:cNvPr id="9" name="Content Placeholder 4" descr="A screenshot of a cell phone&#10;&#10;Description automatically generated">
            <a:extLst>
              <a:ext uri="{FF2B5EF4-FFF2-40B4-BE49-F238E27FC236}">
                <a16:creationId xmlns:a16="http://schemas.microsoft.com/office/drawing/2014/main" id="{070F6913-9E53-C05E-8597-069830BB9B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2934" y="1214535"/>
            <a:ext cx="8377237" cy="3604360"/>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238E25EA-6E5D-AB99-D9BA-2F27299513E0}"/>
              </a:ext>
            </a:extLst>
          </p:cNvPr>
          <p:cNvSpPr/>
          <p:nvPr/>
        </p:nvSpPr>
        <p:spPr>
          <a:xfrm>
            <a:off x="3744392" y="2451060"/>
            <a:ext cx="7794319" cy="54061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70BA9BBB-45C5-225A-5F68-C88A112635E9}"/>
              </a:ext>
            </a:extLst>
          </p:cNvPr>
          <p:cNvPicPr>
            <a:picLocks noChangeAspect="1" noChangeArrowheads="1"/>
          </p:cNvPicPr>
          <p:nvPr/>
        </p:nvPicPr>
        <p:blipFill rotWithShape="1">
          <a:blip r:embed="rId4">
            <a:alphaModFix amt="20000"/>
            <a:extLst>
              <a:ext uri="{BEBA8EAE-BF5A-486C-A8C5-ECC9F3942E4B}">
                <a14:imgProps xmlns:a14="http://schemas.microsoft.com/office/drawing/2010/main">
                  <a14:imgLayer r:embed="rId5">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3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AC5F5-0F29-33AB-00C4-5102681E8B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541560-4E39-D782-C1AB-B47269555255}"/>
              </a:ext>
            </a:extLst>
          </p:cNvPr>
          <p:cNvSpPr>
            <a:spLocks noGrp="1"/>
          </p:cNvSpPr>
          <p:nvPr>
            <p:ph type="title"/>
          </p:nvPr>
        </p:nvSpPr>
        <p:spPr>
          <a:xfrm>
            <a:off x="315992" y="2027421"/>
            <a:ext cx="2834640" cy="2377440"/>
          </a:xfrm>
        </p:spPr>
        <p:txBody>
          <a:bodyPr>
            <a:normAutofit/>
          </a:bodyPr>
          <a:lstStyle/>
          <a:p>
            <a:r>
              <a:rPr lang="en-US" sz="3200" b="1">
                <a:latin typeface="Tw Cen MT" panose="020B0602020104020603" pitchFamily="34" charset="77"/>
              </a:rPr>
              <a:t>Complications from Respiratory Events</a:t>
            </a:r>
          </a:p>
        </p:txBody>
      </p:sp>
      <p:sp>
        <p:nvSpPr>
          <p:cNvPr id="8" name="Content Placeholder 7">
            <a:extLst>
              <a:ext uri="{FF2B5EF4-FFF2-40B4-BE49-F238E27FC236}">
                <a16:creationId xmlns:a16="http://schemas.microsoft.com/office/drawing/2014/main" id="{DC7FB729-288B-0B06-DB4C-26423D5A7C43}"/>
              </a:ext>
            </a:extLst>
          </p:cNvPr>
          <p:cNvSpPr>
            <a:spLocks noGrp="1"/>
          </p:cNvSpPr>
          <p:nvPr>
            <p:ph idx="1"/>
          </p:nvPr>
        </p:nvSpPr>
        <p:spPr>
          <a:xfrm>
            <a:off x="3840203" y="850821"/>
            <a:ext cx="7315200" cy="4504384"/>
          </a:xfrm>
        </p:spPr>
        <p:txBody>
          <a:bodyPr>
            <a:normAutofit/>
          </a:bodyPr>
          <a:lstStyle/>
          <a:p>
            <a:pPr marL="0" indent="0">
              <a:buNone/>
            </a:pPr>
            <a:r>
              <a:rPr lang="en-US" sz="3200">
                <a:solidFill>
                  <a:schemeClr val="tx2"/>
                </a:solidFill>
                <a:latin typeface="Tw Cen MT" panose="020B0602020104020603" pitchFamily="34" charset="77"/>
              </a:rPr>
              <a:t>M</a:t>
            </a:r>
            <a:r>
              <a:rPr lang="en-US" sz="3200" b="0" i="0" u="none" strike="noStrike">
                <a:solidFill>
                  <a:schemeClr val="tx2"/>
                </a:solidFill>
                <a:effectLst/>
                <a:latin typeface="Tw Cen MT" panose="020B0602020104020603" pitchFamily="34" charset="77"/>
              </a:rPr>
              <a:t>orbidity and mortality is a universal issue in all areas where advanced airway management is performed.</a:t>
            </a:r>
          </a:p>
          <a:p>
            <a:pPr marL="0" indent="0">
              <a:buNone/>
            </a:pPr>
            <a:endParaRPr lang="en-US" sz="3200" b="0" i="0" u="none" strike="noStrike">
              <a:solidFill>
                <a:schemeClr val="tx2"/>
              </a:solidFill>
              <a:effectLst/>
              <a:latin typeface="Tw Cen MT" panose="020B0602020104020603" pitchFamily="34" charset="77"/>
            </a:endParaRPr>
          </a:p>
          <a:p>
            <a:pPr lvl="1"/>
            <a:r>
              <a:rPr lang="en-US" sz="2800">
                <a:solidFill>
                  <a:schemeClr val="tx2"/>
                </a:solidFill>
                <a:latin typeface="Tw Cen MT" panose="020B0602020104020603" pitchFamily="34" charset="77"/>
              </a:rPr>
              <a:t> Anesthesia  (OR and NORA)</a:t>
            </a:r>
          </a:p>
          <a:p>
            <a:pPr lvl="1"/>
            <a:r>
              <a:rPr lang="en-US" sz="2800">
                <a:solidFill>
                  <a:schemeClr val="tx2"/>
                </a:solidFill>
                <a:latin typeface="Tw Cen MT" panose="020B0602020104020603" pitchFamily="34" charset="77"/>
              </a:rPr>
              <a:t> Critical Care </a:t>
            </a:r>
          </a:p>
          <a:p>
            <a:pPr lvl="1"/>
            <a:r>
              <a:rPr lang="en-US" sz="2800">
                <a:solidFill>
                  <a:schemeClr val="tx2"/>
                </a:solidFill>
                <a:latin typeface="Tw Cen MT" panose="020B0602020104020603" pitchFamily="34" charset="77"/>
              </a:rPr>
              <a:t> Emergency Medicine</a:t>
            </a:r>
          </a:p>
          <a:p>
            <a:pPr lvl="1"/>
            <a:r>
              <a:rPr lang="en-US" sz="2800">
                <a:solidFill>
                  <a:schemeClr val="tx2"/>
                </a:solidFill>
                <a:latin typeface="Tw Cen MT" panose="020B0602020104020603" pitchFamily="34" charset="77"/>
              </a:rPr>
              <a:t> Oral Surgery </a:t>
            </a:r>
          </a:p>
          <a:p>
            <a:pPr lvl="1"/>
            <a:r>
              <a:rPr lang="en-US" sz="2800">
                <a:solidFill>
                  <a:schemeClr val="tx2"/>
                </a:solidFill>
                <a:latin typeface="Tw Cen MT" panose="020B0602020104020603" pitchFamily="34" charset="77"/>
              </a:rPr>
              <a:t> Emergency Medical Services </a:t>
            </a:r>
          </a:p>
        </p:txBody>
      </p:sp>
      <p:sp>
        <p:nvSpPr>
          <p:cNvPr id="3" name="Slide Number Placeholder 2">
            <a:extLst>
              <a:ext uri="{FF2B5EF4-FFF2-40B4-BE49-F238E27FC236}">
                <a16:creationId xmlns:a16="http://schemas.microsoft.com/office/drawing/2014/main" id="{A6847F61-152F-4B08-A840-F8A7651D5EBF}"/>
              </a:ext>
            </a:extLst>
          </p:cNvPr>
          <p:cNvSpPr>
            <a:spLocks noGrp="1"/>
          </p:cNvSpPr>
          <p:nvPr>
            <p:ph type="sldNum" sz="quarter" idx="12"/>
          </p:nvPr>
        </p:nvSpPr>
        <p:spPr/>
        <p:txBody>
          <a:bodyPr/>
          <a:lstStyle/>
          <a:p>
            <a:fld id="{32B763C4-0BDF-40C6-AFB5-EA5752AD9CA1}" type="slidenum">
              <a:rPr lang="en-US" smtClean="0"/>
              <a:pPr/>
              <a:t>7</a:t>
            </a:fld>
            <a:endParaRPr lang="en-US"/>
          </a:p>
        </p:txBody>
      </p:sp>
      <p:sp>
        <p:nvSpPr>
          <p:cNvPr id="6" name="Rectangle 5">
            <a:extLst>
              <a:ext uri="{FF2B5EF4-FFF2-40B4-BE49-F238E27FC236}">
                <a16:creationId xmlns:a16="http://schemas.microsoft.com/office/drawing/2014/main" id="{BFD33792-76A3-DEEF-0EF5-A36C7AFA9BC1}"/>
              </a:ext>
            </a:extLst>
          </p:cNvPr>
          <p:cNvSpPr/>
          <p:nvPr/>
        </p:nvSpPr>
        <p:spPr>
          <a:xfrm>
            <a:off x="1524000" y="6407152"/>
            <a:ext cx="3124200" cy="2984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0D29CDA-800D-07B0-D151-7BD392D3D4AD}"/>
              </a:ext>
            </a:extLst>
          </p:cNvPr>
          <p:cNvSpPr txBox="1"/>
          <p:nvPr/>
        </p:nvSpPr>
        <p:spPr>
          <a:xfrm>
            <a:off x="4143550" y="6015692"/>
            <a:ext cx="2634143" cy="523220"/>
          </a:xfrm>
          <a:prstGeom prst="rect">
            <a:avLst/>
          </a:prstGeom>
          <a:noFill/>
        </p:spPr>
        <p:txBody>
          <a:bodyPr wrap="square" rtlCol="0">
            <a:spAutoFit/>
          </a:bodyPr>
          <a:lstStyle/>
          <a:p>
            <a:r>
              <a:rPr lang="en-US" sz="1400">
                <a:solidFill>
                  <a:schemeClr val="tx2"/>
                </a:solidFill>
                <a:latin typeface="Tw Cen MT" panose="020B0602020104020603" pitchFamily="34" charset="77"/>
              </a:rPr>
              <a:t>Russotto et al 2021</a:t>
            </a:r>
          </a:p>
          <a:p>
            <a:r>
              <a:rPr lang="en-US" sz="1400">
                <a:solidFill>
                  <a:schemeClr val="tx2"/>
                </a:solidFill>
                <a:latin typeface="Tw Cen MT" panose="020B0602020104020603" pitchFamily="34" charset="77"/>
              </a:rPr>
              <a:t>April et al 2014</a:t>
            </a:r>
          </a:p>
        </p:txBody>
      </p:sp>
      <p:pic>
        <p:nvPicPr>
          <p:cNvPr id="4" name="Picture 2">
            <a:extLst>
              <a:ext uri="{FF2B5EF4-FFF2-40B4-BE49-F238E27FC236}">
                <a16:creationId xmlns:a16="http://schemas.microsoft.com/office/drawing/2014/main" id="{FC7153FF-3C3F-67A6-1194-546FA1818BD9}"/>
              </a:ext>
            </a:extLst>
          </p:cNvPr>
          <p:cNvPicPr>
            <a:picLocks noChangeAspect="1" noChangeArrowheads="1"/>
          </p:cNvPicPr>
          <p:nvPr/>
        </p:nvPicPr>
        <p:blipFill rotWithShape="1">
          <a:blip r:embed="rId3">
            <a:alphaModFix amt="20000"/>
            <a:extLst>
              <a:ext uri="{BEBA8EAE-BF5A-486C-A8C5-ECC9F3942E4B}">
                <a14:imgProps xmlns:a14="http://schemas.microsoft.com/office/drawing/2010/main">
                  <a14:imgLayer r:embed="rId4">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4577869-D32C-03EB-C533-911394E78EDB}"/>
              </a:ext>
            </a:extLst>
          </p:cNvPr>
          <p:cNvSpPr txBox="1"/>
          <p:nvPr/>
        </p:nvSpPr>
        <p:spPr>
          <a:xfrm>
            <a:off x="8058172" y="6015692"/>
            <a:ext cx="2634143" cy="523220"/>
          </a:xfrm>
          <a:prstGeom prst="rect">
            <a:avLst/>
          </a:prstGeom>
          <a:noFill/>
        </p:spPr>
        <p:txBody>
          <a:bodyPr wrap="square" rtlCol="0">
            <a:spAutoFit/>
          </a:bodyPr>
          <a:lstStyle/>
          <a:p>
            <a:r>
              <a:rPr lang="en-US" sz="1400" kern="1200">
                <a:solidFill>
                  <a:schemeClr val="tx1"/>
                </a:solidFill>
                <a:latin typeface="+mn-lt"/>
                <a:ea typeface="+mn-ea"/>
                <a:cs typeface="+mn-cs"/>
              </a:rPr>
              <a:t>Merola</a:t>
            </a:r>
            <a:r>
              <a:rPr lang="en-US" sz="1400">
                <a:solidFill>
                  <a:schemeClr val="tx2"/>
                </a:solidFill>
                <a:latin typeface="Tw Cen MT" panose="020B0602020104020603" pitchFamily="34" charset="77"/>
              </a:rPr>
              <a:t> et al 2025</a:t>
            </a:r>
          </a:p>
          <a:p>
            <a:r>
              <a:rPr lang="en-US" sz="1400">
                <a:solidFill>
                  <a:schemeClr val="tx2"/>
                </a:solidFill>
                <a:latin typeface="Tw Cen MT" panose="020B0602020104020603" pitchFamily="34" charset="77"/>
              </a:rPr>
              <a:t>Lorenzen et al 2024</a:t>
            </a:r>
          </a:p>
        </p:txBody>
      </p:sp>
    </p:spTree>
    <p:extLst>
      <p:ext uri="{BB962C8B-B14F-4D97-AF65-F5344CB8AC3E}">
        <p14:creationId xmlns:p14="http://schemas.microsoft.com/office/powerpoint/2010/main" val="499264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85364-98C5-4F5A-C861-E42FE69E265E}"/>
              </a:ext>
            </a:extLst>
          </p:cNvPr>
          <p:cNvSpPr>
            <a:spLocks noGrp="1"/>
          </p:cNvSpPr>
          <p:nvPr>
            <p:ph type="title"/>
          </p:nvPr>
        </p:nvSpPr>
        <p:spPr/>
        <p:txBody>
          <a:bodyPr>
            <a:normAutofit/>
          </a:bodyPr>
          <a:lstStyle/>
          <a:p>
            <a:r>
              <a:rPr lang="en-US" sz="3200" b="1">
                <a:latin typeface="Tw Cen MT" panose="020B0602020104020603" pitchFamily="34" charset="77"/>
              </a:rPr>
              <a:t>The Financial Burden of Failed Airway Management is Substantial</a:t>
            </a:r>
          </a:p>
        </p:txBody>
      </p:sp>
      <p:sp>
        <p:nvSpPr>
          <p:cNvPr id="3" name="Slide Number Placeholder 2">
            <a:extLst>
              <a:ext uri="{FF2B5EF4-FFF2-40B4-BE49-F238E27FC236}">
                <a16:creationId xmlns:a16="http://schemas.microsoft.com/office/drawing/2014/main" id="{D7B7F07F-B074-7E8C-CEFE-E051AE409BAD}"/>
              </a:ext>
            </a:extLst>
          </p:cNvPr>
          <p:cNvSpPr>
            <a:spLocks noGrp="1"/>
          </p:cNvSpPr>
          <p:nvPr>
            <p:ph type="sldNum" sz="quarter" idx="12"/>
          </p:nvPr>
        </p:nvSpPr>
        <p:spPr/>
        <p:txBody>
          <a:bodyPr/>
          <a:lstStyle/>
          <a:p>
            <a:fld id="{32B763C4-0BDF-40C6-AFB5-EA5752AD9CA1}" type="slidenum">
              <a:rPr lang="en-US" smtClean="0"/>
              <a:pPr/>
              <a:t>8</a:t>
            </a:fld>
            <a:endParaRPr lang="en-US"/>
          </a:p>
        </p:txBody>
      </p:sp>
      <p:sp>
        <p:nvSpPr>
          <p:cNvPr id="5" name="TextBox 4">
            <a:extLst>
              <a:ext uri="{FF2B5EF4-FFF2-40B4-BE49-F238E27FC236}">
                <a16:creationId xmlns:a16="http://schemas.microsoft.com/office/drawing/2014/main" id="{2469B3DD-B70D-3C10-AB35-2037C05164A3}"/>
              </a:ext>
            </a:extLst>
          </p:cNvPr>
          <p:cNvSpPr txBox="1"/>
          <p:nvPr/>
        </p:nvSpPr>
        <p:spPr>
          <a:xfrm>
            <a:off x="6791135" y="5312500"/>
            <a:ext cx="2590800" cy="307777"/>
          </a:xfrm>
          <a:prstGeom prst="rect">
            <a:avLst/>
          </a:prstGeom>
          <a:noFill/>
        </p:spPr>
        <p:txBody>
          <a:bodyPr wrap="square" rtlCol="0">
            <a:spAutoFit/>
          </a:bodyPr>
          <a:lstStyle/>
          <a:p>
            <a:pPr algn="l"/>
            <a:r>
              <a:rPr lang="en-US" sz="1400">
                <a:solidFill>
                  <a:schemeClr val="tx2"/>
                </a:solidFill>
                <a:latin typeface="Tw Cen MT" panose="020B0602020104020603" pitchFamily="34" charset="77"/>
              </a:rPr>
              <a:t>Stone et al 2018</a:t>
            </a:r>
          </a:p>
        </p:txBody>
      </p:sp>
      <p:sp>
        <p:nvSpPr>
          <p:cNvPr id="7" name="Rectangle 6">
            <a:extLst>
              <a:ext uri="{FF2B5EF4-FFF2-40B4-BE49-F238E27FC236}">
                <a16:creationId xmlns:a16="http://schemas.microsoft.com/office/drawing/2014/main" id="{52FAB3EE-914C-5AF0-F185-D08BCBB531BC}"/>
              </a:ext>
            </a:extLst>
          </p:cNvPr>
          <p:cNvSpPr/>
          <p:nvPr/>
        </p:nvSpPr>
        <p:spPr>
          <a:xfrm>
            <a:off x="1524000" y="6407152"/>
            <a:ext cx="3124200" cy="2984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Diagram 8">
            <a:extLst>
              <a:ext uri="{FF2B5EF4-FFF2-40B4-BE49-F238E27FC236}">
                <a16:creationId xmlns:a16="http://schemas.microsoft.com/office/drawing/2014/main" id="{2C98995E-094F-F8B7-F14A-2A9DB70AC28D}"/>
              </a:ext>
            </a:extLst>
          </p:cNvPr>
          <p:cNvGraphicFramePr/>
          <p:nvPr>
            <p:extLst>
              <p:ext uri="{D42A27DB-BD31-4B8C-83A1-F6EECF244321}">
                <p14:modId xmlns:p14="http://schemas.microsoft.com/office/powerpoint/2010/main" val="1018932813"/>
              </p:ext>
            </p:extLst>
          </p:nvPr>
        </p:nvGraphicFramePr>
        <p:xfrm>
          <a:off x="3518453" y="1636299"/>
          <a:ext cx="8209127" cy="3276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2">
            <a:extLst>
              <a:ext uri="{FF2B5EF4-FFF2-40B4-BE49-F238E27FC236}">
                <a16:creationId xmlns:a16="http://schemas.microsoft.com/office/drawing/2014/main" id="{DC3714D7-DB54-48B8-9B78-E766BA988CC5}"/>
              </a:ext>
            </a:extLst>
          </p:cNvPr>
          <p:cNvPicPr>
            <a:picLocks noChangeAspect="1" noChangeArrowheads="1"/>
          </p:cNvPicPr>
          <p:nvPr/>
        </p:nvPicPr>
        <p:blipFill rotWithShape="1">
          <a:blip r:embed="rId8">
            <a:alphaModFix amt="20000"/>
            <a:extLst>
              <a:ext uri="{BEBA8EAE-BF5A-486C-A8C5-ECC9F3942E4B}">
                <a14:imgProps xmlns:a14="http://schemas.microsoft.com/office/drawing/2010/main">
                  <a14:imgLayer r:embed="rId9">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977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0D420-5B15-A959-F025-46884D474473}"/>
              </a:ext>
            </a:extLst>
          </p:cNvPr>
          <p:cNvSpPr>
            <a:spLocks noGrp="1"/>
          </p:cNvSpPr>
          <p:nvPr>
            <p:ph type="title"/>
          </p:nvPr>
        </p:nvSpPr>
        <p:spPr/>
        <p:txBody>
          <a:bodyPr>
            <a:normAutofit/>
          </a:bodyPr>
          <a:lstStyle/>
          <a:p>
            <a:r>
              <a:rPr lang="en-US" sz="3200" b="1">
                <a:latin typeface="Tw Cen MT" panose="020B0602020104020603" pitchFamily="34" charset="77"/>
              </a:rPr>
              <a:t>Difficult Intubations are associated with higher hospital costs and LOS </a:t>
            </a:r>
          </a:p>
        </p:txBody>
      </p:sp>
      <p:sp>
        <p:nvSpPr>
          <p:cNvPr id="3" name="Slide Number Placeholder 2">
            <a:extLst>
              <a:ext uri="{FF2B5EF4-FFF2-40B4-BE49-F238E27FC236}">
                <a16:creationId xmlns:a16="http://schemas.microsoft.com/office/drawing/2014/main" id="{22905C1F-96A4-AFEE-387E-648B0E86BE77}"/>
              </a:ext>
            </a:extLst>
          </p:cNvPr>
          <p:cNvSpPr>
            <a:spLocks noGrp="1"/>
          </p:cNvSpPr>
          <p:nvPr>
            <p:ph type="sldNum" sz="quarter" idx="12"/>
          </p:nvPr>
        </p:nvSpPr>
        <p:spPr/>
        <p:txBody>
          <a:bodyPr/>
          <a:lstStyle/>
          <a:p>
            <a:fld id="{32B763C4-0BDF-40C6-AFB5-EA5752AD9CA1}" type="slidenum">
              <a:rPr lang="en-US" smtClean="0"/>
              <a:pPr/>
              <a:t>9</a:t>
            </a:fld>
            <a:endParaRPr lang="en-US"/>
          </a:p>
        </p:txBody>
      </p:sp>
      <p:sp>
        <p:nvSpPr>
          <p:cNvPr id="6" name="Rectangle 5">
            <a:extLst>
              <a:ext uri="{FF2B5EF4-FFF2-40B4-BE49-F238E27FC236}">
                <a16:creationId xmlns:a16="http://schemas.microsoft.com/office/drawing/2014/main" id="{64DCC37A-D8AD-3E7E-4EF1-4C450E0A7240}"/>
              </a:ext>
            </a:extLst>
          </p:cNvPr>
          <p:cNvSpPr/>
          <p:nvPr/>
        </p:nvSpPr>
        <p:spPr>
          <a:xfrm>
            <a:off x="1524000" y="6407152"/>
            <a:ext cx="3124200" cy="2984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29BEF3E-D3AD-E29B-EEB9-F34483059131}"/>
              </a:ext>
            </a:extLst>
          </p:cNvPr>
          <p:cNvSpPr txBox="1"/>
          <p:nvPr/>
        </p:nvSpPr>
        <p:spPr>
          <a:xfrm>
            <a:off x="6172200" y="5023950"/>
            <a:ext cx="2438400" cy="307777"/>
          </a:xfrm>
          <a:prstGeom prst="rect">
            <a:avLst/>
          </a:prstGeom>
          <a:noFill/>
        </p:spPr>
        <p:txBody>
          <a:bodyPr wrap="square" rtlCol="0">
            <a:spAutoFit/>
          </a:bodyPr>
          <a:lstStyle/>
          <a:p>
            <a:pPr algn="l"/>
            <a:r>
              <a:rPr lang="en-US" sz="1400" err="1">
                <a:solidFill>
                  <a:schemeClr val="tx2"/>
                </a:solidFill>
                <a:latin typeface="Tw Cen MT" panose="020B0602020104020603" pitchFamily="34" charset="77"/>
              </a:rPr>
              <a:t>Moucharite</a:t>
            </a:r>
            <a:r>
              <a:rPr lang="en-US" sz="1400">
                <a:solidFill>
                  <a:schemeClr val="tx2"/>
                </a:solidFill>
                <a:latin typeface="Tw Cen MT" panose="020B0602020104020603" pitchFamily="34" charset="77"/>
              </a:rPr>
              <a:t> et al 2021</a:t>
            </a:r>
          </a:p>
        </p:txBody>
      </p:sp>
      <p:pic>
        <p:nvPicPr>
          <p:cNvPr id="13" name="Picture 12">
            <a:extLst>
              <a:ext uri="{FF2B5EF4-FFF2-40B4-BE49-F238E27FC236}">
                <a16:creationId xmlns:a16="http://schemas.microsoft.com/office/drawing/2014/main" id="{39316F3E-F746-A82E-0C83-A542F9FD4581}"/>
              </a:ext>
            </a:extLst>
          </p:cNvPr>
          <p:cNvPicPr>
            <a:picLocks noChangeAspect="1"/>
          </p:cNvPicPr>
          <p:nvPr/>
        </p:nvPicPr>
        <p:blipFill>
          <a:blip r:embed="rId3"/>
          <a:stretch>
            <a:fillRect/>
          </a:stretch>
        </p:blipFill>
        <p:spPr>
          <a:xfrm>
            <a:off x="3511826" y="2499328"/>
            <a:ext cx="8231464" cy="1304925"/>
          </a:xfrm>
          <a:prstGeom prst="rect">
            <a:avLst/>
          </a:prstGeom>
          <a:ln>
            <a:solidFill>
              <a:schemeClr val="tx1"/>
            </a:solidFill>
          </a:ln>
        </p:spPr>
      </p:pic>
      <p:sp>
        <p:nvSpPr>
          <p:cNvPr id="15" name="TextBox 14">
            <a:extLst>
              <a:ext uri="{FF2B5EF4-FFF2-40B4-BE49-F238E27FC236}">
                <a16:creationId xmlns:a16="http://schemas.microsoft.com/office/drawing/2014/main" id="{1F2BEDE1-3C19-ED22-B8BF-BCE5232983FC}"/>
              </a:ext>
            </a:extLst>
          </p:cNvPr>
          <p:cNvSpPr txBox="1"/>
          <p:nvPr/>
        </p:nvSpPr>
        <p:spPr>
          <a:xfrm>
            <a:off x="3509961" y="4066365"/>
            <a:ext cx="8231464" cy="584775"/>
          </a:xfrm>
          <a:prstGeom prst="rect">
            <a:avLst/>
          </a:prstGeom>
          <a:noFill/>
        </p:spPr>
        <p:txBody>
          <a:bodyPr wrap="square" lIns="91440" tIns="45720" rIns="91440" bIns="45720" rtlCol="0" anchor="t">
            <a:spAutoFit/>
          </a:bodyPr>
          <a:lstStyle/>
          <a:p>
            <a:pPr algn="l"/>
            <a:r>
              <a:rPr lang="en-US" sz="1600" b="1">
                <a:latin typeface="Tw Cen MT"/>
              </a:rPr>
              <a:t>(Compared to patients presenting for inpatient surgical procedures who did not experience a difficult intubation)</a:t>
            </a:r>
          </a:p>
        </p:txBody>
      </p:sp>
      <p:pic>
        <p:nvPicPr>
          <p:cNvPr id="4" name="Picture 2">
            <a:extLst>
              <a:ext uri="{FF2B5EF4-FFF2-40B4-BE49-F238E27FC236}">
                <a16:creationId xmlns:a16="http://schemas.microsoft.com/office/drawing/2014/main" id="{ABA8CE48-D58B-9EDD-2870-C341AFD15204}"/>
              </a:ext>
            </a:extLst>
          </p:cNvPr>
          <p:cNvPicPr>
            <a:picLocks noChangeAspect="1" noChangeArrowheads="1"/>
          </p:cNvPicPr>
          <p:nvPr/>
        </p:nvPicPr>
        <p:blipFill rotWithShape="1">
          <a:blip r:embed="rId4">
            <a:alphaModFix amt="20000"/>
            <a:extLst>
              <a:ext uri="{BEBA8EAE-BF5A-486C-A8C5-ECC9F3942E4B}">
                <a14:imgProps xmlns:a14="http://schemas.microsoft.com/office/drawing/2010/main">
                  <a14:imgLayer r:embed="rId5">
                    <a14:imgEffect>
                      <a14:artisticPencilGrayscale/>
                    </a14:imgEffect>
                  </a14:imgLayer>
                </a14:imgProps>
              </a:ext>
              <a:ext uri="{28A0092B-C50C-407E-A947-70E740481C1C}">
                <a14:useLocalDpi xmlns:a14="http://schemas.microsoft.com/office/drawing/2010/main" val="0"/>
              </a:ext>
            </a:extLst>
          </a:blip>
          <a:srcRect r="11364" b="5996"/>
          <a:stretch/>
        </p:blipFill>
        <p:spPr bwMode="auto">
          <a:xfrm>
            <a:off x="9959894" y="4873102"/>
            <a:ext cx="1871546" cy="1984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032951"/>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Frame</Template>
  <Application>Microsoft Office PowerPoint</Application>
  <PresentationFormat>Widescreen</PresentationFormat>
  <Slides>22</Slides>
  <Notes>21</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Frame</vt:lpstr>
      <vt:lpstr>PowerPoint Presentation</vt:lpstr>
      <vt:lpstr>Overview </vt:lpstr>
      <vt:lpstr>Significance</vt:lpstr>
      <vt:lpstr>Opportunities extend beyond isolated events</vt:lpstr>
      <vt:lpstr>Failed airway management has profound consequences </vt:lpstr>
      <vt:lpstr>Complications from Respiratory Events are the Most Common Reason for Anesthesiology Legal Claims</vt:lpstr>
      <vt:lpstr>Complications from Respiratory Events</vt:lpstr>
      <vt:lpstr>The Financial Burden of Failed Airway Management is Substantial</vt:lpstr>
      <vt:lpstr>Difficult Intubations are associated with higher hospital costs and LOS </vt:lpstr>
      <vt:lpstr>Safety Failures Occur When Many Systems Fail</vt:lpstr>
      <vt:lpstr>Contributing Factors</vt:lpstr>
      <vt:lpstr>Airway Management Spans Diverse Practice Locations and Specialties</vt:lpstr>
      <vt:lpstr>Airway Lead Committee  </vt:lpstr>
      <vt:lpstr>An Airway Leads Committee Addresses the Challenges in Airway Management</vt:lpstr>
      <vt:lpstr>Hospital Airway Committee and Airway Lead Network Structure </vt:lpstr>
      <vt:lpstr>Where Have Airway Leads Succeeded Already?</vt:lpstr>
      <vt:lpstr>HRO Values</vt:lpstr>
      <vt:lpstr>Today we are asking that this hospital be part of the next chapter in the history of Airway Lead Networks  </vt:lpstr>
      <vt:lpstr>Selected References </vt:lpstr>
      <vt:lpstr>The Society of Airway Management is here to help</vt:lpstr>
      <vt:lpstr>SAM’s Airway Leads Network</vt:lpstr>
      <vt:lpstr>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Hagberg,Carin</dc:creator>
  <cp:revision>1</cp:revision>
  <dcterms:created xsi:type="dcterms:W3CDTF">2025-02-24T04:56:35Z</dcterms:created>
  <dcterms:modified xsi:type="dcterms:W3CDTF">2025-06-03T04:25:08Z</dcterms:modified>
</cp:coreProperties>
</file>