
<file path=[Content_Types].xml><?xml version="1.0" encoding="utf-8"?>
<Types xmlns="http://schemas.openxmlformats.org/package/2006/content-types"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90" r:id="rId2"/>
    <p:sldMasterId id="2147483696" r:id="rId3"/>
    <p:sldMasterId id="2147483702" r:id="rId4"/>
  </p:sldMasterIdLst>
  <p:sldIdLst>
    <p:sldId id="266" r:id="rId5"/>
    <p:sldId id="256" r:id="rId6"/>
    <p:sldId id="270" r:id="rId7"/>
    <p:sldId id="269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7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4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7248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110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1176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3524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7879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4479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3043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0217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5384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7809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313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98544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45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055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5151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9905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7834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620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8968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840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11" Type="http://schemas.openxmlformats.org/officeDocument/2006/relationships/image" Target="../media/image6.jp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97741"/>
            <a:ext cx="12192000" cy="5959096"/>
          </a:xfrm>
          <a:custGeom>
            <a:avLst/>
            <a:gdLst/>
            <a:ahLst/>
            <a:cxnLst/>
            <a:rect l="l" t="t" r="r" b="b"/>
            <a:pathLst>
              <a:path w="20104100" h="13104494">
                <a:moveTo>
                  <a:pt x="0" y="13103876"/>
                </a:moveTo>
                <a:lnTo>
                  <a:pt x="20104099" y="13103876"/>
                </a:lnTo>
                <a:lnTo>
                  <a:pt x="20104099" y="0"/>
                </a:lnTo>
                <a:lnTo>
                  <a:pt x="0" y="0"/>
                </a:lnTo>
                <a:lnTo>
                  <a:pt x="0" y="13103876"/>
                </a:lnTo>
                <a:close/>
              </a:path>
            </a:pathLst>
          </a:custGeom>
          <a:solidFill>
            <a:srgbClr val="E3DEEA"/>
          </a:solidFill>
        </p:spPr>
        <p:txBody>
          <a:bodyPr wrap="square" lIns="0" tIns="0" rIns="0" bIns="0" rtlCol="0"/>
          <a:lstStyle/>
          <a:p>
            <a:endParaRPr sz="818"/>
          </a:p>
        </p:txBody>
      </p:sp>
      <p:sp>
        <p:nvSpPr>
          <p:cNvPr id="17" name="bg object 17"/>
          <p:cNvSpPr/>
          <p:nvPr/>
        </p:nvSpPr>
        <p:spPr>
          <a:xfrm>
            <a:off x="6311635" y="1591701"/>
            <a:ext cx="2207345" cy="2174058"/>
          </a:xfrm>
          <a:custGeom>
            <a:avLst/>
            <a:gdLst/>
            <a:ahLst/>
            <a:cxnLst/>
            <a:rect l="l" t="t" r="r" b="b"/>
            <a:pathLst>
              <a:path w="3639819" h="4780915">
                <a:moveTo>
                  <a:pt x="3033092" y="0"/>
                </a:moveTo>
                <a:lnTo>
                  <a:pt x="606630" y="0"/>
                </a:lnTo>
                <a:lnTo>
                  <a:pt x="559222" y="1825"/>
                </a:lnTo>
                <a:lnTo>
                  <a:pt x="512812" y="7210"/>
                </a:lnTo>
                <a:lnTo>
                  <a:pt x="467535" y="16021"/>
                </a:lnTo>
                <a:lnTo>
                  <a:pt x="423526" y="28123"/>
                </a:lnTo>
                <a:lnTo>
                  <a:pt x="380919" y="43380"/>
                </a:lnTo>
                <a:lnTo>
                  <a:pt x="339849" y="61658"/>
                </a:lnTo>
                <a:lnTo>
                  <a:pt x="300452" y="82822"/>
                </a:lnTo>
                <a:lnTo>
                  <a:pt x="262862" y="106738"/>
                </a:lnTo>
                <a:lnTo>
                  <a:pt x="227213" y="133269"/>
                </a:lnTo>
                <a:lnTo>
                  <a:pt x="193642" y="162282"/>
                </a:lnTo>
                <a:lnTo>
                  <a:pt x="162282" y="193642"/>
                </a:lnTo>
                <a:lnTo>
                  <a:pt x="133269" y="227213"/>
                </a:lnTo>
                <a:lnTo>
                  <a:pt x="106738" y="262862"/>
                </a:lnTo>
                <a:lnTo>
                  <a:pt x="82822" y="300452"/>
                </a:lnTo>
                <a:lnTo>
                  <a:pt x="61658" y="339849"/>
                </a:lnTo>
                <a:lnTo>
                  <a:pt x="43380" y="380919"/>
                </a:lnTo>
                <a:lnTo>
                  <a:pt x="28123" y="423526"/>
                </a:lnTo>
                <a:lnTo>
                  <a:pt x="16021" y="467535"/>
                </a:lnTo>
                <a:lnTo>
                  <a:pt x="7210" y="512812"/>
                </a:lnTo>
                <a:lnTo>
                  <a:pt x="1825" y="559222"/>
                </a:lnTo>
                <a:lnTo>
                  <a:pt x="0" y="606630"/>
                </a:lnTo>
                <a:lnTo>
                  <a:pt x="0" y="4173992"/>
                </a:lnTo>
                <a:lnTo>
                  <a:pt x="1825" y="4221400"/>
                </a:lnTo>
                <a:lnTo>
                  <a:pt x="7210" y="4267810"/>
                </a:lnTo>
                <a:lnTo>
                  <a:pt x="16021" y="4313087"/>
                </a:lnTo>
                <a:lnTo>
                  <a:pt x="28123" y="4357097"/>
                </a:lnTo>
                <a:lnTo>
                  <a:pt x="43380" y="4399704"/>
                </a:lnTo>
                <a:lnTo>
                  <a:pt x="61658" y="4440774"/>
                </a:lnTo>
                <a:lnTo>
                  <a:pt x="82822" y="4480171"/>
                </a:lnTo>
                <a:lnTo>
                  <a:pt x="106738" y="4517762"/>
                </a:lnTo>
                <a:lnTo>
                  <a:pt x="133269" y="4553410"/>
                </a:lnTo>
                <a:lnTo>
                  <a:pt x="162282" y="4586982"/>
                </a:lnTo>
                <a:lnTo>
                  <a:pt x="193642" y="4618341"/>
                </a:lnTo>
                <a:lnTo>
                  <a:pt x="227213" y="4647355"/>
                </a:lnTo>
                <a:lnTo>
                  <a:pt x="262862" y="4673887"/>
                </a:lnTo>
                <a:lnTo>
                  <a:pt x="300452" y="4697802"/>
                </a:lnTo>
                <a:lnTo>
                  <a:pt x="339849" y="4718966"/>
                </a:lnTo>
                <a:lnTo>
                  <a:pt x="380919" y="4737245"/>
                </a:lnTo>
                <a:lnTo>
                  <a:pt x="423526" y="4752502"/>
                </a:lnTo>
                <a:lnTo>
                  <a:pt x="467535" y="4764604"/>
                </a:lnTo>
                <a:lnTo>
                  <a:pt x="512812" y="4773415"/>
                </a:lnTo>
                <a:lnTo>
                  <a:pt x="559222" y="4778800"/>
                </a:lnTo>
                <a:lnTo>
                  <a:pt x="606630" y="4780625"/>
                </a:lnTo>
                <a:lnTo>
                  <a:pt x="3033092" y="4780625"/>
                </a:lnTo>
                <a:lnTo>
                  <a:pt x="3080500" y="4778800"/>
                </a:lnTo>
                <a:lnTo>
                  <a:pt x="3126910" y="4773415"/>
                </a:lnTo>
                <a:lnTo>
                  <a:pt x="3172187" y="4764604"/>
                </a:lnTo>
                <a:lnTo>
                  <a:pt x="3216197" y="4752502"/>
                </a:lnTo>
                <a:lnTo>
                  <a:pt x="3258804" y="4737245"/>
                </a:lnTo>
                <a:lnTo>
                  <a:pt x="3299873" y="4718966"/>
                </a:lnTo>
                <a:lnTo>
                  <a:pt x="3339270" y="4697802"/>
                </a:lnTo>
                <a:lnTo>
                  <a:pt x="3376861" y="4673887"/>
                </a:lnTo>
                <a:lnTo>
                  <a:pt x="3412509" y="4647355"/>
                </a:lnTo>
                <a:lnTo>
                  <a:pt x="3446080" y="4618341"/>
                </a:lnTo>
                <a:lnTo>
                  <a:pt x="3477440" y="4586982"/>
                </a:lnTo>
                <a:lnTo>
                  <a:pt x="3506453" y="4553410"/>
                </a:lnTo>
                <a:lnTo>
                  <a:pt x="3532985" y="4517762"/>
                </a:lnTo>
                <a:lnTo>
                  <a:pt x="3556900" y="4480171"/>
                </a:lnTo>
                <a:lnTo>
                  <a:pt x="3578064" y="4440774"/>
                </a:lnTo>
                <a:lnTo>
                  <a:pt x="3596342" y="4399704"/>
                </a:lnTo>
                <a:lnTo>
                  <a:pt x="3611600" y="4357097"/>
                </a:lnTo>
                <a:lnTo>
                  <a:pt x="3623701" y="4313087"/>
                </a:lnTo>
                <a:lnTo>
                  <a:pt x="3632512" y="4267810"/>
                </a:lnTo>
                <a:lnTo>
                  <a:pt x="3637898" y="4221400"/>
                </a:lnTo>
                <a:lnTo>
                  <a:pt x="3639723" y="4173992"/>
                </a:lnTo>
                <a:lnTo>
                  <a:pt x="3639723" y="606630"/>
                </a:lnTo>
                <a:lnTo>
                  <a:pt x="3637898" y="559222"/>
                </a:lnTo>
                <a:lnTo>
                  <a:pt x="3632512" y="512812"/>
                </a:lnTo>
                <a:lnTo>
                  <a:pt x="3623701" y="467535"/>
                </a:lnTo>
                <a:lnTo>
                  <a:pt x="3611600" y="423526"/>
                </a:lnTo>
                <a:lnTo>
                  <a:pt x="3596342" y="380919"/>
                </a:lnTo>
                <a:lnTo>
                  <a:pt x="3578064" y="339849"/>
                </a:lnTo>
                <a:lnTo>
                  <a:pt x="3556900" y="300452"/>
                </a:lnTo>
                <a:lnTo>
                  <a:pt x="3532985" y="262862"/>
                </a:lnTo>
                <a:lnTo>
                  <a:pt x="3506453" y="227213"/>
                </a:lnTo>
                <a:lnTo>
                  <a:pt x="3477440" y="193642"/>
                </a:lnTo>
                <a:lnTo>
                  <a:pt x="3446080" y="162282"/>
                </a:lnTo>
                <a:lnTo>
                  <a:pt x="3412509" y="133269"/>
                </a:lnTo>
                <a:lnTo>
                  <a:pt x="3376861" y="106738"/>
                </a:lnTo>
                <a:lnTo>
                  <a:pt x="3339270" y="82822"/>
                </a:lnTo>
                <a:lnTo>
                  <a:pt x="3299873" y="61658"/>
                </a:lnTo>
                <a:lnTo>
                  <a:pt x="3258804" y="43380"/>
                </a:lnTo>
                <a:lnTo>
                  <a:pt x="3216197" y="28123"/>
                </a:lnTo>
                <a:lnTo>
                  <a:pt x="3172187" y="16021"/>
                </a:lnTo>
                <a:lnTo>
                  <a:pt x="3126910" y="7210"/>
                </a:lnTo>
                <a:lnTo>
                  <a:pt x="3080500" y="1825"/>
                </a:lnTo>
                <a:lnTo>
                  <a:pt x="30330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818"/>
          </a:p>
        </p:txBody>
      </p:sp>
      <p:sp>
        <p:nvSpPr>
          <p:cNvPr id="18" name="bg object 18"/>
          <p:cNvSpPr/>
          <p:nvPr/>
        </p:nvSpPr>
        <p:spPr>
          <a:xfrm>
            <a:off x="6311635" y="1591701"/>
            <a:ext cx="2207345" cy="2174058"/>
          </a:xfrm>
          <a:custGeom>
            <a:avLst/>
            <a:gdLst/>
            <a:ahLst/>
            <a:cxnLst/>
            <a:rect l="l" t="t" r="r" b="b"/>
            <a:pathLst>
              <a:path w="3639819" h="4780915">
                <a:moveTo>
                  <a:pt x="0" y="606633"/>
                </a:moveTo>
                <a:lnTo>
                  <a:pt x="1825" y="559225"/>
                </a:lnTo>
                <a:lnTo>
                  <a:pt x="7210" y="512815"/>
                </a:lnTo>
                <a:lnTo>
                  <a:pt x="16021" y="467538"/>
                </a:lnTo>
                <a:lnTo>
                  <a:pt x="28123" y="423528"/>
                </a:lnTo>
                <a:lnTo>
                  <a:pt x="43380" y="380921"/>
                </a:lnTo>
                <a:lnTo>
                  <a:pt x="61658" y="339851"/>
                </a:lnTo>
                <a:lnTo>
                  <a:pt x="82823" y="300454"/>
                </a:lnTo>
                <a:lnTo>
                  <a:pt x="106738" y="262863"/>
                </a:lnTo>
                <a:lnTo>
                  <a:pt x="133270" y="227215"/>
                </a:lnTo>
                <a:lnTo>
                  <a:pt x="162283" y="193643"/>
                </a:lnTo>
                <a:lnTo>
                  <a:pt x="193643" y="162283"/>
                </a:lnTo>
                <a:lnTo>
                  <a:pt x="227215" y="133270"/>
                </a:lnTo>
                <a:lnTo>
                  <a:pt x="262863" y="106738"/>
                </a:lnTo>
                <a:lnTo>
                  <a:pt x="300454" y="82823"/>
                </a:lnTo>
                <a:lnTo>
                  <a:pt x="339851" y="61658"/>
                </a:lnTo>
                <a:lnTo>
                  <a:pt x="380921" y="43380"/>
                </a:lnTo>
                <a:lnTo>
                  <a:pt x="423528" y="28123"/>
                </a:lnTo>
                <a:lnTo>
                  <a:pt x="467538" y="16021"/>
                </a:lnTo>
                <a:lnTo>
                  <a:pt x="512815" y="7210"/>
                </a:lnTo>
                <a:lnTo>
                  <a:pt x="559225" y="1825"/>
                </a:lnTo>
                <a:lnTo>
                  <a:pt x="606633" y="0"/>
                </a:lnTo>
                <a:lnTo>
                  <a:pt x="3033089" y="0"/>
                </a:lnTo>
                <a:lnTo>
                  <a:pt x="3080498" y="1825"/>
                </a:lnTo>
                <a:lnTo>
                  <a:pt x="3126908" y="7210"/>
                </a:lnTo>
                <a:lnTo>
                  <a:pt x="3172185" y="16021"/>
                </a:lnTo>
                <a:lnTo>
                  <a:pt x="3216195" y="28123"/>
                </a:lnTo>
                <a:lnTo>
                  <a:pt x="3258802" y="43380"/>
                </a:lnTo>
                <a:lnTo>
                  <a:pt x="3299872" y="61658"/>
                </a:lnTo>
                <a:lnTo>
                  <a:pt x="3339269" y="82823"/>
                </a:lnTo>
                <a:lnTo>
                  <a:pt x="3376860" y="106738"/>
                </a:lnTo>
                <a:lnTo>
                  <a:pt x="3412508" y="133270"/>
                </a:lnTo>
                <a:lnTo>
                  <a:pt x="3446080" y="162283"/>
                </a:lnTo>
                <a:lnTo>
                  <a:pt x="3477439" y="193643"/>
                </a:lnTo>
                <a:lnTo>
                  <a:pt x="3506453" y="227215"/>
                </a:lnTo>
                <a:lnTo>
                  <a:pt x="3532985" y="262863"/>
                </a:lnTo>
                <a:lnTo>
                  <a:pt x="3556900" y="300454"/>
                </a:lnTo>
                <a:lnTo>
                  <a:pt x="3578064" y="339851"/>
                </a:lnTo>
                <a:lnTo>
                  <a:pt x="3596343" y="380921"/>
                </a:lnTo>
                <a:lnTo>
                  <a:pt x="3611600" y="423528"/>
                </a:lnTo>
                <a:lnTo>
                  <a:pt x="3623702" y="467538"/>
                </a:lnTo>
                <a:lnTo>
                  <a:pt x="3632513" y="512815"/>
                </a:lnTo>
                <a:lnTo>
                  <a:pt x="3637898" y="559225"/>
                </a:lnTo>
                <a:lnTo>
                  <a:pt x="3639723" y="606633"/>
                </a:lnTo>
                <a:lnTo>
                  <a:pt x="3639723" y="4173993"/>
                </a:lnTo>
                <a:lnTo>
                  <a:pt x="3637898" y="4221402"/>
                </a:lnTo>
                <a:lnTo>
                  <a:pt x="3632513" y="4267812"/>
                </a:lnTo>
                <a:lnTo>
                  <a:pt x="3623702" y="4313089"/>
                </a:lnTo>
                <a:lnTo>
                  <a:pt x="3611600" y="4357099"/>
                </a:lnTo>
                <a:lnTo>
                  <a:pt x="3596343" y="4399706"/>
                </a:lnTo>
                <a:lnTo>
                  <a:pt x="3578064" y="4440776"/>
                </a:lnTo>
                <a:lnTo>
                  <a:pt x="3556900" y="4480173"/>
                </a:lnTo>
                <a:lnTo>
                  <a:pt x="3532985" y="4517764"/>
                </a:lnTo>
                <a:lnTo>
                  <a:pt x="3506453" y="4553412"/>
                </a:lnTo>
                <a:lnTo>
                  <a:pt x="3477439" y="4586984"/>
                </a:lnTo>
                <a:lnTo>
                  <a:pt x="3446080" y="4618343"/>
                </a:lnTo>
                <a:lnTo>
                  <a:pt x="3412508" y="4647357"/>
                </a:lnTo>
                <a:lnTo>
                  <a:pt x="3376860" y="4673889"/>
                </a:lnTo>
                <a:lnTo>
                  <a:pt x="3339269" y="4697804"/>
                </a:lnTo>
                <a:lnTo>
                  <a:pt x="3299872" y="4718968"/>
                </a:lnTo>
                <a:lnTo>
                  <a:pt x="3258802" y="4737247"/>
                </a:lnTo>
                <a:lnTo>
                  <a:pt x="3216195" y="4752504"/>
                </a:lnTo>
                <a:lnTo>
                  <a:pt x="3172185" y="4764606"/>
                </a:lnTo>
                <a:lnTo>
                  <a:pt x="3126908" y="4773417"/>
                </a:lnTo>
                <a:lnTo>
                  <a:pt x="3080498" y="4778802"/>
                </a:lnTo>
                <a:lnTo>
                  <a:pt x="3033089" y="4780627"/>
                </a:lnTo>
                <a:lnTo>
                  <a:pt x="606633" y="4780627"/>
                </a:lnTo>
                <a:lnTo>
                  <a:pt x="559225" y="4778802"/>
                </a:lnTo>
                <a:lnTo>
                  <a:pt x="512815" y="4773417"/>
                </a:lnTo>
                <a:lnTo>
                  <a:pt x="467538" y="4764606"/>
                </a:lnTo>
                <a:lnTo>
                  <a:pt x="423528" y="4752504"/>
                </a:lnTo>
                <a:lnTo>
                  <a:pt x="380921" y="4737247"/>
                </a:lnTo>
                <a:lnTo>
                  <a:pt x="339851" y="4718968"/>
                </a:lnTo>
                <a:lnTo>
                  <a:pt x="300454" y="4697804"/>
                </a:lnTo>
                <a:lnTo>
                  <a:pt x="262863" y="4673889"/>
                </a:lnTo>
                <a:lnTo>
                  <a:pt x="227215" y="4647357"/>
                </a:lnTo>
                <a:lnTo>
                  <a:pt x="193643" y="4618343"/>
                </a:lnTo>
                <a:lnTo>
                  <a:pt x="162283" y="4586984"/>
                </a:lnTo>
                <a:lnTo>
                  <a:pt x="133270" y="4553412"/>
                </a:lnTo>
                <a:lnTo>
                  <a:pt x="106738" y="4517764"/>
                </a:lnTo>
                <a:lnTo>
                  <a:pt x="82823" y="4480173"/>
                </a:lnTo>
                <a:lnTo>
                  <a:pt x="61658" y="4440776"/>
                </a:lnTo>
                <a:lnTo>
                  <a:pt x="43380" y="4399706"/>
                </a:lnTo>
                <a:lnTo>
                  <a:pt x="28123" y="4357099"/>
                </a:lnTo>
                <a:lnTo>
                  <a:pt x="16021" y="4313089"/>
                </a:lnTo>
                <a:lnTo>
                  <a:pt x="7210" y="4267812"/>
                </a:lnTo>
                <a:lnTo>
                  <a:pt x="1825" y="4221402"/>
                </a:lnTo>
                <a:lnTo>
                  <a:pt x="0" y="4173993"/>
                </a:lnTo>
                <a:lnTo>
                  <a:pt x="0" y="606633"/>
                </a:lnTo>
                <a:close/>
              </a:path>
            </a:pathLst>
          </a:custGeom>
          <a:ln w="65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818"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12192000" cy="858766"/>
          </a:xfrm>
          <a:custGeom>
            <a:avLst/>
            <a:gdLst/>
            <a:ahLst/>
            <a:cxnLst/>
            <a:rect l="l" t="t" r="r" b="b"/>
            <a:pathLst>
              <a:path w="20104100" h="1888489">
                <a:moveTo>
                  <a:pt x="0" y="1888031"/>
                </a:moveTo>
                <a:lnTo>
                  <a:pt x="20104099" y="1888031"/>
                </a:lnTo>
                <a:lnTo>
                  <a:pt x="20104099" y="0"/>
                </a:lnTo>
                <a:lnTo>
                  <a:pt x="0" y="0"/>
                </a:lnTo>
                <a:lnTo>
                  <a:pt x="0" y="1888031"/>
                </a:lnTo>
                <a:close/>
              </a:path>
            </a:pathLst>
          </a:custGeom>
          <a:solidFill>
            <a:srgbClr val="614B79"/>
          </a:solidFill>
        </p:spPr>
        <p:txBody>
          <a:bodyPr wrap="square" lIns="0" tIns="0" rIns="0" bIns="0" rtlCol="0"/>
          <a:lstStyle/>
          <a:p>
            <a:endParaRPr sz="818"/>
          </a:p>
        </p:txBody>
      </p:sp>
      <p:pic>
        <p:nvPicPr>
          <p:cNvPr id="20" name="bg 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155567" cy="8838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2653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07889">
        <a:defRPr>
          <a:latin typeface="+mn-lt"/>
          <a:ea typeface="+mn-ea"/>
          <a:cs typeface="+mn-cs"/>
        </a:defRPr>
      </a:lvl2pPr>
      <a:lvl3pPr marL="415778">
        <a:defRPr>
          <a:latin typeface="+mn-lt"/>
          <a:ea typeface="+mn-ea"/>
          <a:cs typeface="+mn-cs"/>
        </a:defRPr>
      </a:lvl3pPr>
      <a:lvl4pPr marL="623667">
        <a:defRPr>
          <a:latin typeface="+mn-lt"/>
          <a:ea typeface="+mn-ea"/>
          <a:cs typeface="+mn-cs"/>
        </a:defRPr>
      </a:lvl4pPr>
      <a:lvl5pPr marL="831555">
        <a:defRPr>
          <a:latin typeface="+mn-lt"/>
          <a:ea typeface="+mn-ea"/>
          <a:cs typeface="+mn-cs"/>
        </a:defRPr>
      </a:lvl5pPr>
      <a:lvl6pPr marL="1039444">
        <a:defRPr>
          <a:latin typeface="+mn-lt"/>
          <a:ea typeface="+mn-ea"/>
          <a:cs typeface="+mn-cs"/>
        </a:defRPr>
      </a:lvl6pPr>
      <a:lvl7pPr marL="1247333">
        <a:defRPr>
          <a:latin typeface="+mn-lt"/>
          <a:ea typeface="+mn-ea"/>
          <a:cs typeface="+mn-cs"/>
        </a:defRPr>
      </a:lvl7pPr>
      <a:lvl8pPr marL="1455222">
        <a:defRPr>
          <a:latin typeface="+mn-lt"/>
          <a:ea typeface="+mn-ea"/>
          <a:cs typeface="+mn-cs"/>
        </a:defRPr>
      </a:lvl8pPr>
      <a:lvl9pPr marL="166311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889">
        <a:defRPr>
          <a:latin typeface="+mn-lt"/>
          <a:ea typeface="+mn-ea"/>
          <a:cs typeface="+mn-cs"/>
        </a:defRPr>
      </a:lvl2pPr>
      <a:lvl3pPr marL="415778">
        <a:defRPr>
          <a:latin typeface="+mn-lt"/>
          <a:ea typeface="+mn-ea"/>
          <a:cs typeface="+mn-cs"/>
        </a:defRPr>
      </a:lvl3pPr>
      <a:lvl4pPr marL="623667">
        <a:defRPr>
          <a:latin typeface="+mn-lt"/>
          <a:ea typeface="+mn-ea"/>
          <a:cs typeface="+mn-cs"/>
        </a:defRPr>
      </a:lvl4pPr>
      <a:lvl5pPr marL="831555">
        <a:defRPr>
          <a:latin typeface="+mn-lt"/>
          <a:ea typeface="+mn-ea"/>
          <a:cs typeface="+mn-cs"/>
        </a:defRPr>
      </a:lvl5pPr>
      <a:lvl6pPr marL="1039444">
        <a:defRPr>
          <a:latin typeface="+mn-lt"/>
          <a:ea typeface="+mn-ea"/>
          <a:cs typeface="+mn-cs"/>
        </a:defRPr>
      </a:lvl6pPr>
      <a:lvl7pPr marL="1247333">
        <a:defRPr>
          <a:latin typeface="+mn-lt"/>
          <a:ea typeface="+mn-ea"/>
          <a:cs typeface="+mn-cs"/>
        </a:defRPr>
      </a:lvl7pPr>
      <a:lvl8pPr marL="1455222">
        <a:defRPr>
          <a:latin typeface="+mn-lt"/>
          <a:ea typeface="+mn-ea"/>
          <a:cs typeface="+mn-cs"/>
        </a:defRPr>
      </a:lvl8pPr>
      <a:lvl9pPr marL="166311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88952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6132492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725507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725507"/>
                </a:lnTo>
                <a:lnTo>
                  <a:pt x="0" y="7255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126142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12192000" y="0"/>
                </a:lnTo>
                <a:lnTo>
                  <a:pt x="121920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12192000" cy="717550"/>
          </a:xfrm>
          <a:custGeom>
            <a:avLst/>
            <a:gdLst/>
            <a:ahLst/>
            <a:cxnLst/>
            <a:rect l="l" t="t" r="r" b="b"/>
            <a:pathLst>
              <a:path w="12192000" h="717550">
                <a:moveTo>
                  <a:pt x="0" y="0"/>
                </a:moveTo>
                <a:lnTo>
                  <a:pt x="12192000" y="0"/>
                </a:lnTo>
                <a:lnTo>
                  <a:pt x="12192000" y="717161"/>
                </a:lnTo>
                <a:lnTo>
                  <a:pt x="0" y="7171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12192000" cy="717550"/>
          </a:xfrm>
          <a:custGeom>
            <a:avLst/>
            <a:gdLst/>
            <a:ahLst/>
            <a:cxnLst/>
            <a:rect l="l" t="t" r="r" b="b"/>
            <a:pathLst>
              <a:path w="12192000" h="717550">
                <a:moveTo>
                  <a:pt x="12192000" y="717161"/>
                </a:moveTo>
                <a:lnTo>
                  <a:pt x="0" y="717161"/>
                </a:ln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342" y="6180042"/>
            <a:ext cx="630406" cy="63040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16371" y="6203481"/>
            <a:ext cx="617998" cy="604341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35986" y="1738448"/>
            <a:ext cx="773871" cy="985756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5331223" y="1733685"/>
            <a:ext cx="783590" cy="995680"/>
          </a:xfrm>
          <a:custGeom>
            <a:avLst/>
            <a:gdLst/>
            <a:ahLst/>
            <a:cxnLst/>
            <a:rect l="l" t="t" r="r" b="b"/>
            <a:pathLst>
              <a:path w="783589" h="995680">
                <a:moveTo>
                  <a:pt x="0" y="0"/>
                </a:moveTo>
                <a:lnTo>
                  <a:pt x="783396" y="0"/>
                </a:lnTo>
                <a:lnTo>
                  <a:pt x="783396" y="995282"/>
                </a:lnTo>
                <a:lnTo>
                  <a:pt x="0" y="995282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711824" y="6124682"/>
            <a:ext cx="2480310" cy="462280"/>
          </a:xfrm>
          <a:custGeom>
            <a:avLst/>
            <a:gdLst/>
            <a:ahLst/>
            <a:cxnLst/>
            <a:rect l="l" t="t" r="r" b="b"/>
            <a:pathLst>
              <a:path w="2480309" h="462279">
                <a:moveTo>
                  <a:pt x="0" y="0"/>
                </a:moveTo>
                <a:lnTo>
                  <a:pt x="2480175" y="0"/>
                </a:lnTo>
                <a:lnTo>
                  <a:pt x="2480175" y="461664"/>
                </a:lnTo>
                <a:lnTo>
                  <a:pt x="0" y="46166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18406" y="6132492"/>
            <a:ext cx="940267" cy="6753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742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" y="1"/>
            <a:ext cx="12187227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184971" y="1027808"/>
            <a:ext cx="5106514" cy="2357120"/>
          </a:xfrm>
          <a:custGeom>
            <a:avLst/>
            <a:gdLst/>
            <a:ahLst/>
            <a:cxnLst/>
            <a:rect l="l" t="t" r="r" b="b"/>
            <a:pathLst>
              <a:path w="5095875" h="2357120">
                <a:moveTo>
                  <a:pt x="4930512" y="0"/>
                </a:moveTo>
                <a:lnTo>
                  <a:pt x="164990" y="0"/>
                </a:lnTo>
                <a:lnTo>
                  <a:pt x="121129" y="5893"/>
                </a:lnTo>
                <a:lnTo>
                  <a:pt x="81717" y="22525"/>
                </a:lnTo>
                <a:lnTo>
                  <a:pt x="48324" y="48324"/>
                </a:lnTo>
                <a:lnTo>
                  <a:pt x="22526" y="81716"/>
                </a:lnTo>
                <a:lnTo>
                  <a:pt x="5893" y="121129"/>
                </a:lnTo>
                <a:lnTo>
                  <a:pt x="0" y="164990"/>
                </a:lnTo>
                <a:lnTo>
                  <a:pt x="0" y="2192022"/>
                </a:lnTo>
                <a:lnTo>
                  <a:pt x="5893" y="2235883"/>
                </a:lnTo>
                <a:lnTo>
                  <a:pt x="22526" y="2275296"/>
                </a:lnTo>
                <a:lnTo>
                  <a:pt x="48324" y="2308688"/>
                </a:lnTo>
                <a:lnTo>
                  <a:pt x="81717" y="2334487"/>
                </a:lnTo>
                <a:lnTo>
                  <a:pt x="121129" y="2351119"/>
                </a:lnTo>
                <a:lnTo>
                  <a:pt x="164990" y="2357013"/>
                </a:lnTo>
                <a:lnTo>
                  <a:pt x="4930512" y="2357013"/>
                </a:lnTo>
                <a:lnTo>
                  <a:pt x="4974373" y="2351119"/>
                </a:lnTo>
                <a:lnTo>
                  <a:pt x="5013786" y="2334487"/>
                </a:lnTo>
                <a:lnTo>
                  <a:pt x="5047178" y="2308688"/>
                </a:lnTo>
                <a:lnTo>
                  <a:pt x="5072976" y="2275296"/>
                </a:lnTo>
                <a:lnTo>
                  <a:pt x="5089609" y="2235883"/>
                </a:lnTo>
                <a:lnTo>
                  <a:pt x="5095502" y="2192022"/>
                </a:lnTo>
                <a:lnTo>
                  <a:pt x="5095502" y="164990"/>
                </a:lnTo>
                <a:lnTo>
                  <a:pt x="5089609" y="121129"/>
                </a:lnTo>
                <a:lnTo>
                  <a:pt x="5072976" y="81716"/>
                </a:lnTo>
                <a:lnTo>
                  <a:pt x="5047178" y="48324"/>
                </a:lnTo>
                <a:lnTo>
                  <a:pt x="5013786" y="22525"/>
                </a:lnTo>
                <a:lnTo>
                  <a:pt x="4974373" y="5893"/>
                </a:lnTo>
                <a:lnTo>
                  <a:pt x="49305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g object 18"/>
          <p:cNvSpPr/>
          <p:nvPr/>
        </p:nvSpPr>
        <p:spPr>
          <a:xfrm>
            <a:off x="3184971" y="1027808"/>
            <a:ext cx="5106514" cy="2357120"/>
          </a:xfrm>
          <a:custGeom>
            <a:avLst/>
            <a:gdLst/>
            <a:ahLst/>
            <a:cxnLst/>
            <a:rect l="l" t="t" r="r" b="b"/>
            <a:pathLst>
              <a:path w="5095875" h="2357120">
                <a:moveTo>
                  <a:pt x="0" y="164991"/>
                </a:moveTo>
                <a:lnTo>
                  <a:pt x="5893" y="121129"/>
                </a:lnTo>
                <a:lnTo>
                  <a:pt x="22526" y="81716"/>
                </a:lnTo>
                <a:lnTo>
                  <a:pt x="48324" y="48324"/>
                </a:lnTo>
                <a:lnTo>
                  <a:pt x="81716" y="22526"/>
                </a:lnTo>
                <a:lnTo>
                  <a:pt x="121129" y="5893"/>
                </a:lnTo>
                <a:lnTo>
                  <a:pt x="164990" y="0"/>
                </a:lnTo>
                <a:lnTo>
                  <a:pt x="4930512" y="0"/>
                </a:lnTo>
                <a:lnTo>
                  <a:pt x="4974373" y="5893"/>
                </a:lnTo>
                <a:lnTo>
                  <a:pt x="5013786" y="22526"/>
                </a:lnTo>
                <a:lnTo>
                  <a:pt x="5047178" y="48324"/>
                </a:lnTo>
                <a:lnTo>
                  <a:pt x="5072976" y="81716"/>
                </a:lnTo>
                <a:lnTo>
                  <a:pt x="5089609" y="121129"/>
                </a:lnTo>
                <a:lnTo>
                  <a:pt x="5095503" y="164991"/>
                </a:lnTo>
                <a:lnTo>
                  <a:pt x="5095503" y="2192023"/>
                </a:lnTo>
                <a:lnTo>
                  <a:pt x="5089609" y="2235884"/>
                </a:lnTo>
                <a:lnTo>
                  <a:pt x="5072976" y="2275297"/>
                </a:lnTo>
                <a:lnTo>
                  <a:pt x="5047178" y="2308689"/>
                </a:lnTo>
                <a:lnTo>
                  <a:pt x="5013786" y="2334487"/>
                </a:lnTo>
                <a:lnTo>
                  <a:pt x="4974373" y="2351120"/>
                </a:lnTo>
                <a:lnTo>
                  <a:pt x="4930512" y="2357014"/>
                </a:lnTo>
                <a:lnTo>
                  <a:pt x="164990" y="2357014"/>
                </a:lnTo>
                <a:lnTo>
                  <a:pt x="121129" y="2351120"/>
                </a:lnTo>
                <a:lnTo>
                  <a:pt x="81716" y="2334487"/>
                </a:lnTo>
                <a:lnTo>
                  <a:pt x="48324" y="2308689"/>
                </a:lnTo>
                <a:lnTo>
                  <a:pt x="22526" y="2275297"/>
                </a:lnTo>
                <a:lnTo>
                  <a:pt x="5893" y="2235884"/>
                </a:lnTo>
                <a:lnTo>
                  <a:pt x="0" y="2192023"/>
                </a:lnTo>
                <a:lnTo>
                  <a:pt x="0" y="16499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g object 19"/>
          <p:cNvSpPr/>
          <p:nvPr/>
        </p:nvSpPr>
        <p:spPr>
          <a:xfrm>
            <a:off x="8385102" y="1013951"/>
            <a:ext cx="3657599" cy="5777230"/>
          </a:xfrm>
          <a:custGeom>
            <a:avLst/>
            <a:gdLst/>
            <a:ahLst/>
            <a:cxnLst/>
            <a:rect l="l" t="t" r="r" b="b"/>
            <a:pathLst>
              <a:path w="3649979" h="5777230">
                <a:moveTo>
                  <a:pt x="3393960" y="0"/>
                </a:moveTo>
                <a:lnTo>
                  <a:pt x="255459" y="0"/>
                </a:lnTo>
                <a:lnTo>
                  <a:pt x="209539" y="4115"/>
                </a:lnTo>
                <a:lnTo>
                  <a:pt x="166320" y="15982"/>
                </a:lnTo>
                <a:lnTo>
                  <a:pt x="126523" y="34877"/>
                </a:lnTo>
                <a:lnTo>
                  <a:pt x="90869" y="60080"/>
                </a:lnTo>
                <a:lnTo>
                  <a:pt x="60080" y="90869"/>
                </a:lnTo>
                <a:lnTo>
                  <a:pt x="34877" y="126523"/>
                </a:lnTo>
                <a:lnTo>
                  <a:pt x="15982" y="166320"/>
                </a:lnTo>
                <a:lnTo>
                  <a:pt x="4115" y="209539"/>
                </a:lnTo>
                <a:lnTo>
                  <a:pt x="0" y="255457"/>
                </a:lnTo>
                <a:lnTo>
                  <a:pt x="0" y="5521489"/>
                </a:lnTo>
                <a:lnTo>
                  <a:pt x="4115" y="5567408"/>
                </a:lnTo>
                <a:lnTo>
                  <a:pt x="15982" y="5610626"/>
                </a:lnTo>
                <a:lnTo>
                  <a:pt x="34877" y="5650423"/>
                </a:lnTo>
                <a:lnTo>
                  <a:pt x="60080" y="5686077"/>
                </a:lnTo>
                <a:lnTo>
                  <a:pt x="90869" y="5716866"/>
                </a:lnTo>
                <a:lnTo>
                  <a:pt x="126523" y="5742069"/>
                </a:lnTo>
                <a:lnTo>
                  <a:pt x="166320" y="5760965"/>
                </a:lnTo>
                <a:lnTo>
                  <a:pt x="209539" y="5772831"/>
                </a:lnTo>
                <a:lnTo>
                  <a:pt x="255459" y="5776947"/>
                </a:lnTo>
                <a:lnTo>
                  <a:pt x="3393960" y="5776947"/>
                </a:lnTo>
                <a:lnTo>
                  <a:pt x="3439879" y="5772831"/>
                </a:lnTo>
                <a:lnTo>
                  <a:pt x="3483098" y="5760965"/>
                </a:lnTo>
                <a:lnTo>
                  <a:pt x="3522895" y="5742069"/>
                </a:lnTo>
                <a:lnTo>
                  <a:pt x="3558549" y="5716866"/>
                </a:lnTo>
                <a:lnTo>
                  <a:pt x="3589338" y="5686077"/>
                </a:lnTo>
                <a:lnTo>
                  <a:pt x="3614541" y="5650423"/>
                </a:lnTo>
                <a:lnTo>
                  <a:pt x="3633436" y="5610626"/>
                </a:lnTo>
                <a:lnTo>
                  <a:pt x="3645302" y="5567408"/>
                </a:lnTo>
                <a:lnTo>
                  <a:pt x="3649418" y="5521489"/>
                </a:lnTo>
                <a:lnTo>
                  <a:pt x="3649418" y="255457"/>
                </a:lnTo>
                <a:lnTo>
                  <a:pt x="3645302" y="209539"/>
                </a:lnTo>
                <a:lnTo>
                  <a:pt x="3633436" y="166320"/>
                </a:lnTo>
                <a:lnTo>
                  <a:pt x="3614541" y="126523"/>
                </a:lnTo>
                <a:lnTo>
                  <a:pt x="3589338" y="90869"/>
                </a:lnTo>
                <a:lnTo>
                  <a:pt x="3558549" y="60080"/>
                </a:lnTo>
                <a:lnTo>
                  <a:pt x="3522895" y="34877"/>
                </a:lnTo>
                <a:lnTo>
                  <a:pt x="3483098" y="15982"/>
                </a:lnTo>
                <a:lnTo>
                  <a:pt x="3439879" y="4115"/>
                </a:lnTo>
                <a:lnTo>
                  <a:pt x="33939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g object 20"/>
          <p:cNvSpPr/>
          <p:nvPr/>
        </p:nvSpPr>
        <p:spPr>
          <a:xfrm>
            <a:off x="8385102" y="1013951"/>
            <a:ext cx="3657599" cy="5777230"/>
          </a:xfrm>
          <a:custGeom>
            <a:avLst/>
            <a:gdLst/>
            <a:ahLst/>
            <a:cxnLst/>
            <a:rect l="l" t="t" r="r" b="b"/>
            <a:pathLst>
              <a:path w="3649979" h="5777230">
                <a:moveTo>
                  <a:pt x="0" y="255458"/>
                </a:moveTo>
                <a:lnTo>
                  <a:pt x="4115" y="209539"/>
                </a:lnTo>
                <a:lnTo>
                  <a:pt x="15982" y="166320"/>
                </a:lnTo>
                <a:lnTo>
                  <a:pt x="34877" y="126523"/>
                </a:lnTo>
                <a:lnTo>
                  <a:pt x="60080" y="90869"/>
                </a:lnTo>
                <a:lnTo>
                  <a:pt x="90869" y="60080"/>
                </a:lnTo>
                <a:lnTo>
                  <a:pt x="126523" y="34877"/>
                </a:lnTo>
                <a:lnTo>
                  <a:pt x="166320" y="15982"/>
                </a:lnTo>
                <a:lnTo>
                  <a:pt x="209539" y="4115"/>
                </a:lnTo>
                <a:lnTo>
                  <a:pt x="255458" y="0"/>
                </a:lnTo>
                <a:lnTo>
                  <a:pt x="3393961" y="0"/>
                </a:lnTo>
                <a:lnTo>
                  <a:pt x="3439879" y="4115"/>
                </a:lnTo>
                <a:lnTo>
                  <a:pt x="3483098" y="15982"/>
                </a:lnTo>
                <a:lnTo>
                  <a:pt x="3522895" y="34877"/>
                </a:lnTo>
                <a:lnTo>
                  <a:pt x="3558549" y="60080"/>
                </a:lnTo>
                <a:lnTo>
                  <a:pt x="3589338" y="90869"/>
                </a:lnTo>
                <a:lnTo>
                  <a:pt x="3614541" y="126523"/>
                </a:lnTo>
                <a:lnTo>
                  <a:pt x="3633436" y="166320"/>
                </a:lnTo>
                <a:lnTo>
                  <a:pt x="3645303" y="209539"/>
                </a:lnTo>
                <a:lnTo>
                  <a:pt x="3649419" y="255458"/>
                </a:lnTo>
                <a:lnTo>
                  <a:pt x="3649419" y="5521489"/>
                </a:lnTo>
                <a:lnTo>
                  <a:pt x="3645303" y="5567408"/>
                </a:lnTo>
                <a:lnTo>
                  <a:pt x="3633436" y="5610626"/>
                </a:lnTo>
                <a:lnTo>
                  <a:pt x="3614541" y="5650423"/>
                </a:lnTo>
                <a:lnTo>
                  <a:pt x="3589338" y="5686077"/>
                </a:lnTo>
                <a:lnTo>
                  <a:pt x="3558549" y="5716866"/>
                </a:lnTo>
                <a:lnTo>
                  <a:pt x="3522895" y="5742069"/>
                </a:lnTo>
                <a:lnTo>
                  <a:pt x="3483098" y="5760965"/>
                </a:lnTo>
                <a:lnTo>
                  <a:pt x="3439879" y="5772831"/>
                </a:lnTo>
                <a:lnTo>
                  <a:pt x="3393961" y="5776947"/>
                </a:lnTo>
                <a:lnTo>
                  <a:pt x="255458" y="5776947"/>
                </a:lnTo>
                <a:lnTo>
                  <a:pt x="209539" y="5772831"/>
                </a:lnTo>
                <a:lnTo>
                  <a:pt x="166320" y="5760965"/>
                </a:lnTo>
                <a:lnTo>
                  <a:pt x="126523" y="5742069"/>
                </a:lnTo>
                <a:lnTo>
                  <a:pt x="90869" y="5716866"/>
                </a:lnTo>
                <a:lnTo>
                  <a:pt x="60080" y="5686077"/>
                </a:lnTo>
                <a:lnTo>
                  <a:pt x="34877" y="5650423"/>
                </a:lnTo>
                <a:lnTo>
                  <a:pt x="15982" y="5610626"/>
                </a:lnTo>
                <a:lnTo>
                  <a:pt x="4115" y="5567408"/>
                </a:lnTo>
                <a:lnTo>
                  <a:pt x="0" y="5521489"/>
                </a:lnTo>
                <a:lnTo>
                  <a:pt x="0" y="25545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bg object 21"/>
          <p:cNvSpPr/>
          <p:nvPr/>
        </p:nvSpPr>
        <p:spPr>
          <a:xfrm>
            <a:off x="157175" y="1000566"/>
            <a:ext cx="2902918" cy="5777230"/>
          </a:xfrm>
          <a:custGeom>
            <a:avLst/>
            <a:gdLst/>
            <a:ahLst/>
            <a:cxnLst/>
            <a:rect l="l" t="t" r="r" b="b"/>
            <a:pathLst>
              <a:path w="2896870" h="5777230">
                <a:moveTo>
                  <a:pt x="2693612" y="0"/>
                </a:moveTo>
                <a:lnTo>
                  <a:pt x="202742" y="0"/>
                </a:lnTo>
                <a:lnTo>
                  <a:pt x="156255" y="5354"/>
                </a:lnTo>
                <a:lnTo>
                  <a:pt x="113581" y="20606"/>
                </a:lnTo>
                <a:lnTo>
                  <a:pt x="75937" y="44540"/>
                </a:lnTo>
                <a:lnTo>
                  <a:pt x="44540" y="75937"/>
                </a:lnTo>
                <a:lnTo>
                  <a:pt x="20607" y="113581"/>
                </a:lnTo>
                <a:lnTo>
                  <a:pt x="5354" y="156255"/>
                </a:lnTo>
                <a:lnTo>
                  <a:pt x="0" y="202742"/>
                </a:lnTo>
                <a:lnTo>
                  <a:pt x="0" y="5574204"/>
                </a:lnTo>
                <a:lnTo>
                  <a:pt x="5354" y="5620691"/>
                </a:lnTo>
                <a:lnTo>
                  <a:pt x="20607" y="5663365"/>
                </a:lnTo>
                <a:lnTo>
                  <a:pt x="44540" y="5701009"/>
                </a:lnTo>
                <a:lnTo>
                  <a:pt x="75937" y="5732406"/>
                </a:lnTo>
                <a:lnTo>
                  <a:pt x="113581" y="5756339"/>
                </a:lnTo>
                <a:lnTo>
                  <a:pt x="156255" y="5771592"/>
                </a:lnTo>
                <a:lnTo>
                  <a:pt x="202742" y="5776946"/>
                </a:lnTo>
                <a:lnTo>
                  <a:pt x="2693612" y="5776946"/>
                </a:lnTo>
                <a:lnTo>
                  <a:pt x="2740099" y="5771592"/>
                </a:lnTo>
                <a:lnTo>
                  <a:pt x="2782773" y="5756339"/>
                </a:lnTo>
                <a:lnTo>
                  <a:pt x="2820417" y="5732406"/>
                </a:lnTo>
                <a:lnTo>
                  <a:pt x="2851814" y="5701009"/>
                </a:lnTo>
                <a:lnTo>
                  <a:pt x="2875748" y="5663365"/>
                </a:lnTo>
                <a:lnTo>
                  <a:pt x="2891000" y="5620691"/>
                </a:lnTo>
                <a:lnTo>
                  <a:pt x="2896355" y="5574204"/>
                </a:lnTo>
                <a:lnTo>
                  <a:pt x="2896355" y="202742"/>
                </a:lnTo>
                <a:lnTo>
                  <a:pt x="2891000" y="156255"/>
                </a:lnTo>
                <a:lnTo>
                  <a:pt x="2875748" y="113581"/>
                </a:lnTo>
                <a:lnTo>
                  <a:pt x="2851814" y="75937"/>
                </a:lnTo>
                <a:lnTo>
                  <a:pt x="2820417" y="44540"/>
                </a:lnTo>
                <a:lnTo>
                  <a:pt x="2782773" y="20606"/>
                </a:lnTo>
                <a:lnTo>
                  <a:pt x="2740099" y="5354"/>
                </a:lnTo>
                <a:lnTo>
                  <a:pt x="26936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bg object 22"/>
          <p:cNvSpPr/>
          <p:nvPr/>
        </p:nvSpPr>
        <p:spPr>
          <a:xfrm>
            <a:off x="157175" y="1000566"/>
            <a:ext cx="2902918" cy="5777230"/>
          </a:xfrm>
          <a:custGeom>
            <a:avLst/>
            <a:gdLst/>
            <a:ahLst/>
            <a:cxnLst/>
            <a:rect l="l" t="t" r="r" b="b"/>
            <a:pathLst>
              <a:path w="2896870" h="5777230">
                <a:moveTo>
                  <a:pt x="0" y="202742"/>
                </a:moveTo>
                <a:lnTo>
                  <a:pt x="5354" y="156255"/>
                </a:lnTo>
                <a:lnTo>
                  <a:pt x="20607" y="113581"/>
                </a:lnTo>
                <a:lnTo>
                  <a:pt x="44540" y="75937"/>
                </a:lnTo>
                <a:lnTo>
                  <a:pt x="75937" y="44540"/>
                </a:lnTo>
                <a:lnTo>
                  <a:pt x="113581" y="20607"/>
                </a:lnTo>
                <a:lnTo>
                  <a:pt x="156255" y="5354"/>
                </a:lnTo>
                <a:lnTo>
                  <a:pt x="202743" y="0"/>
                </a:lnTo>
                <a:lnTo>
                  <a:pt x="2693612" y="0"/>
                </a:lnTo>
                <a:lnTo>
                  <a:pt x="2740099" y="5354"/>
                </a:lnTo>
                <a:lnTo>
                  <a:pt x="2782773" y="20607"/>
                </a:lnTo>
                <a:lnTo>
                  <a:pt x="2820417" y="44540"/>
                </a:lnTo>
                <a:lnTo>
                  <a:pt x="2851814" y="75937"/>
                </a:lnTo>
                <a:lnTo>
                  <a:pt x="2875748" y="113581"/>
                </a:lnTo>
                <a:lnTo>
                  <a:pt x="2891000" y="156255"/>
                </a:lnTo>
                <a:lnTo>
                  <a:pt x="2896355" y="202742"/>
                </a:lnTo>
                <a:lnTo>
                  <a:pt x="2896355" y="5574204"/>
                </a:lnTo>
                <a:lnTo>
                  <a:pt x="2891000" y="5620691"/>
                </a:lnTo>
                <a:lnTo>
                  <a:pt x="2875748" y="5663365"/>
                </a:lnTo>
                <a:lnTo>
                  <a:pt x="2851814" y="5701009"/>
                </a:lnTo>
                <a:lnTo>
                  <a:pt x="2820417" y="5732406"/>
                </a:lnTo>
                <a:lnTo>
                  <a:pt x="2782773" y="5756340"/>
                </a:lnTo>
                <a:lnTo>
                  <a:pt x="2740099" y="5771592"/>
                </a:lnTo>
                <a:lnTo>
                  <a:pt x="2693612" y="5776947"/>
                </a:lnTo>
                <a:lnTo>
                  <a:pt x="202743" y="5776947"/>
                </a:lnTo>
                <a:lnTo>
                  <a:pt x="156255" y="5771592"/>
                </a:lnTo>
                <a:lnTo>
                  <a:pt x="113581" y="5756340"/>
                </a:lnTo>
                <a:lnTo>
                  <a:pt x="75937" y="5732406"/>
                </a:lnTo>
                <a:lnTo>
                  <a:pt x="44540" y="5701009"/>
                </a:lnTo>
                <a:lnTo>
                  <a:pt x="20607" y="5663365"/>
                </a:lnTo>
                <a:lnTo>
                  <a:pt x="5354" y="5620691"/>
                </a:lnTo>
                <a:lnTo>
                  <a:pt x="0" y="5574204"/>
                </a:lnTo>
                <a:lnTo>
                  <a:pt x="0" y="20274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7176" y="101270"/>
            <a:ext cx="11884964" cy="819128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57175" y="101271"/>
            <a:ext cx="11885291" cy="819150"/>
          </a:xfrm>
          <a:custGeom>
            <a:avLst/>
            <a:gdLst/>
            <a:ahLst/>
            <a:cxnLst/>
            <a:rect l="l" t="t" r="r" b="b"/>
            <a:pathLst>
              <a:path w="11860530" h="819150">
                <a:moveTo>
                  <a:pt x="0" y="89042"/>
                </a:moveTo>
                <a:lnTo>
                  <a:pt x="6997" y="54383"/>
                </a:lnTo>
                <a:lnTo>
                  <a:pt x="26079" y="26080"/>
                </a:lnTo>
                <a:lnTo>
                  <a:pt x="54383" y="6997"/>
                </a:lnTo>
                <a:lnTo>
                  <a:pt x="89042" y="0"/>
                </a:lnTo>
                <a:lnTo>
                  <a:pt x="11771163" y="0"/>
                </a:lnTo>
                <a:lnTo>
                  <a:pt x="11805822" y="6997"/>
                </a:lnTo>
                <a:lnTo>
                  <a:pt x="11834125" y="26080"/>
                </a:lnTo>
                <a:lnTo>
                  <a:pt x="11853207" y="54383"/>
                </a:lnTo>
                <a:lnTo>
                  <a:pt x="11860205" y="89042"/>
                </a:lnTo>
                <a:lnTo>
                  <a:pt x="11860205" y="730085"/>
                </a:lnTo>
                <a:lnTo>
                  <a:pt x="11853207" y="764744"/>
                </a:lnTo>
                <a:lnTo>
                  <a:pt x="11834125" y="793047"/>
                </a:lnTo>
                <a:lnTo>
                  <a:pt x="11805822" y="812130"/>
                </a:lnTo>
                <a:lnTo>
                  <a:pt x="11771163" y="819128"/>
                </a:lnTo>
                <a:lnTo>
                  <a:pt x="89042" y="819128"/>
                </a:lnTo>
                <a:lnTo>
                  <a:pt x="54383" y="812130"/>
                </a:lnTo>
                <a:lnTo>
                  <a:pt x="26079" y="793047"/>
                </a:lnTo>
                <a:lnTo>
                  <a:pt x="6997" y="764744"/>
                </a:lnTo>
                <a:lnTo>
                  <a:pt x="0" y="730085"/>
                </a:lnTo>
                <a:lnTo>
                  <a:pt x="0" y="8904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64113" y="134111"/>
            <a:ext cx="9130637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643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0451" y="300866"/>
            <a:ext cx="11471097" cy="708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932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11" Type="http://schemas.openxmlformats.org/officeDocument/2006/relationships/image" Target="../media/image19.pn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jpg"/><Relationship Id="rId18" Type="http://schemas.openxmlformats.org/officeDocument/2006/relationships/image" Target="../media/image35.jpg"/><Relationship Id="rId3" Type="http://schemas.openxmlformats.org/officeDocument/2006/relationships/image" Target="../media/image21.jpg"/><Relationship Id="rId21" Type="http://schemas.openxmlformats.org/officeDocument/2006/relationships/image" Target="../media/image38.jpg"/><Relationship Id="rId7" Type="http://schemas.openxmlformats.org/officeDocument/2006/relationships/hyperlink" Target="mailto:clarehayesbradley@yahoo.com" TargetMode="External"/><Relationship Id="rId12" Type="http://schemas.openxmlformats.org/officeDocument/2006/relationships/image" Target="../media/image29.jpg"/><Relationship Id="rId17" Type="http://schemas.openxmlformats.org/officeDocument/2006/relationships/image" Target="../media/image34.jpg"/><Relationship Id="rId25" Type="http://schemas.openxmlformats.org/officeDocument/2006/relationships/image" Target="../media/image42.png"/><Relationship Id="rId2" Type="http://schemas.openxmlformats.org/officeDocument/2006/relationships/image" Target="../media/image20.jpg"/><Relationship Id="rId16" Type="http://schemas.openxmlformats.org/officeDocument/2006/relationships/image" Target="../media/image33.jpg"/><Relationship Id="rId20" Type="http://schemas.openxmlformats.org/officeDocument/2006/relationships/image" Target="../media/image37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jpg"/><Relationship Id="rId11" Type="http://schemas.openxmlformats.org/officeDocument/2006/relationships/image" Target="../media/image28.jpg"/><Relationship Id="rId24" Type="http://schemas.openxmlformats.org/officeDocument/2006/relationships/image" Target="../media/image41.png"/><Relationship Id="rId5" Type="http://schemas.openxmlformats.org/officeDocument/2006/relationships/image" Target="../media/image23.png"/><Relationship Id="rId15" Type="http://schemas.openxmlformats.org/officeDocument/2006/relationships/image" Target="../media/image32.jpg"/><Relationship Id="rId23" Type="http://schemas.openxmlformats.org/officeDocument/2006/relationships/image" Target="../media/image40.png"/><Relationship Id="rId10" Type="http://schemas.openxmlformats.org/officeDocument/2006/relationships/image" Target="../media/image27.jpg"/><Relationship Id="rId19" Type="http://schemas.openxmlformats.org/officeDocument/2006/relationships/image" Target="../media/image36.jpg"/><Relationship Id="rId4" Type="http://schemas.openxmlformats.org/officeDocument/2006/relationships/image" Target="../media/image22.jpg"/><Relationship Id="rId9" Type="http://schemas.openxmlformats.org/officeDocument/2006/relationships/image" Target="../media/image26.jpg"/><Relationship Id="rId14" Type="http://schemas.openxmlformats.org/officeDocument/2006/relationships/image" Target="../media/image31.jpg"/><Relationship Id="rId22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jpg"/><Relationship Id="rId18" Type="http://schemas.openxmlformats.org/officeDocument/2006/relationships/image" Target="../media/image35.jpg"/><Relationship Id="rId3" Type="http://schemas.openxmlformats.org/officeDocument/2006/relationships/image" Target="../media/image21.jpg"/><Relationship Id="rId21" Type="http://schemas.openxmlformats.org/officeDocument/2006/relationships/image" Target="../media/image38.jpg"/><Relationship Id="rId7" Type="http://schemas.openxmlformats.org/officeDocument/2006/relationships/hyperlink" Target="mailto:clarehayesbradley@yahoo.com" TargetMode="External"/><Relationship Id="rId12" Type="http://schemas.openxmlformats.org/officeDocument/2006/relationships/image" Target="../media/image29.jpg"/><Relationship Id="rId17" Type="http://schemas.openxmlformats.org/officeDocument/2006/relationships/image" Target="../media/image34.jpg"/><Relationship Id="rId25" Type="http://schemas.openxmlformats.org/officeDocument/2006/relationships/image" Target="../media/image42.png"/><Relationship Id="rId2" Type="http://schemas.openxmlformats.org/officeDocument/2006/relationships/image" Target="../media/image20.jpg"/><Relationship Id="rId16" Type="http://schemas.openxmlformats.org/officeDocument/2006/relationships/image" Target="../media/image33.jpg"/><Relationship Id="rId20" Type="http://schemas.openxmlformats.org/officeDocument/2006/relationships/image" Target="../media/image37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jpg"/><Relationship Id="rId11" Type="http://schemas.openxmlformats.org/officeDocument/2006/relationships/image" Target="../media/image28.jpg"/><Relationship Id="rId24" Type="http://schemas.openxmlformats.org/officeDocument/2006/relationships/image" Target="../media/image41.png"/><Relationship Id="rId5" Type="http://schemas.openxmlformats.org/officeDocument/2006/relationships/image" Target="../media/image23.png"/><Relationship Id="rId15" Type="http://schemas.openxmlformats.org/officeDocument/2006/relationships/image" Target="../media/image32.jpg"/><Relationship Id="rId23" Type="http://schemas.openxmlformats.org/officeDocument/2006/relationships/image" Target="../media/image40.png"/><Relationship Id="rId10" Type="http://schemas.openxmlformats.org/officeDocument/2006/relationships/image" Target="../media/image27.jpg"/><Relationship Id="rId19" Type="http://schemas.openxmlformats.org/officeDocument/2006/relationships/image" Target="../media/image36.jpg"/><Relationship Id="rId4" Type="http://schemas.openxmlformats.org/officeDocument/2006/relationships/image" Target="../media/image22.jpg"/><Relationship Id="rId9" Type="http://schemas.openxmlformats.org/officeDocument/2006/relationships/image" Target="../media/image26.jpg"/><Relationship Id="rId14" Type="http://schemas.openxmlformats.org/officeDocument/2006/relationships/image" Target="../media/image31.jpg"/><Relationship Id="rId22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png"/><Relationship Id="rId9" Type="http://schemas.openxmlformats.org/officeDocument/2006/relationships/image" Target="../media/image5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1795" y="963428"/>
            <a:ext cx="1718109" cy="2428754"/>
          </a:xfrm>
          <a:prstGeom prst="rect">
            <a:avLst/>
          </a:prstGeom>
        </p:spPr>
        <p:txBody>
          <a:bodyPr vert="horz" wrap="square" lIns="0" tIns="40715" rIns="0" bIns="0" rtlCol="0">
            <a:spAutoFit/>
          </a:bodyPr>
          <a:lstStyle/>
          <a:p>
            <a:pPr marL="457933" defTabSz="415778">
              <a:spcBef>
                <a:spcPts val="321"/>
              </a:spcBef>
            </a:pPr>
            <a:r>
              <a:rPr sz="932" kern="0" spc="-5" dirty="0">
                <a:solidFill>
                  <a:srgbClr val="407EC9"/>
                </a:solidFill>
                <a:latin typeface="Arial Black"/>
                <a:cs typeface="Arial Black"/>
              </a:rPr>
              <a:t>Introduction</a:t>
            </a:r>
            <a:endParaRPr sz="932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5775" marR="18190" defTabSz="415778">
              <a:lnSpc>
                <a:spcPct val="99900"/>
              </a:lnSpc>
              <a:spcBef>
                <a:spcPts val="220"/>
              </a:spcBef>
            </a:pP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2022</a:t>
            </a:r>
            <a:r>
              <a:rPr sz="750" kern="0" spc="-4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ASA</a:t>
            </a:r>
            <a:r>
              <a:rPr sz="750" kern="0" spc="-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guidelines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recommend</a:t>
            </a:r>
            <a:r>
              <a:rPr sz="750" kern="0" spc="-4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supplemental</a:t>
            </a:r>
            <a:r>
              <a:rPr sz="750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oxygen administration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throughout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phases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management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including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extubation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improve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safety,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particularly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an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anatomically</a:t>
            </a:r>
            <a:r>
              <a:rPr sz="75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r>
              <a:rPr sz="75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airway.</a:t>
            </a:r>
            <a:r>
              <a:rPr sz="75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Various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devices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such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cannula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and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HFNO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have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been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used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oxygen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delivery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before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intubation.</a:t>
            </a:r>
            <a:endParaRPr sz="75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775" marR="2310" defTabSz="415778">
              <a:lnSpc>
                <a:spcPct val="100200"/>
              </a:lnSpc>
              <a:spcBef>
                <a:spcPts val="191"/>
              </a:spcBef>
            </a:pP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Procedural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Mask®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(POM)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a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novel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versatile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multiport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r>
              <a:rPr sz="750" kern="0" spc="2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allows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fiberscope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inserted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through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while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maintaining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high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FIO2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delivery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(Fig.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1).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We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describe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case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report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in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whom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was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used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maintain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oxygenation</a:t>
            </a:r>
            <a:r>
              <a:rPr sz="750" kern="0" spc="-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throughout</a:t>
            </a:r>
            <a:r>
              <a:rPr sz="750" kern="0" spc="-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procedure</a:t>
            </a:r>
            <a:r>
              <a:rPr sz="750" kern="0" spc="2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awake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flexible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scope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intubation.</a:t>
            </a:r>
            <a:endParaRPr sz="75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0629" y="4598355"/>
            <a:ext cx="4523970" cy="2197921"/>
          </a:xfrm>
          <a:prstGeom prst="rect">
            <a:avLst/>
          </a:prstGeom>
        </p:spPr>
        <p:txBody>
          <a:bodyPr vert="horz" wrap="square" lIns="0" tIns="40715" rIns="0" bIns="0" rtlCol="0">
            <a:spAutoFit/>
          </a:bodyPr>
          <a:lstStyle/>
          <a:p>
            <a:pPr marL="18768" algn="ctr" defTabSz="415778">
              <a:spcBef>
                <a:spcPts val="321"/>
              </a:spcBef>
            </a:pPr>
            <a:r>
              <a:rPr sz="932" kern="0" spc="-5" dirty="0">
                <a:solidFill>
                  <a:srgbClr val="407EC9"/>
                </a:solidFill>
                <a:latin typeface="Arial Black"/>
                <a:cs typeface="Arial Black"/>
              </a:rPr>
              <a:t>Discussion</a:t>
            </a:r>
            <a:endParaRPr sz="932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5775" marR="4042" defTabSz="415778">
              <a:lnSpc>
                <a:spcPct val="100499"/>
              </a:lnSpc>
              <a:spcBef>
                <a:spcPts val="214"/>
              </a:spcBef>
            </a:pP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5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2022</a:t>
            </a:r>
            <a:r>
              <a:rPr sz="750" kern="0" spc="-4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American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Society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Anesthesiologists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Practice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Guidelines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Management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r>
              <a:rPr sz="750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Airway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maintained</a:t>
            </a:r>
            <a:r>
              <a:rPr sz="750" kern="0" spc="-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their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recommendation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administering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supplemental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before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initiating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management</a:t>
            </a:r>
            <a:r>
              <a:rPr sz="750" kern="0" spc="-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2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continue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deliver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supplemental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whenever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feasible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throughout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2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process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management,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including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extubation.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775" marR="2599" defTabSz="415778">
              <a:lnSpc>
                <a:spcPts val="878"/>
              </a:lnSpc>
              <a:spcBef>
                <a:spcPts val="243"/>
              </a:spcBef>
            </a:pP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Several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devices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can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used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oxygenation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including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prongs,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facemasks,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supraglottic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insufflation devices.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775" defTabSz="415778">
              <a:lnSpc>
                <a:spcPts val="882"/>
              </a:lnSpc>
            </a:pP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allows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access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nose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mouth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instrumentation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intubation.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775" marR="2310" defTabSz="415778">
              <a:lnSpc>
                <a:spcPct val="99800"/>
              </a:lnSpc>
              <a:spcBef>
                <a:spcPts val="9"/>
              </a:spcBef>
            </a:pP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Advantages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include: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1)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insertion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different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types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scopes,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probes,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tubes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2)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measurement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of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end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tidal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capnography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3)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delivery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intubation.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ports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self-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sealing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and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open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configuration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only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time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active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instrumentation,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thus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allowing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tight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seal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on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face,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which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useful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achieve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de-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nitrogenation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FRC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pre-oxygenation.</a:t>
            </a:r>
            <a:r>
              <a:rPr sz="750" kern="0" spc="-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also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allows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attachment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reservoir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minimize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entrainment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room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air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can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Fi02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delivery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rate</a:t>
            </a:r>
            <a:r>
              <a:rPr sz="750" kern="0" spc="-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0.88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0.95.</a:t>
            </a:r>
            <a:r>
              <a:rPr sz="750" kern="0" spc="-4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provides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excellent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alternative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maintaining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uninterrupted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high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flow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oxygen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delivery</a:t>
            </a:r>
            <a:r>
              <a:rPr sz="750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even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actual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procedure.</a:t>
            </a:r>
            <a:r>
              <a:rPr sz="750" kern="0" spc="-4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Additionally,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it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provides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effective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protection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from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coughing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secretions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its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coverage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face.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It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also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cheaper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alternative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other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high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flow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delivery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devices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such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HFNO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positive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pressure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ventilation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mask.</a:t>
            </a:r>
            <a:r>
              <a:rPr sz="750" kern="0" spc="-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There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no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large-scale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studies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report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intubation.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00488" y="1166071"/>
            <a:ext cx="3754" cy="5504014"/>
          </a:xfrm>
          <a:custGeom>
            <a:avLst/>
            <a:gdLst/>
            <a:ahLst/>
            <a:cxnLst/>
            <a:rect l="l" t="t" r="r" b="b"/>
            <a:pathLst>
              <a:path w="8254" h="12103735">
                <a:moveTo>
                  <a:pt x="0" y="0"/>
                </a:moveTo>
                <a:lnTo>
                  <a:pt x="7634" y="12103689"/>
                </a:lnTo>
              </a:path>
            </a:pathLst>
          </a:custGeom>
          <a:ln w="1308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415778"/>
            <a:endParaRPr sz="818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788" y="52950"/>
            <a:ext cx="5983352" cy="563585"/>
          </a:xfrm>
          <a:prstGeom prst="rect">
            <a:avLst/>
          </a:prstGeom>
        </p:spPr>
        <p:txBody>
          <a:bodyPr vert="horz" wrap="square" lIns="0" tIns="48800" rIns="0" bIns="0" rtlCol="0">
            <a:spAutoFit/>
          </a:bodyPr>
          <a:lstStyle/>
          <a:p>
            <a:pPr marL="5775" defTabSz="415778">
              <a:spcBef>
                <a:spcPts val="384"/>
              </a:spcBef>
            </a:pPr>
            <a:r>
              <a:rPr sz="1364" b="1" kern="0" dirty="0">
                <a:solidFill>
                  <a:srgbClr val="FFFFFF"/>
                </a:solidFill>
                <a:latin typeface="Arial"/>
                <a:cs typeface="Arial"/>
              </a:rPr>
              <a:t>Nasal flexible</a:t>
            </a:r>
            <a:r>
              <a:rPr sz="1364" b="1" kern="0" spc="-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64" b="1" kern="0" dirty="0">
                <a:solidFill>
                  <a:srgbClr val="FFFFFF"/>
                </a:solidFill>
                <a:latin typeface="Arial"/>
                <a:cs typeface="Arial"/>
              </a:rPr>
              <a:t>intubation with</a:t>
            </a:r>
            <a:r>
              <a:rPr sz="1364" b="1" kern="0" spc="-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64" b="1" kern="0" dirty="0">
                <a:solidFill>
                  <a:srgbClr val="FFFFFF"/>
                </a:solidFill>
                <a:latin typeface="Arial"/>
                <a:cs typeface="Arial"/>
              </a:rPr>
              <a:t>POM</a:t>
            </a:r>
            <a:r>
              <a:rPr sz="1364" b="1" kern="0" spc="-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64" b="1" kern="0" spc="-9" dirty="0">
                <a:solidFill>
                  <a:srgbClr val="FFFFFF"/>
                </a:solidFill>
                <a:latin typeface="Arial"/>
                <a:cs typeface="Arial"/>
              </a:rPr>
              <a:t>mask</a:t>
            </a:r>
            <a:endParaRPr sz="136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775" defTabSz="415778">
              <a:spcBef>
                <a:spcPts val="214"/>
              </a:spcBef>
            </a:pP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Sharma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I,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Farson</a:t>
            </a:r>
            <a:r>
              <a:rPr sz="796" b="1" kern="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L,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Roland</a:t>
            </a:r>
            <a:r>
              <a:rPr sz="796" b="1" kern="0" spc="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G,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Williams</a:t>
            </a:r>
            <a:r>
              <a:rPr sz="796" b="1" kern="0" spc="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UU,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Kwater</a:t>
            </a:r>
            <a:r>
              <a:rPr sz="796" b="1" kern="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A,</a:t>
            </a:r>
            <a:r>
              <a:rPr sz="796" b="1" kern="0" spc="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Donahue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H,</a:t>
            </a:r>
            <a:r>
              <a:rPr sz="796" b="1" kern="0" spc="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Zavala</a:t>
            </a:r>
            <a:r>
              <a:rPr sz="796" b="1" kern="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A,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Hancher-Hodges</a:t>
            </a:r>
            <a:r>
              <a:rPr sz="796" b="1" kern="0" spc="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S,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Casarez</a:t>
            </a:r>
            <a:r>
              <a:rPr sz="796" b="1" kern="0" spc="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796" b="1" kern="0" spc="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" b="1" kern="0" spc="-5" dirty="0">
                <a:solidFill>
                  <a:srgbClr val="FFFFFF"/>
                </a:solidFill>
                <a:latin typeface="Arial"/>
                <a:cs typeface="Arial"/>
              </a:rPr>
              <a:t>Ramirez</a:t>
            </a:r>
            <a:endParaRPr sz="796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775" defTabSz="415778">
              <a:spcBef>
                <a:spcPts val="441"/>
              </a:spcBef>
            </a:pPr>
            <a:r>
              <a:rPr sz="682" b="1" kern="0" dirty="0">
                <a:solidFill>
                  <a:srgbClr val="FFFFFF"/>
                </a:solidFill>
                <a:latin typeface="Arial"/>
                <a:cs typeface="Arial"/>
              </a:rPr>
              <a:t>MD</a:t>
            </a:r>
            <a:r>
              <a:rPr sz="682" b="1" kern="0" spc="-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82" b="1" kern="0" dirty="0">
                <a:solidFill>
                  <a:srgbClr val="FFFFFF"/>
                </a:solidFill>
                <a:latin typeface="Arial"/>
                <a:cs typeface="Arial"/>
              </a:rPr>
              <a:t>Anderson Cancer</a:t>
            </a:r>
            <a:r>
              <a:rPr sz="682" b="1" kern="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82" b="1" kern="0" dirty="0">
                <a:solidFill>
                  <a:srgbClr val="FFFFFF"/>
                </a:solidFill>
                <a:latin typeface="Arial"/>
                <a:cs typeface="Arial"/>
              </a:rPr>
              <a:t>Center</a:t>
            </a:r>
            <a:r>
              <a:rPr sz="682" b="1" kern="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82" b="1" kern="0" dirty="0">
                <a:solidFill>
                  <a:srgbClr val="FFFFFF"/>
                </a:solidFill>
                <a:latin typeface="Arial"/>
                <a:cs typeface="Arial"/>
              </a:rPr>
              <a:t>Division of</a:t>
            </a:r>
            <a:r>
              <a:rPr sz="682" b="1" kern="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82" b="1" kern="0" dirty="0">
                <a:solidFill>
                  <a:srgbClr val="FFFFFF"/>
                </a:solidFill>
                <a:latin typeface="Arial"/>
                <a:cs typeface="Arial"/>
              </a:rPr>
              <a:t>Anesthesiology &amp;</a:t>
            </a:r>
            <a:r>
              <a:rPr sz="682" b="1" kern="0" spc="-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82" b="1" kern="0" dirty="0">
                <a:solidFill>
                  <a:srgbClr val="FFFFFF"/>
                </a:solidFill>
                <a:latin typeface="Arial"/>
                <a:cs typeface="Arial"/>
              </a:rPr>
              <a:t>Perioperative </a:t>
            </a:r>
            <a:r>
              <a:rPr sz="682" b="1" kern="0" spc="-5" dirty="0">
                <a:solidFill>
                  <a:srgbClr val="FFFFFF"/>
                </a:solidFill>
                <a:latin typeface="Arial"/>
                <a:cs typeface="Arial"/>
              </a:rPr>
              <a:t>Medicine</a:t>
            </a:r>
            <a:endParaRPr sz="682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05619" y="202860"/>
            <a:ext cx="9180769" cy="695040"/>
            <a:chOff x="-42537" y="446103"/>
            <a:chExt cx="20189190" cy="152844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56876" y="446103"/>
              <a:ext cx="1862944" cy="90202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1930569"/>
              <a:ext cx="20104100" cy="1270"/>
            </a:xfrm>
            <a:custGeom>
              <a:avLst/>
              <a:gdLst/>
              <a:ahLst/>
              <a:cxnLst/>
              <a:rect l="l" t="t" r="r" b="b"/>
              <a:pathLst>
                <a:path w="20104100" h="1269">
                  <a:moveTo>
                    <a:pt x="0" y="0"/>
                  </a:moveTo>
                  <a:lnTo>
                    <a:pt x="20104100" y="1091"/>
                  </a:lnTo>
                </a:path>
              </a:pathLst>
            </a:custGeom>
            <a:ln w="850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pPr defTabSz="415778"/>
              <a:endParaRPr sz="81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670960" y="3627009"/>
            <a:ext cx="1638412" cy="3211019"/>
          </a:xfrm>
          <a:prstGeom prst="rect">
            <a:avLst/>
          </a:prstGeom>
        </p:spPr>
        <p:txBody>
          <a:bodyPr vert="horz" wrap="square" lIns="0" tIns="40715" rIns="0" bIns="0" rtlCol="0">
            <a:spAutoFit/>
          </a:bodyPr>
          <a:lstStyle/>
          <a:p>
            <a:pPr marL="5775" defTabSz="415778">
              <a:spcBef>
                <a:spcPts val="321"/>
              </a:spcBef>
            </a:pPr>
            <a:r>
              <a:rPr sz="932" kern="0" dirty="0">
                <a:solidFill>
                  <a:srgbClr val="407EC9"/>
                </a:solidFill>
                <a:latin typeface="Arial Black"/>
                <a:cs typeface="Arial Black"/>
              </a:rPr>
              <a:t>Case</a:t>
            </a:r>
            <a:r>
              <a:rPr sz="932" kern="0" spc="-2" dirty="0">
                <a:solidFill>
                  <a:srgbClr val="407EC9"/>
                </a:solidFill>
                <a:latin typeface="Arial Black"/>
                <a:cs typeface="Arial Black"/>
              </a:rPr>
              <a:t> </a:t>
            </a:r>
            <a:r>
              <a:rPr sz="932" kern="0" spc="-5" dirty="0">
                <a:solidFill>
                  <a:srgbClr val="407EC9"/>
                </a:solidFill>
                <a:latin typeface="Arial Black"/>
                <a:cs typeface="Arial Black"/>
              </a:rPr>
              <a:t>Report</a:t>
            </a:r>
            <a:endParaRPr sz="932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5775" marR="2310" defTabSz="415778">
              <a:lnSpc>
                <a:spcPct val="99900"/>
              </a:lnSpc>
              <a:spcBef>
                <a:spcPts val="220"/>
              </a:spcBef>
            </a:pP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67-year-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old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gentleman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history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squamous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cell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carcinoma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gums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known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was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scheduled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EGD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vomiting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when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receiving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PEG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feedings.</a:t>
            </a:r>
            <a:r>
              <a:rPr sz="750" kern="0" spc="-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was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preoxygenated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reservoir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attached</a:t>
            </a:r>
            <a:r>
              <a:rPr sz="750" kern="0" spc="2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side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port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mask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2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flush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flow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rate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15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liters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per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minute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oxygen.</a:t>
            </a:r>
            <a:r>
              <a:rPr sz="750" kern="0" spc="-4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configuration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has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been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shown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up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80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90%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FiO2.</a:t>
            </a:r>
            <a:r>
              <a:rPr sz="750" kern="0" spc="-4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trumpet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cut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lengthwise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was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inserted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left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nostril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(size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32).</a:t>
            </a:r>
            <a:r>
              <a:rPr sz="75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Topical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anesthesia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was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administered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nebulization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of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4%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lidocaine,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flexible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fiberscope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was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inserted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through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port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of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passed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through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left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nostril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patient.</a:t>
            </a:r>
            <a:r>
              <a:rPr sz="750" kern="0" spc="-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glottic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opening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was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visualized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aid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a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jaw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thrust,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was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intubated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using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size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6.5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6" dirty="0">
                <a:solidFill>
                  <a:sysClr val="windowText" lastClr="000000"/>
                </a:solidFill>
                <a:latin typeface="Arial"/>
                <a:cs typeface="Arial"/>
              </a:rPr>
              <a:t>ET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tube.</a:t>
            </a:r>
            <a:r>
              <a:rPr sz="75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remained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comfortable</a:t>
            </a:r>
            <a:r>
              <a:rPr sz="750" kern="0" spc="-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procedure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and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maintained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saturation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of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100%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throughout.</a:t>
            </a:r>
            <a:endParaRPr sz="75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47050" y="5930383"/>
            <a:ext cx="1910711" cy="670641"/>
          </a:xfrm>
          <a:prstGeom prst="rect">
            <a:avLst/>
          </a:prstGeom>
        </p:spPr>
        <p:txBody>
          <a:bodyPr vert="horz" wrap="square" lIns="0" tIns="46490" rIns="0" bIns="0" rtlCol="0">
            <a:spAutoFit/>
          </a:bodyPr>
          <a:lstStyle/>
          <a:p>
            <a:pPr marL="5775" defTabSz="415778">
              <a:spcBef>
                <a:spcPts val="366"/>
              </a:spcBef>
            </a:pPr>
            <a:r>
              <a:rPr sz="546" kern="0" spc="-5" dirty="0">
                <a:solidFill>
                  <a:srgbClr val="407EC9"/>
                </a:solidFill>
                <a:latin typeface="Arial Black"/>
                <a:cs typeface="Arial Black"/>
              </a:rPr>
              <a:t>References</a:t>
            </a:r>
            <a:endParaRPr sz="546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5775" marR="346481" defTabSz="415778">
              <a:lnSpc>
                <a:spcPct val="106500"/>
              </a:lnSpc>
              <a:spcBef>
                <a:spcPts val="188"/>
              </a:spcBef>
            </a:pP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1.</a:t>
            </a:r>
            <a:r>
              <a:rPr sz="364" kern="0" spc="-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Apfelbaum</a:t>
            </a:r>
            <a:r>
              <a:rPr sz="364" kern="0" spc="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JL,</a:t>
            </a:r>
            <a:r>
              <a:rPr sz="364" kern="0" spc="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Hagberg</a:t>
            </a:r>
            <a:r>
              <a:rPr sz="364" kern="0" spc="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CA,</a:t>
            </a:r>
            <a:r>
              <a:rPr sz="364" kern="0" spc="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Connis</a:t>
            </a:r>
            <a:r>
              <a:rPr sz="364" kern="0" spc="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RT,</a:t>
            </a:r>
            <a:r>
              <a:rPr sz="364" kern="0" spc="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et</a:t>
            </a:r>
            <a:r>
              <a:rPr sz="364" kern="0" spc="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al.</a:t>
            </a:r>
            <a:r>
              <a:rPr sz="364" kern="0" spc="2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2022</a:t>
            </a:r>
            <a:r>
              <a:rPr sz="364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American</a:t>
            </a:r>
            <a:r>
              <a:rPr sz="364" kern="0" spc="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Society</a:t>
            </a:r>
            <a:r>
              <a:rPr sz="364" kern="0" spc="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 Anesthesiologists</a:t>
            </a:r>
            <a:r>
              <a:rPr sz="364" kern="0" spc="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Practice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Guidelines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364" kern="0" spc="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Management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endParaRPr sz="36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775" marR="2310" defTabSz="415778">
              <a:spcBef>
                <a:spcPts val="5"/>
              </a:spcBef>
            </a:pP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Airway.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Anesthesiology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2022;136(1):31-81.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2.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Gonzalez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RM.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Maximizing</a:t>
            </a:r>
            <a:r>
              <a:rPr sz="364" kern="0" spc="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364" kern="0" spc="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Staff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Safety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364" kern="0" spc="1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Transesophageal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Echocardiography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COVID-19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Era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New</a:t>
            </a:r>
            <a:endParaRPr sz="36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775" marR="13859" defTabSz="415778">
              <a:lnSpc>
                <a:spcPct val="102200"/>
              </a:lnSpc>
              <a:spcBef>
                <a:spcPts val="18"/>
              </a:spcBef>
            </a:pP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Delivery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System:</a:t>
            </a:r>
            <a:r>
              <a:rPr sz="364" kern="0" spc="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Endoscopy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Masks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Self-Sealing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Endoscope</a:t>
            </a:r>
            <a:r>
              <a:rPr sz="364" kern="0" spc="2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Insertion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Ports.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J</a:t>
            </a:r>
            <a:r>
              <a:rPr sz="364" i="1" kern="0" spc="1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Am</a:t>
            </a:r>
            <a:r>
              <a:rPr sz="364" i="1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Soc</a:t>
            </a:r>
            <a:r>
              <a:rPr sz="364" i="1" kern="0" spc="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Echocardiogr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r>
              <a:rPr sz="364" kern="0" spc="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2021;34(4):453-454.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3.</a:t>
            </a:r>
            <a:r>
              <a:rPr sz="364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Gonzalez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RM.</a:t>
            </a:r>
            <a:r>
              <a:rPr sz="364" kern="0" spc="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364" kern="0" spc="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Practical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Guide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364" kern="0" spc="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Anesthesia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Providers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Endoscopy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Suite</a:t>
            </a:r>
            <a:r>
              <a:rPr sz="364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Coronavirus</a:t>
            </a:r>
            <a:r>
              <a:rPr sz="364" kern="0" spc="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Disease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2019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Pandemic:</a:t>
            </a:r>
            <a:r>
              <a:rPr sz="364" kern="0" spc="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Unmitigated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Coughing</a:t>
            </a:r>
            <a:r>
              <a:rPr sz="364" kern="0" spc="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364" kern="0" spc="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Aerosol</a:t>
            </a:r>
            <a:r>
              <a:rPr sz="364" kern="0" spc="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Generation</a:t>
            </a:r>
            <a:r>
              <a:rPr sz="364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364" kern="0" spc="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Open-</a:t>
            </a:r>
            <a:r>
              <a:rPr sz="36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Face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Endoscopies.</a:t>
            </a:r>
            <a:r>
              <a:rPr sz="364" kern="0" spc="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Anesth</a:t>
            </a:r>
            <a:r>
              <a:rPr sz="364" i="1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Analg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r>
              <a:rPr sz="364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364" kern="0" dirty="0">
                <a:solidFill>
                  <a:sysClr val="windowText" lastClr="000000"/>
                </a:solidFill>
                <a:latin typeface="Arial"/>
                <a:cs typeface="Arial"/>
              </a:rPr>
              <a:t>2021;133(2):e29-</a:t>
            </a:r>
            <a:r>
              <a:rPr sz="36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e30.</a:t>
            </a:r>
            <a:endParaRPr sz="36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47050" y="5004035"/>
            <a:ext cx="1865376" cy="785868"/>
          </a:xfrm>
          <a:prstGeom prst="rect">
            <a:avLst/>
          </a:prstGeom>
        </p:spPr>
        <p:txBody>
          <a:bodyPr vert="horz" wrap="square" lIns="0" tIns="40715" rIns="0" bIns="0" rtlCol="0">
            <a:spAutoFit/>
          </a:bodyPr>
          <a:lstStyle/>
          <a:p>
            <a:pPr marL="5775" defTabSz="415778">
              <a:spcBef>
                <a:spcPts val="321"/>
              </a:spcBef>
            </a:pPr>
            <a:r>
              <a:rPr sz="932" kern="0" spc="-5" dirty="0">
                <a:solidFill>
                  <a:srgbClr val="407EC9"/>
                </a:solidFill>
                <a:latin typeface="Arial Black"/>
                <a:cs typeface="Arial Black"/>
              </a:rPr>
              <a:t>Conclusions</a:t>
            </a:r>
            <a:endParaRPr sz="932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5775" marR="2310" defTabSz="415778">
              <a:lnSpc>
                <a:spcPct val="100600"/>
              </a:lnSpc>
              <a:spcBef>
                <a:spcPts val="214"/>
              </a:spcBef>
            </a:pP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safe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effective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device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for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maintaining</a:t>
            </a:r>
            <a:r>
              <a:rPr sz="750" kern="0" spc="-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oxygenation</a:t>
            </a:r>
            <a:r>
              <a:rPr sz="750" kern="0" spc="-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750" kern="0" spc="-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awake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50" kern="0" spc="-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difficult</a:t>
            </a:r>
            <a:r>
              <a:rPr sz="75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airways.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More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clinical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5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physiological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studies</a:t>
            </a:r>
            <a:r>
              <a:rPr sz="750" kern="0" spc="-2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are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warranted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delineate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its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750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75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5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setting.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78558" y="2649747"/>
            <a:ext cx="53131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415778">
              <a:lnSpc>
                <a:spcPts val="830"/>
              </a:lnSpc>
            </a:pPr>
            <a:r>
              <a:rPr sz="750" kern="0" spc="-2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59205" y="1087705"/>
            <a:ext cx="2504975" cy="3380199"/>
            <a:chOff x="4693356" y="2391942"/>
            <a:chExt cx="5508625" cy="7433309"/>
          </a:xfrm>
        </p:grpSpPr>
        <p:sp>
          <p:nvSpPr>
            <p:cNvPr id="14" name="object 14"/>
            <p:cNvSpPr/>
            <p:nvPr/>
          </p:nvSpPr>
          <p:spPr>
            <a:xfrm>
              <a:off x="4703172" y="2401759"/>
              <a:ext cx="5488940" cy="7413625"/>
            </a:xfrm>
            <a:custGeom>
              <a:avLst/>
              <a:gdLst/>
              <a:ahLst/>
              <a:cxnLst/>
              <a:rect l="l" t="t" r="r" b="b"/>
              <a:pathLst>
                <a:path w="5488940" h="7413625">
                  <a:moveTo>
                    <a:pt x="5488489" y="0"/>
                  </a:moveTo>
                  <a:lnTo>
                    <a:pt x="0" y="0"/>
                  </a:lnTo>
                  <a:lnTo>
                    <a:pt x="0" y="7413604"/>
                  </a:lnTo>
                  <a:lnTo>
                    <a:pt x="5488489" y="7413604"/>
                  </a:lnTo>
                  <a:lnTo>
                    <a:pt x="54884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415778"/>
              <a:endParaRPr sz="81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703172" y="2401759"/>
              <a:ext cx="5488940" cy="7413625"/>
            </a:xfrm>
            <a:custGeom>
              <a:avLst/>
              <a:gdLst/>
              <a:ahLst/>
              <a:cxnLst/>
              <a:rect l="l" t="t" r="r" b="b"/>
              <a:pathLst>
                <a:path w="5488940" h="7413625">
                  <a:moveTo>
                    <a:pt x="0" y="0"/>
                  </a:moveTo>
                  <a:lnTo>
                    <a:pt x="5488489" y="0"/>
                  </a:lnTo>
                  <a:lnTo>
                    <a:pt x="5488489" y="7413605"/>
                  </a:lnTo>
                  <a:lnTo>
                    <a:pt x="0" y="7413605"/>
                  </a:lnTo>
                  <a:lnTo>
                    <a:pt x="0" y="0"/>
                  </a:lnTo>
                  <a:close/>
                </a:path>
              </a:pathLst>
            </a:custGeom>
            <a:ln w="196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415778"/>
              <a:endParaRPr sz="818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30786" y="4594101"/>
              <a:ext cx="5233261" cy="43999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0786" y="2544644"/>
              <a:ext cx="3695429" cy="198074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42650" y="2544687"/>
              <a:ext cx="1541850" cy="196568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352199" y="1926440"/>
            <a:ext cx="58906" cy="120956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defTabSz="415778">
              <a:spcBef>
                <a:spcPts val="43"/>
              </a:spcBef>
            </a:pPr>
            <a:r>
              <a:rPr sz="750" kern="0" spc="-2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28852" y="1926440"/>
            <a:ext cx="58906" cy="120956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defTabSz="415778">
              <a:spcBef>
                <a:spcPts val="43"/>
              </a:spcBef>
            </a:pPr>
            <a:r>
              <a:rPr sz="750" kern="0" spc="-2" dirty="0">
                <a:solidFill>
                  <a:sysClr val="windowText" lastClr="000000"/>
                </a:solidFill>
                <a:latin typeface="Arial"/>
                <a:cs typeface="Arial"/>
              </a:rPr>
              <a:t>b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27506" y="1926440"/>
            <a:ext cx="53420" cy="120956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defTabSz="415778">
              <a:spcBef>
                <a:spcPts val="43"/>
              </a:spcBef>
            </a:pPr>
            <a:r>
              <a:rPr sz="750" kern="0" spc="-2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100777" y="1087693"/>
            <a:ext cx="2379943" cy="3380199"/>
            <a:chOff x="14460703" y="2391916"/>
            <a:chExt cx="5233670" cy="7433309"/>
          </a:xfrm>
        </p:grpSpPr>
        <p:sp>
          <p:nvSpPr>
            <p:cNvPr id="23" name="object 23"/>
            <p:cNvSpPr/>
            <p:nvPr/>
          </p:nvSpPr>
          <p:spPr>
            <a:xfrm>
              <a:off x="14470545" y="2401759"/>
              <a:ext cx="5213985" cy="7413625"/>
            </a:xfrm>
            <a:custGeom>
              <a:avLst/>
              <a:gdLst/>
              <a:ahLst/>
              <a:cxnLst/>
              <a:rect l="l" t="t" r="r" b="b"/>
              <a:pathLst>
                <a:path w="5213984" h="7413625">
                  <a:moveTo>
                    <a:pt x="5213628" y="0"/>
                  </a:moveTo>
                  <a:lnTo>
                    <a:pt x="0" y="0"/>
                  </a:lnTo>
                  <a:lnTo>
                    <a:pt x="0" y="7413604"/>
                  </a:lnTo>
                  <a:lnTo>
                    <a:pt x="5213628" y="7413604"/>
                  </a:lnTo>
                  <a:lnTo>
                    <a:pt x="5213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415778"/>
              <a:endParaRPr sz="81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14470545" y="2401759"/>
              <a:ext cx="5213985" cy="7413625"/>
            </a:xfrm>
            <a:custGeom>
              <a:avLst/>
              <a:gdLst/>
              <a:ahLst/>
              <a:cxnLst/>
              <a:rect l="l" t="t" r="r" b="b"/>
              <a:pathLst>
                <a:path w="5213984" h="7413625">
                  <a:moveTo>
                    <a:pt x="0" y="0"/>
                  </a:moveTo>
                  <a:lnTo>
                    <a:pt x="5213628" y="0"/>
                  </a:lnTo>
                  <a:lnTo>
                    <a:pt x="5213628" y="7413605"/>
                  </a:lnTo>
                  <a:lnTo>
                    <a:pt x="0" y="7413605"/>
                  </a:lnTo>
                  <a:lnTo>
                    <a:pt x="0" y="0"/>
                  </a:lnTo>
                  <a:close/>
                </a:path>
              </a:pathLst>
            </a:custGeom>
            <a:ln w="196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415778"/>
              <a:endParaRPr sz="818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45060" y="5333607"/>
              <a:ext cx="2319955" cy="253046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89703" y="2564278"/>
              <a:ext cx="2319955" cy="253103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89703" y="5333033"/>
              <a:ext cx="2319955" cy="253103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53786" y="2578455"/>
              <a:ext cx="2319955" cy="251410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0292082" y="2153087"/>
            <a:ext cx="58906" cy="120956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defTabSz="415778">
              <a:spcBef>
                <a:spcPts val="43"/>
              </a:spcBef>
            </a:pPr>
            <a:r>
              <a:rPr sz="750" kern="0" spc="-2" dirty="0">
                <a:solidFill>
                  <a:sysClr val="windowText" lastClr="000000"/>
                </a:solidFill>
                <a:latin typeface="Arial"/>
                <a:cs typeface="Arial"/>
              </a:rPr>
              <a:t>b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73699" y="3427264"/>
            <a:ext cx="2239895" cy="915725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marL="959753" defTabSz="415778">
              <a:spcBef>
                <a:spcPts val="43"/>
              </a:spcBef>
              <a:tabLst>
                <a:tab pos="2118156" algn="l"/>
              </a:tabLst>
            </a:pPr>
            <a:r>
              <a:rPr sz="750" kern="0" spc="-23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750" kern="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750" kern="0" spc="-23" dirty="0">
                <a:solidFill>
                  <a:sysClr val="windowText" lastClr="000000"/>
                </a:solidFill>
                <a:latin typeface="Arial"/>
                <a:cs typeface="Arial"/>
              </a:rPr>
              <a:t>d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defTabSz="415778">
              <a:spcBef>
                <a:spcPts val="14"/>
              </a:spcBef>
            </a:pPr>
            <a:endParaRPr sz="705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2310" algn="just" defTabSz="415778">
              <a:lnSpc>
                <a:spcPct val="102899"/>
              </a:lnSpc>
            </a:pP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Figures</a:t>
            </a:r>
            <a:r>
              <a:rPr sz="546" b="1" kern="0" spc="7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2a-d</a:t>
            </a:r>
            <a:r>
              <a:rPr sz="546" b="1" kern="0" spc="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Steps</a:t>
            </a:r>
            <a:r>
              <a:rPr sz="546" kern="0" spc="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46" kern="0" spc="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performing</a:t>
            </a:r>
            <a:r>
              <a:rPr sz="546" kern="0" spc="7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546" kern="0" spc="8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546" kern="0" spc="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546" kern="0" spc="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546" kern="0" spc="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546" kern="0" spc="8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mannequin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546" kern="0" spc="15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546" kern="0" spc="1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Procedural</a:t>
            </a:r>
            <a:r>
              <a:rPr sz="546" kern="0" spc="15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546" kern="0" spc="1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Mask®.</a:t>
            </a:r>
            <a:r>
              <a:rPr sz="546" kern="0" spc="1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Fig.</a:t>
            </a:r>
            <a:r>
              <a:rPr sz="546" b="1" kern="0" spc="15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2a</a:t>
            </a:r>
            <a:r>
              <a:rPr sz="546" b="1" kern="0" spc="1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Application</a:t>
            </a:r>
            <a:r>
              <a:rPr sz="546" kern="0" spc="15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46" kern="0" spc="1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1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nasal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trumpet</a:t>
            </a:r>
            <a:r>
              <a:rPr sz="546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546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guard</a:t>
            </a:r>
            <a:r>
              <a:rPr sz="546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6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scope</a:t>
            </a:r>
            <a:r>
              <a:rPr sz="546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546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secretions.</a:t>
            </a:r>
            <a:r>
              <a:rPr sz="546" kern="0" spc="6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Fig.</a:t>
            </a:r>
            <a:r>
              <a:rPr sz="546" b="1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2b</a:t>
            </a:r>
            <a:r>
              <a:rPr sz="546" b="1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Fitting</a:t>
            </a:r>
            <a:r>
              <a:rPr sz="546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46" kern="0" spc="6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546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to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patient’s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face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insert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fiberoptic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endoscope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guided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endotracheal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tube.</a:t>
            </a:r>
            <a:r>
              <a:rPr sz="546" kern="0" spc="8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Fig.</a:t>
            </a:r>
            <a:r>
              <a:rPr sz="546" b="1" kern="0" spc="86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2c</a:t>
            </a:r>
            <a:r>
              <a:rPr sz="546" b="1" kern="0" spc="8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Removal</a:t>
            </a:r>
            <a:r>
              <a:rPr sz="546" kern="0" spc="86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46" kern="0" spc="8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546" kern="0" spc="86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trumpet</a:t>
            </a:r>
            <a:r>
              <a:rPr sz="546" kern="0" spc="8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46" kern="0" spc="8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Insertion</a:t>
            </a:r>
            <a:r>
              <a:rPr sz="546" kern="0" spc="86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46" kern="0" spc="8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endotracheal</a:t>
            </a:r>
            <a:r>
              <a:rPr sz="546" kern="0" spc="18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tube.</a:t>
            </a:r>
            <a:r>
              <a:rPr sz="546" kern="0" spc="18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Fig.</a:t>
            </a:r>
            <a:r>
              <a:rPr sz="546" b="1" kern="0" spc="18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2d</a:t>
            </a:r>
            <a:r>
              <a:rPr sz="546" b="1" kern="0" spc="18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Removal</a:t>
            </a:r>
            <a:r>
              <a:rPr sz="546" kern="0" spc="18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46" kern="0" spc="18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18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guide</a:t>
            </a:r>
            <a:r>
              <a:rPr sz="546" kern="0" spc="18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endoscope.</a:t>
            </a:r>
            <a:r>
              <a:rPr sz="546" kern="0" spc="18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additional</a:t>
            </a:r>
            <a:r>
              <a:rPr sz="546" kern="0" spc="5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ports</a:t>
            </a:r>
            <a:r>
              <a:rPr sz="546" kern="0" spc="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546" kern="0" spc="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5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POM</a:t>
            </a:r>
            <a:r>
              <a:rPr sz="546" kern="0" spc="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enable</a:t>
            </a:r>
            <a:r>
              <a:rPr sz="546" kern="0" spc="5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other</a:t>
            </a:r>
            <a:r>
              <a:rPr sz="546" kern="0" spc="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devices</a:t>
            </a:r>
            <a:r>
              <a:rPr sz="546" kern="0" spc="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546" kern="0" spc="5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546" kern="0" spc="5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simultaneously used.</a:t>
            </a:r>
            <a:endParaRPr sz="546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133736" y="2153087"/>
            <a:ext cx="58906" cy="120956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defTabSz="415778">
              <a:spcBef>
                <a:spcPts val="43"/>
              </a:spcBef>
            </a:pPr>
            <a:r>
              <a:rPr sz="750" kern="0" spc="-2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40284" y="1697700"/>
            <a:ext cx="1507125" cy="1574540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6316880" y="3369174"/>
            <a:ext cx="1540523" cy="257310"/>
          </a:xfrm>
          <a:prstGeom prst="rect">
            <a:avLst/>
          </a:prstGeom>
        </p:spPr>
        <p:txBody>
          <a:bodyPr vert="horz" wrap="square" lIns="0" tIns="5775" rIns="0" bIns="0" rtlCol="0">
            <a:spAutoFit/>
          </a:bodyPr>
          <a:lstStyle/>
          <a:p>
            <a:pPr marL="33782" marR="2310" indent="-28296" defTabSz="415778">
              <a:lnSpc>
                <a:spcPct val="102499"/>
              </a:lnSpc>
              <a:spcBef>
                <a:spcPts val="45"/>
              </a:spcBef>
            </a:pP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Figure</a:t>
            </a:r>
            <a:r>
              <a:rPr sz="546" b="1" kern="0" spc="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</a:t>
            </a:r>
            <a:r>
              <a:rPr sz="546" b="1" kern="0" spc="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4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Procedural</a:t>
            </a:r>
            <a:r>
              <a:rPr sz="546" kern="0" spc="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Oxygen</a:t>
            </a:r>
            <a:r>
              <a:rPr sz="546" kern="0" spc="3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Mask®</a:t>
            </a:r>
            <a:r>
              <a:rPr sz="546" kern="0" spc="4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546" kern="0" spc="4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FDA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approved</a:t>
            </a:r>
            <a:r>
              <a:rPr sz="546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46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has</a:t>
            </a:r>
            <a:r>
              <a:rPr sz="546" kern="0" spc="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ports</a:t>
            </a:r>
            <a:r>
              <a:rPr sz="546" kern="0" spc="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546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scopes,</a:t>
            </a:r>
            <a:r>
              <a:rPr sz="546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an</a:t>
            </a:r>
            <a:r>
              <a:rPr sz="546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oxygen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reservoir</a:t>
            </a:r>
            <a:r>
              <a:rPr sz="546" kern="0" spc="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bag,</a:t>
            </a:r>
            <a:r>
              <a:rPr sz="546" kern="0" spc="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46" kern="0" spc="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546" kern="0" spc="4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capnographic</a:t>
            </a:r>
            <a:r>
              <a:rPr sz="546" kern="0" spc="4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sampling.</a:t>
            </a:r>
            <a:endParaRPr sz="546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39549" y="4851767"/>
            <a:ext cx="1733" cy="1857002"/>
          </a:xfrm>
          <a:custGeom>
            <a:avLst/>
            <a:gdLst/>
            <a:ahLst/>
            <a:cxnLst/>
            <a:rect l="l" t="t" r="r" b="b"/>
            <a:pathLst>
              <a:path w="3809" h="4083684">
                <a:moveTo>
                  <a:pt x="3271" y="0"/>
                </a:moveTo>
                <a:lnTo>
                  <a:pt x="0" y="4083645"/>
                </a:lnTo>
              </a:path>
            </a:pathLst>
          </a:custGeom>
          <a:ln w="1308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415778"/>
            <a:endParaRPr sz="818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698884" y="3937697"/>
            <a:ext cx="2431341" cy="509395"/>
          </a:xfrm>
          <a:prstGeom prst="rect">
            <a:avLst/>
          </a:prstGeom>
        </p:spPr>
        <p:txBody>
          <a:bodyPr vert="horz" wrap="square" lIns="0" tIns="5486" rIns="0" bIns="0" rtlCol="0">
            <a:spAutoFit/>
          </a:bodyPr>
          <a:lstStyle/>
          <a:p>
            <a:pPr marR="156205" algn="r" defTabSz="415778">
              <a:spcBef>
                <a:spcPts val="43"/>
              </a:spcBef>
            </a:pPr>
            <a:r>
              <a:rPr sz="750" kern="0" spc="-2" dirty="0">
                <a:solidFill>
                  <a:sysClr val="windowText" lastClr="000000"/>
                </a:solidFill>
                <a:latin typeface="Arial"/>
                <a:cs typeface="Arial"/>
              </a:rPr>
              <a:t>d</a:t>
            </a:r>
            <a:endParaRPr sz="75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2310" algn="just" defTabSz="415778">
              <a:lnSpc>
                <a:spcPct val="101899"/>
              </a:lnSpc>
              <a:spcBef>
                <a:spcPts val="448"/>
              </a:spcBef>
            </a:pP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Figure</a:t>
            </a:r>
            <a:r>
              <a:rPr sz="546" b="1" kern="0" spc="61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1a</a:t>
            </a:r>
            <a:r>
              <a:rPr sz="546" b="1" kern="0" spc="61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Squamous</a:t>
            </a:r>
            <a:r>
              <a:rPr sz="546" kern="0" spc="6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cell</a:t>
            </a:r>
            <a:r>
              <a:rPr sz="546" kern="0" spc="61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carcinoma</a:t>
            </a:r>
            <a:r>
              <a:rPr sz="546" kern="0" spc="61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46" kern="0" spc="6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61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gums</a:t>
            </a:r>
            <a:r>
              <a:rPr sz="546" kern="0" spc="64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creating</a:t>
            </a:r>
            <a:r>
              <a:rPr sz="546" kern="0" spc="61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546" kern="0" spc="61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difficult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546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access</a:t>
            </a:r>
            <a:r>
              <a:rPr sz="546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</a:t>
            </a:r>
            <a:r>
              <a:rPr sz="546" kern="0" spc="8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546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8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67-year-old</a:t>
            </a:r>
            <a:r>
              <a:rPr sz="546" kern="0" spc="8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patient.</a:t>
            </a:r>
            <a:r>
              <a:rPr sz="546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Fig.</a:t>
            </a:r>
            <a:r>
              <a:rPr sz="546" b="1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1b</a:t>
            </a:r>
            <a:r>
              <a:rPr sz="546" b="1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Nebulizer</a:t>
            </a:r>
            <a:r>
              <a:rPr sz="546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546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which</a:t>
            </a:r>
            <a:r>
              <a:rPr sz="546" kern="0" spc="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11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546" kern="0" spc="57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received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lidocaine.</a:t>
            </a:r>
            <a:r>
              <a:rPr sz="546" kern="0" spc="127" dirty="0">
                <a:solidFill>
                  <a:sysClr val="windowText" lastClr="000000"/>
                </a:solidFill>
                <a:latin typeface="Arial"/>
                <a:cs typeface="Arial"/>
              </a:rPr>
              <a:t>  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Fig.</a:t>
            </a:r>
            <a:r>
              <a:rPr sz="546" b="1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1c</a:t>
            </a:r>
            <a:r>
              <a:rPr sz="546" b="1" kern="0" spc="130" dirty="0">
                <a:solidFill>
                  <a:sysClr val="windowText" lastClr="000000"/>
                </a:solidFill>
                <a:latin typeface="Arial"/>
                <a:cs typeface="Arial"/>
              </a:rPr>
              <a:t> 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Flexible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fiberscope</a:t>
            </a:r>
            <a:r>
              <a:rPr sz="546" kern="0" spc="57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inserted</a:t>
            </a:r>
            <a:r>
              <a:rPr sz="546" kern="0" spc="59" dirty="0">
                <a:solidFill>
                  <a:sysClr val="windowText" lastClr="000000"/>
                </a:solidFill>
                <a:latin typeface="Arial"/>
                <a:cs typeface="Arial"/>
              </a:rPr>
              <a:t>  </a:t>
            </a:r>
            <a:r>
              <a:rPr sz="546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into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546" kern="0" spc="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via</a:t>
            </a:r>
            <a:r>
              <a:rPr sz="546" kern="0" spc="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46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POM’s</a:t>
            </a:r>
            <a:r>
              <a:rPr sz="546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546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port.</a:t>
            </a:r>
            <a:r>
              <a:rPr sz="546" kern="0" spc="3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Fig.</a:t>
            </a:r>
            <a:r>
              <a:rPr sz="546" b="1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1d</a:t>
            </a:r>
            <a:r>
              <a:rPr sz="546" b="1" kern="0" spc="3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Nasal</a:t>
            </a:r>
            <a:r>
              <a:rPr sz="546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dirty="0">
                <a:solidFill>
                  <a:sysClr val="windowText" lastClr="000000"/>
                </a:solidFill>
                <a:latin typeface="Arial"/>
                <a:cs typeface="Arial"/>
              </a:rPr>
              <a:t>flexible</a:t>
            </a:r>
            <a:r>
              <a:rPr sz="546" kern="0" spc="3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46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intubation.</a:t>
            </a:r>
            <a:endParaRPr sz="546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912489" y="2620883"/>
            <a:ext cx="499784" cy="2898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2272" y="6203481"/>
            <a:ext cx="5048885" cy="646430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11125" marR="103505" lvl="0" indent="0" algn="ctr" defTabSz="914400" eaLnBrk="1" fontAlgn="auto" latinLnBrk="0" hangingPunct="1">
              <a:lnSpc>
                <a:spcPct val="100800"/>
              </a:lnSpc>
              <a:spcBef>
                <a:spcPts val="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We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acknowledging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Darug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Eora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people,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traditional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custodians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land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on</a:t>
            </a:r>
            <a:r>
              <a:rPr kumimoji="0" sz="1200" b="0" i="1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which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this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knowledge</a:t>
            </a:r>
            <a:r>
              <a:rPr kumimoji="0" sz="1200" b="0" i="1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was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gained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pay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our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respects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their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Elders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past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present.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-1" y="-2"/>
            <a:ext cx="3243580" cy="739140"/>
          </a:xfrm>
          <a:custGeom>
            <a:avLst/>
            <a:gdLst/>
            <a:ahLst/>
            <a:cxnLst/>
            <a:rect l="l" t="t" r="r" b="b"/>
            <a:pathLst>
              <a:path w="3243580" h="739140">
                <a:moveTo>
                  <a:pt x="3243203" y="0"/>
                </a:moveTo>
                <a:lnTo>
                  <a:pt x="0" y="0"/>
                </a:lnTo>
                <a:lnTo>
                  <a:pt x="0" y="738665"/>
                </a:lnTo>
                <a:lnTo>
                  <a:pt x="3243203" y="738665"/>
                </a:lnTo>
                <a:lnTo>
                  <a:pt x="32432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8" y="19811"/>
            <a:ext cx="2556510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14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Clare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Hayes-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Bradley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Hugo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Gemal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Prehospital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Retrieval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Doctors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NSW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Ambulance,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Australia.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92332" y="0"/>
            <a:ext cx="9330055" cy="717550"/>
            <a:chOff x="2792332" y="0"/>
            <a:chExt cx="9330055" cy="7175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2583" y="60132"/>
              <a:ext cx="2373339" cy="58192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2332" y="0"/>
              <a:ext cx="717162" cy="71716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35550" y="83451"/>
              <a:ext cx="2886800" cy="5921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8356" y="37124"/>
              <a:ext cx="1912250" cy="65038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06293" y="41362"/>
              <a:ext cx="1012113" cy="64614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069011" y="18355"/>
              <a:ext cx="3028950" cy="23495"/>
            </a:xfrm>
            <a:custGeom>
              <a:avLst/>
              <a:gdLst/>
              <a:ahLst/>
              <a:cxnLst/>
              <a:rect l="l" t="t" r="r" b="b"/>
              <a:pathLst>
                <a:path w="3028950" h="23495">
                  <a:moveTo>
                    <a:pt x="3028344" y="0"/>
                  </a:moveTo>
                  <a:lnTo>
                    <a:pt x="0" y="0"/>
                  </a:lnTo>
                  <a:lnTo>
                    <a:pt x="0" y="23006"/>
                  </a:lnTo>
                  <a:lnTo>
                    <a:pt x="3028344" y="23006"/>
                  </a:lnTo>
                  <a:lnTo>
                    <a:pt x="30283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069011" y="18355"/>
              <a:ext cx="3028950" cy="23495"/>
            </a:xfrm>
            <a:custGeom>
              <a:avLst/>
              <a:gdLst/>
              <a:ahLst/>
              <a:cxnLst/>
              <a:rect l="l" t="t" r="r" b="b"/>
              <a:pathLst>
                <a:path w="3028950" h="23495">
                  <a:moveTo>
                    <a:pt x="0" y="0"/>
                  </a:moveTo>
                  <a:lnTo>
                    <a:pt x="3028345" y="0"/>
                  </a:lnTo>
                  <a:lnTo>
                    <a:pt x="3028345" y="23006"/>
                  </a:lnTo>
                  <a:lnTo>
                    <a:pt x="0" y="2300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075461" y="675657"/>
              <a:ext cx="3028950" cy="23495"/>
            </a:xfrm>
            <a:custGeom>
              <a:avLst/>
              <a:gdLst/>
              <a:ahLst/>
              <a:cxnLst/>
              <a:rect l="l" t="t" r="r" b="b"/>
              <a:pathLst>
                <a:path w="3028950" h="23495">
                  <a:moveTo>
                    <a:pt x="3028345" y="0"/>
                  </a:moveTo>
                  <a:lnTo>
                    <a:pt x="0" y="0"/>
                  </a:lnTo>
                  <a:lnTo>
                    <a:pt x="0" y="23006"/>
                  </a:lnTo>
                  <a:lnTo>
                    <a:pt x="3028345" y="23006"/>
                  </a:lnTo>
                  <a:lnTo>
                    <a:pt x="30283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075461" y="675657"/>
              <a:ext cx="3028950" cy="23495"/>
            </a:xfrm>
            <a:custGeom>
              <a:avLst/>
              <a:gdLst/>
              <a:ahLst/>
              <a:cxnLst/>
              <a:rect l="l" t="t" r="r" b="b"/>
              <a:pathLst>
                <a:path w="3028950" h="23495">
                  <a:moveTo>
                    <a:pt x="0" y="0"/>
                  </a:moveTo>
                  <a:lnTo>
                    <a:pt x="3028345" y="0"/>
                  </a:lnTo>
                  <a:lnTo>
                    <a:pt x="3028345" y="23006"/>
                  </a:lnTo>
                  <a:lnTo>
                    <a:pt x="0" y="2300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067376" y="6135115"/>
            <a:ext cx="2080260" cy="67500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0" marR="12065" lvl="0" indent="0" algn="r" defTabSz="91440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sng" strike="noStrike" kern="0" cap="none" spc="-1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7"/>
              </a:rPr>
              <a:t>clarehayesbradley@yahoo.com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11430" lvl="0" indent="0" algn="r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@ClareHBradley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5080" lvl="0" indent="0" algn="r" defTabSz="91440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No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conflicts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interest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declare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2088" y="6284467"/>
            <a:ext cx="2239010" cy="4006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30480" lvl="0" indent="0" defTabSz="914400" eaLnBrk="1" fontAlgn="auto" latinLnBrk="0" hangingPunct="1">
              <a:lnSpc>
                <a:spcPct val="105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23</a:t>
            </a:r>
            <a:r>
              <a:rPr kumimoji="0" sz="1200" b="0" i="0" u="none" strike="noStrike" kern="0" cap="none" spc="0" normalizeH="0" baseline="27777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rd</a:t>
            </a:r>
            <a:r>
              <a:rPr kumimoji="0" sz="1200" b="0" i="0" u="none" strike="noStrike" kern="0" cap="none" spc="104" normalizeH="0" baseline="27777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Annual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SAM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scientific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meeting Tucson,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Arizona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Sep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15-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18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2022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38750" y="939210"/>
            <a:ext cx="4069715" cy="708025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Case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Series: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Benefits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Videolaryngoscopy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review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66244" y="1873783"/>
            <a:ext cx="4884420" cy="923925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91440" marR="315595" lvl="0" indent="0" defTabSz="914400" eaLnBrk="1" fontAlgn="auto" latinLnBrk="0" hangingPunct="1">
              <a:lnSpc>
                <a:spcPts val="209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Clinical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Governance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monthly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review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database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videos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brought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many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extra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benefits.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91440" marR="0" lvl="0" indent="0" defTabSz="914400" eaLnBrk="1" fontAlgn="auto" latinLnBrk="0" hangingPunct="1">
              <a:lnSpc>
                <a:spcPts val="2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How</a:t>
            </a: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could</a:t>
            </a:r>
            <a:r>
              <a:rPr kumimoji="0" sz="18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video</a:t>
            </a:r>
            <a:r>
              <a:rPr kumimoji="0" sz="18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review</a:t>
            </a:r>
            <a:r>
              <a:rPr kumimoji="0" sz="18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help</a:t>
            </a:r>
            <a:r>
              <a:rPr kumimoji="0" sz="18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your</a:t>
            </a:r>
            <a:r>
              <a:rPr kumimoji="0" sz="18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department?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80561" y="1831065"/>
            <a:ext cx="164338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264160" marR="0" lvl="0" indent="0" defTabSz="91440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PATHOLOGY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46688" y="3146252"/>
            <a:ext cx="148082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66370" marR="0" lvl="0" indent="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EQUIPMENT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00398" y="3788907"/>
            <a:ext cx="148082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89865" marR="0" lvl="0" indent="0" defTabSz="914400" eaLnBrk="1" fontAlgn="auto" latinLnBrk="0" hangingPunct="1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TECHNIQUE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97523" y="3848933"/>
            <a:ext cx="128651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 marR="0" lvl="0" indent="0" defTabSz="91440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EDUCATION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92104" y="1918082"/>
            <a:ext cx="7324090" cy="3986529"/>
            <a:chOff x="192104" y="1918082"/>
            <a:chExt cx="7324090" cy="3986529"/>
          </a:xfrm>
        </p:grpSpPr>
        <p:sp>
          <p:nvSpPr>
            <p:cNvPr id="24" name="object 24"/>
            <p:cNvSpPr/>
            <p:nvPr/>
          </p:nvSpPr>
          <p:spPr>
            <a:xfrm>
              <a:off x="3745496" y="1924433"/>
              <a:ext cx="1200785" cy="137795"/>
            </a:xfrm>
            <a:custGeom>
              <a:avLst/>
              <a:gdLst/>
              <a:ahLst/>
              <a:cxnLst/>
              <a:rect l="l" t="t" r="r" b="b"/>
              <a:pathLst>
                <a:path w="1200785" h="137794">
                  <a:moveTo>
                    <a:pt x="68621" y="0"/>
                  </a:moveTo>
                  <a:lnTo>
                    <a:pt x="0" y="68621"/>
                  </a:lnTo>
                  <a:lnTo>
                    <a:pt x="68621" y="137245"/>
                  </a:lnTo>
                  <a:lnTo>
                    <a:pt x="68621" y="102934"/>
                  </a:lnTo>
                  <a:lnTo>
                    <a:pt x="1200688" y="102934"/>
                  </a:lnTo>
                  <a:lnTo>
                    <a:pt x="1166376" y="68621"/>
                  </a:lnTo>
                  <a:lnTo>
                    <a:pt x="1200688" y="34310"/>
                  </a:lnTo>
                  <a:lnTo>
                    <a:pt x="68621" y="34310"/>
                  </a:lnTo>
                  <a:lnTo>
                    <a:pt x="68621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745497" y="1924432"/>
              <a:ext cx="1200785" cy="137795"/>
            </a:xfrm>
            <a:custGeom>
              <a:avLst/>
              <a:gdLst/>
              <a:ahLst/>
              <a:cxnLst/>
              <a:rect l="l" t="t" r="r" b="b"/>
              <a:pathLst>
                <a:path w="1200785" h="137794">
                  <a:moveTo>
                    <a:pt x="1200688" y="102934"/>
                  </a:moveTo>
                  <a:lnTo>
                    <a:pt x="68622" y="102934"/>
                  </a:lnTo>
                  <a:lnTo>
                    <a:pt x="68622" y="137246"/>
                  </a:lnTo>
                  <a:lnTo>
                    <a:pt x="0" y="68622"/>
                  </a:lnTo>
                  <a:lnTo>
                    <a:pt x="68622" y="0"/>
                  </a:lnTo>
                  <a:lnTo>
                    <a:pt x="68622" y="34311"/>
                  </a:lnTo>
                  <a:lnTo>
                    <a:pt x="1200688" y="34311"/>
                  </a:lnTo>
                  <a:lnTo>
                    <a:pt x="1166377" y="68622"/>
                  </a:lnTo>
                  <a:lnTo>
                    <a:pt x="1200688" y="10293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206390" y="2852063"/>
              <a:ext cx="1303655" cy="793115"/>
            </a:xfrm>
            <a:custGeom>
              <a:avLst/>
              <a:gdLst/>
              <a:ahLst/>
              <a:cxnLst/>
              <a:rect l="l" t="t" r="r" b="b"/>
              <a:pathLst>
                <a:path w="1303654" h="793114">
                  <a:moveTo>
                    <a:pt x="32782" y="0"/>
                  </a:moveTo>
                  <a:lnTo>
                    <a:pt x="44895" y="44895"/>
                  </a:lnTo>
                  <a:lnTo>
                    <a:pt x="0" y="57010"/>
                  </a:lnTo>
                  <a:lnTo>
                    <a:pt x="1229917" y="764249"/>
                  </a:lnTo>
                  <a:lnTo>
                    <a:pt x="1213526" y="792753"/>
                  </a:lnTo>
                  <a:lnTo>
                    <a:pt x="1303317" y="768526"/>
                  </a:lnTo>
                  <a:lnTo>
                    <a:pt x="1279090" y="678734"/>
                  </a:lnTo>
                  <a:lnTo>
                    <a:pt x="1262700" y="707238"/>
                  </a:lnTo>
                  <a:lnTo>
                    <a:pt x="32782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206390" y="2852063"/>
              <a:ext cx="1303655" cy="793115"/>
            </a:xfrm>
            <a:custGeom>
              <a:avLst/>
              <a:gdLst/>
              <a:ahLst/>
              <a:cxnLst/>
              <a:rect l="l" t="t" r="r" b="b"/>
              <a:pathLst>
                <a:path w="1303654" h="793114">
                  <a:moveTo>
                    <a:pt x="32782" y="0"/>
                  </a:moveTo>
                  <a:lnTo>
                    <a:pt x="1262699" y="707239"/>
                  </a:lnTo>
                  <a:lnTo>
                    <a:pt x="1279090" y="678735"/>
                  </a:lnTo>
                  <a:lnTo>
                    <a:pt x="1303316" y="768526"/>
                  </a:lnTo>
                  <a:lnTo>
                    <a:pt x="1213526" y="792753"/>
                  </a:lnTo>
                  <a:lnTo>
                    <a:pt x="1229917" y="764249"/>
                  </a:lnTo>
                  <a:lnTo>
                    <a:pt x="0" y="57009"/>
                  </a:lnTo>
                  <a:lnTo>
                    <a:pt x="44894" y="44896"/>
                  </a:lnTo>
                  <a:lnTo>
                    <a:pt x="32782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009508" y="2671733"/>
              <a:ext cx="227329" cy="420370"/>
            </a:xfrm>
            <a:custGeom>
              <a:avLst/>
              <a:gdLst/>
              <a:ahLst/>
              <a:cxnLst/>
              <a:rect l="l" t="t" r="r" b="b"/>
              <a:pathLst>
                <a:path w="227329" h="420369">
                  <a:moveTo>
                    <a:pt x="171998" y="0"/>
                  </a:moveTo>
                  <a:lnTo>
                    <a:pt x="27475" y="354168"/>
                  </a:lnTo>
                  <a:lnTo>
                    <a:pt x="0" y="342955"/>
                  </a:lnTo>
                  <a:lnTo>
                    <a:pt x="32528" y="420333"/>
                  </a:lnTo>
                  <a:lnTo>
                    <a:pt x="109904" y="387804"/>
                  </a:lnTo>
                  <a:lnTo>
                    <a:pt x="82428" y="376593"/>
                  </a:lnTo>
                  <a:lnTo>
                    <a:pt x="226951" y="22423"/>
                  </a:lnTo>
                  <a:lnTo>
                    <a:pt x="188263" y="38688"/>
                  </a:lnTo>
                  <a:lnTo>
                    <a:pt x="171998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009508" y="2671733"/>
              <a:ext cx="227329" cy="420370"/>
            </a:xfrm>
            <a:custGeom>
              <a:avLst/>
              <a:gdLst/>
              <a:ahLst/>
              <a:cxnLst/>
              <a:rect l="l" t="t" r="r" b="b"/>
              <a:pathLst>
                <a:path w="227329" h="420369">
                  <a:moveTo>
                    <a:pt x="226952" y="22424"/>
                  </a:moveTo>
                  <a:lnTo>
                    <a:pt x="82428" y="376593"/>
                  </a:lnTo>
                  <a:lnTo>
                    <a:pt x="109904" y="387805"/>
                  </a:lnTo>
                  <a:lnTo>
                    <a:pt x="32528" y="420333"/>
                  </a:lnTo>
                  <a:lnTo>
                    <a:pt x="0" y="342957"/>
                  </a:lnTo>
                  <a:lnTo>
                    <a:pt x="27476" y="354169"/>
                  </a:lnTo>
                  <a:lnTo>
                    <a:pt x="171999" y="0"/>
                  </a:lnTo>
                  <a:lnTo>
                    <a:pt x="188263" y="38688"/>
                  </a:lnTo>
                  <a:lnTo>
                    <a:pt x="226952" y="22424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198454" y="2451023"/>
              <a:ext cx="3323590" cy="3446779"/>
            </a:xfrm>
            <a:custGeom>
              <a:avLst/>
              <a:gdLst/>
              <a:ahLst/>
              <a:cxnLst/>
              <a:rect l="l" t="t" r="r" b="b"/>
              <a:pathLst>
                <a:path w="3323590" h="3446779">
                  <a:moveTo>
                    <a:pt x="3323568" y="0"/>
                  </a:moveTo>
                  <a:lnTo>
                    <a:pt x="0" y="0"/>
                  </a:lnTo>
                  <a:lnTo>
                    <a:pt x="0" y="3446634"/>
                  </a:lnTo>
                  <a:lnTo>
                    <a:pt x="3323568" y="3446634"/>
                  </a:lnTo>
                  <a:lnTo>
                    <a:pt x="332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198454" y="2451023"/>
              <a:ext cx="3323590" cy="3446779"/>
            </a:xfrm>
            <a:custGeom>
              <a:avLst/>
              <a:gdLst/>
              <a:ahLst/>
              <a:cxnLst/>
              <a:rect l="l" t="t" r="r" b="b"/>
              <a:pathLst>
                <a:path w="3323590" h="3446779">
                  <a:moveTo>
                    <a:pt x="0" y="0"/>
                  </a:moveTo>
                  <a:lnTo>
                    <a:pt x="3323568" y="0"/>
                  </a:lnTo>
                  <a:lnTo>
                    <a:pt x="3323568" y="3446634"/>
                  </a:lnTo>
                  <a:lnTo>
                    <a:pt x="0" y="344663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9257" y="2519654"/>
              <a:ext cx="1501767" cy="100988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9257" y="3703997"/>
              <a:ext cx="1501767" cy="101305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9257" y="4810649"/>
              <a:ext cx="1494750" cy="101305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6643" y="2519654"/>
              <a:ext cx="1497845" cy="100988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66644" y="4810649"/>
              <a:ext cx="1486150" cy="100829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66643" y="3703997"/>
              <a:ext cx="1497845" cy="1008291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289894" y="3303523"/>
            <a:ext cx="577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Dentures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26549" y="5586476"/>
            <a:ext cx="1102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Burns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-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inhalation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29610" y="5574283"/>
            <a:ext cx="889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Burns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-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slough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71720" y="4464811"/>
            <a:ext cx="4197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Soiling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89892" y="4489195"/>
            <a:ext cx="1290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Soiled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–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fluid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froth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16169" y="3303523"/>
            <a:ext cx="37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Blood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146877" y="3717461"/>
            <a:ext cx="2987675" cy="2179320"/>
            <a:chOff x="4146877" y="3717461"/>
            <a:chExt cx="2987675" cy="2179320"/>
          </a:xfrm>
        </p:grpSpPr>
        <p:sp>
          <p:nvSpPr>
            <p:cNvPr id="45" name="object 45"/>
            <p:cNvSpPr/>
            <p:nvPr/>
          </p:nvSpPr>
          <p:spPr>
            <a:xfrm>
              <a:off x="4153227" y="3723811"/>
              <a:ext cx="1514475" cy="2166620"/>
            </a:xfrm>
            <a:custGeom>
              <a:avLst/>
              <a:gdLst/>
              <a:ahLst/>
              <a:cxnLst/>
              <a:rect l="l" t="t" r="r" b="b"/>
              <a:pathLst>
                <a:path w="1514475" h="2166620">
                  <a:moveTo>
                    <a:pt x="1514081" y="0"/>
                  </a:moveTo>
                  <a:lnTo>
                    <a:pt x="0" y="0"/>
                  </a:lnTo>
                  <a:lnTo>
                    <a:pt x="0" y="2166310"/>
                  </a:lnTo>
                  <a:lnTo>
                    <a:pt x="1514081" y="2166310"/>
                  </a:lnTo>
                  <a:lnTo>
                    <a:pt x="15140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4153227" y="3723811"/>
              <a:ext cx="1514475" cy="2166620"/>
            </a:xfrm>
            <a:custGeom>
              <a:avLst/>
              <a:gdLst/>
              <a:ahLst/>
              <a:cxnLst/>
              <a:rect l="l" t="t" r="r" b="b"/>
              <a:pathLst>
                <a:path w="1514475" h="2166620">
                  <a:moveTo>
                    <a:pt x="0" y="0"/>
                  </a:moveTo>
                  <a:lnTo>
                    <a:pt x="1514081" y="0"/>
                  </a:lnTo>
                  <a:lnTo>
                    <a:pt x="1514081" y="2166311"/>
                  </a:lnTo>
                  <a:lnTo>
                    <a:pt x="0" y="216631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5660603" y="4742628"/>
              <a:ext cx="1467485" cy="1148080"/>
            </a:xfrm>
            <a:custGeom>
              <a:avLst/>
              <a:gdLst/>
              <a:ahLst/>
              <a:cxnLst/>
              <a:rect l="l" t="t" r="r" b="b"/>
              <a:pathLst>
                <a:path w="1467484" h="1148079">
                  <a:moveTo>
                    <a:pt x="1467450" y="0"/>
                  </a:moveTo>
                  <a:lnTo>
                    <a:pt x="0" y="0"/>
                  </a:lnTo>
                  <a:lnTo>
                    <a:pt x="0" y="1147493"/>
                  </a:lnTo>
                  <a:lnTo>
                    <a:pt x="1467450" y="1147493"/>
                  </a:lnTo>
                  <a:lnTo>
                    <a:pt x="14674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5660603" y="4742628"/>
              <a:ext cx="1467485" cy="1148080"/>
            </a:xfrm>
            <a:custGeom>
              <a:avLst/>
              <a:gdLst/>
              <a:ahLst/>
              <a:cxnLst/>
              <a:rect l="l" t="t" r="r" b="b"/>
              <a:pathLst>
                <a:path w="1467484" h="1148079">
                  <a:moveTo>
                    <a:pt x="0" y="0"/>
                  </a:moveTo>
                  <a:lnTo>
                    <a:pt x="1467451" y="0"/>
                  </a:lnTo>
                  <a:lnTo>
                    <a:pt x="1467451" y="1147493"/>
                  </a:lnTo>
                  <a:lnTo>
                    <a:pt x="0" y="114749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20024" y="3778458"/>
              <a:ext cx="1382080" cy="9764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20024" y="4837967"/>
              <a:ext cx="1382080" cy="97438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64820" y="4837965"/>
              <a:ext cx="1387157" cy="974381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4278596" y="4513579"/>
            <a:ext cx="8655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Blood on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lens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09548" y="5565140"/>
            <a:ext cx="504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Fogging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253995" y="5565140"/>
            <a:ext cx="557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Blackout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7616335" y="3598833"/>
            <a:ext cx="4360545" cy="2330450"/>
            <a:chOff x="7616335" y="3598833"/>
            <a:chExt cx="4360545" cy="2330450"/>
          </a:xfrm>
        </p:grpSpPr>
        <p:sp>
          <p:nvSpPr>
            <p:cNvPr id="56" name="object 56"/>
            <p:cNvSpPr/>
            <p:nvPr/>
          </p:nvSpPr>
          <p:spPr>
            <a:xfrm>
              <a:off x="9083432" y="3605183"/>
              <a:ext cx="2887345" cy="2310130"/>
            </a:xfrm>
            <a:custGeom>
              <a:avLst/>
              <a:gdLst/>
              <a:ahLst/>
              <a:cxnLst/>
              <a:rect l="l" t="t" r="r" b="b"/>
              <a:pathLst>
                <a:path w="2887345" h="2310129">
                  <a:moveTo>
                    <a:pt x="2886798" y="0"/>
                  </a:moveTo>
                  <a:lnTo>
                    <a:pt x="0" y="0"/>
                  </a:lnTo>
                  <a:lnTo>
                    <a:pt x="0" y="2309579"/>
                  </a:lnTo>
                  <a:lnTo>
                    <a:pt x="2886798" y="2309579"/>
                  </a:lnTo>
                  <a:lnTo>
                    <a:pt x="28867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9083432" y="3605183"/>
              <a:ext cx="2887345" cy="2310130"/>
            </a:xfrm>
            <a:custGeom>
              <a:avLst/>
              <a:gdLst/>
              <a:ahLst/>
              <a:cxnLst/>
              <a:rect l="l" t="t" r="r" b="b"/>
              <a:pathLst>
                <a:path w="2887345" h="2310129">
                  <a:moveTo>
                    <a:pt x="0" y="0"/>
                  </a:moveTo>
                  <a:lnTo>
                    <a:pt x="2886800" y="0"/>
                  </a:lnTo>
                  <a:lnTo>
                    <a:pt x="2886800" y="2309580"/>
                  </a:lnTo>
                  <a:lnTo>
                    <a:pt x="0" y="230958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7622685" y="4728794"/>
              <a:ext cx="1459230" cy="1193800"/>
            </a:xfrm>
            <a:custGeom>
              <a:avLst/>
              <a:gdLst/>
              <a:ahLst/>
              <a:cxnLst/>
              <a:rect l="l" t="t" r="r" b="b"/>
              <a:pathLst>
                <a:path w="1459229" h="1193800">
                  <a:moveTo>
                    <a:pt x="1458785" y="0"/>
                  </a:moveTo>
                  <a:lnTo>
                    <a:pt x="0" y="0"/>
                  </a:lnTo>
                  <a:lnTo>
                    <a:pt x="0" y="1193777"/>
                  </a:lnTo>
                  <a:lnTo>
                    <a:pt x="1458785" y="1193777"/>
                  </a:lnTo>
                  <a:lnTo>
                    <a:pt x="14587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7622685" y="4728794"/>
              <a:ext cx="1459230" cy="1193800"/>
            </a:xfrm>
            <a:custGeom>
              <a:avLst/>
              <a:gdLst/>
              <a:ahLst/>
              <a:cxnLst/>
              <a:rect l="l" t="t" r="r" b="b"/>
              <a:pathLst>
                <a:path w="1459229" h="1193800">
                  <a:moveTo>
                    <a:pt x="0" y="0"/>
                  </a:moveTo>
                  <a:lnTo>
                    <a:pt x="1458785" y="0"/>
                  </a:lnTo>
                  <a:lnTo>
                    <a:pt x="1458785" y="1193777"/>
                  </a:lnTo>
                  <a:lnTo>
                    <a:pt x="0" y="119377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0" name="object 6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564254" y="4806614"/>
              <a:ext cx="1361780" cy="104020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25667" y="4798454"/>
              <a:ext cx="1361779" cy="104836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687076" y="4800633"/>
              <a:ext cx="1361780" cy="104618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25667" y="3704658"/>
              <a:ext cx="1361779" cy="100964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547627" y="3704658"/>
              <a:ext cx="1361780" cy="1007525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9138456" y="4504435"/>
            <a:ext cx="1153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a)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under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epiglottis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0549407" y="4498340"/>
            <a:ext cx="13696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b)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Relocated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vallecula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721621" y="5443220"/>
            <a:ext cx="451484" cy="3975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3299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Bougie impact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135883" y="5623052"/>
            <a:ext cx="9855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Parker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tip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catch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586438" y="5635244"/>
            <a:ext cx="8902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Cuff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herniates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4778" y="1824855"/>
            <a:ext cx="130810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102870" marR="0" lvl="0" indent="0" defTabSz="91440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EDUCATION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04778" y="920357"/>
            <a:ext cx="7366634" cy="3211195"/>
            <a:chOff x="104778" y="920357"/>
            <a:chExt cx="7366634" cy="3211195"/>
          </a:xfrm>
        </p:grpSpPr>
        <p:pic>
          <p:nvPicPr>
            <p:cNvPr id="72" name="object 7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82847" y="3924130"/>
              <a:ext cx="188465" cy="20723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90052" y="1952608"/>
              <a:ext cx="211251" cy="131608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04778" y="920357"/>
              <a:ext cx="3417570" cy="711835"/>
            </a:xfrm>
            <a:custGeom>
              <a:avLst/>
              <a:gdLst/>
              <a:ahLst/>
              <a:cxnLst/>
              <a:rect l="l" t="t" r="r" b="b"/>
              <a:pathLst>
                <a:path w="3417570" h="711835">
                  <a:moveTo>
                    <a:pt x="3417243" y="0"/>
                  </a:moveTo>
                  <a:lnTo>
                    <a:pt x="0" y="0"/>
                  </a:lnTo>
                  <a:lnTo>
                    <a:pt x="0" y="711730"/>
                  </a:lnTo>
                  <a:lnTo>
                    <a:pt x="3417243" y="711730"/>
                  </a:lnTo>
                  <a:lnTo>
                    <a:pt x="3417243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104778" y="920357"/>
            <a:ext cx="3417570" cy="7118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68580" rIns="0" bIns="0" rtlCol="0">
            <a:spAutoFit/>
          </a:bodyPr>
          <a:lstStyle/>
          <a:p>
            <a:pPr marL="90805" marR="845185" lvl="0" indent="0" algn="just" defTabSz="914400" eaLnBrk="1" fontAlgn="auto" latinLnBrk="0" hangingPunct="1">
              <a:lnSpc>
                <a:spcPct val="100800"/>
              </a:lnSpc>
              <a:spcBef>
                <a:spcPts val="5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C.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Hayes-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Bradley,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H.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Gemal,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M.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Miller,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S.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Ware.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Prehosp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Disaster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Med.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2022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Aug;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37(4):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485–491.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2768271" y="965473"/>
            <a:ext cx="3166110" cy="2776220"/>
            <a:chOff x="2768271" y="965473"/>
            <a:chExt cx="3166110" cy="2776220"/>
          </a:xfrm>
        </p:grpSpPr>
        <p:pic>
          <p:nvPicPr>
            <p:cNvPr id="77" name="object 7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68271" y="965473"/>
              <a:ext cx="693554" cy="63792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734234" y="3526754"/>
              <a:ext cx="199784" cy="214765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8006293" y="948682"/>
            <a:ext cx="3540760" cy="64643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91440" marR="104139" lvl="0" indent="0" defTabSz="914400" eaLnBrk="1" fontAlgn="auto" latinLnBrk="0" hangingPunct="1">
              <a:lnSpc>
                <a:spcPct val="100800"/>
              </a:lnSpc>
              <a:spcBef>
                <a:spcPts val="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CMAC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Pocket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Monitors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(Karl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Storz,</a:t>
            </a:r>
            <a:r>
              <a:rPr kumimoji="0" sz="1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Germany),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Macintosh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blade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4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retrospective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study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ethics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approval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6457-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2020/ETH00981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Western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Sydney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LHD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HREC.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2 MEDIA - Benefits of VL review. - Clare Hayes-Bradley">
            <a:hlinkClick r:id="" action="ppaction://media"/>
            <a:extLst>
              <a:ext uri="{FF2B5EF4-FFF2-40B4-BE49-F238E27FC236}">
                <a16:creationId xmlns:a16="http://schemas.microsoft.com/office/drawing/2014/main" id="{F0B9EFD2-ED9F-4D3C-8B2F-9A01CB4235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67465" y="431799"/>
            <a:ext cx="8003823" cy="600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7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2272" y="6203481"/>
            <a:ext cx="5048885" cy="646430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11125" marR="103505" lvl="0" indent="0" algn="ctr" defTabSz="914400" eaLnBrk="1" fontAlgn="auto" latinLnBrk="0" hangingPunct="1">
              <a:lnSpc>
                <a:spcPct val="100800"/>
              </a:lnSpc>
              <a:spcBef>
                <a:spcPts val="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We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acknowledging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Darug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Eora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people,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traditional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custodians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land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on</a:t>
            </a:r>
            <a:r>
              <a:rPr kumimoji="0" sz="1200" b="0" i="1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which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this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knowledge</a:t>
            </a:r>
            <a:r>
              <a:rPr kumimoji="0" sz="1200" b="0" i="1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was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gained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pay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our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respects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their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Elders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past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present.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-1" y="-2"/>
            <a:ext cx="3243580" cy="739140"/>
          </a:xfrm>
          <a:custGeom>
            <a:avLst/>
            <a:gdLst/>
            <a:ahLst/>
            <a:cxnLst/>
            <a:rect l="l" t="t" r="r" b="b"/>
            <a:pathLst>
              <a:path w="3243580" h="739140">
                <a:moveTo>
                  <a:pt x="3243203" y="0"/>
                </a:moveTo>
                <a:lnTo>
                  <a:pt x="0" y="0"/>
                </a:lnTo>
                <a:lnTo>
                  <a:pt x="0" y="738665"/>
                </a:lnTo>
                <a:lnTo>
                  <a:pt x="3243203" y="738665"/>
                </a:lnTo>
                <a:lnTo>
                  <a:pt x="32432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8" y="19811"/>
            <a:ext cx="2556510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14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Clare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Hayes-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Bradley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Hugo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Gemal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Prehospital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Retrieval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Doctors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NSW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Ambulance,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Australia.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92332" y="0"/>
            <a:ext cx="9330055" cy="717550"/>
            <a:chOff x="2792332" y="0"/>
            <a:chExt cx="9330055" cy="7175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2583" y="60132"/>
              <a:ext cx="2373339" cy="58192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2332" y="0"/>
              <a:ext cx="717162" cy="71716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35550" y="83451"/>
              <a:ext cx="2886800" cy="5921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8356" y="37124"/>
              <a:ext cx="1912250" cy="65038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06293" y="41362"/>
              <a:ext cx="1012113" cy="64614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069011" y="18355"/>
              <a:ext cx="3028950" cy="23495"/>
            </a:xfrm>
            <a:custGeom>
              <a:avLst/>
              <a:gdLst/>
              <a:ahLst/>
              <a:cxnLst/>
              <a:rect l="l" t="t" r="r" b="b"/>
              <a:pathLst>
                <a:path w="3028950" h="23495">
                  <a:moveTo>
                    <a:pt x="3028344" y="0"/>
                  </a:moveTo>
                  <a:lnTo>
                    <a:pt x="0" y="0"/>
                  </a:lnTo>
                  <a:lnTo>
                    <a:pt x="0" y="23006"/>
                  </a:lnTo>
                  <a:lnTo>
                    <a:pt x="3028344" y="23006"/>
                  </a:lnTo>
                  <a:lnTo>
                    <a:pt x="30283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069011" y="18355"/>
              <a:ext cx="3028950" cy="23495"/>
            </a:xfrm>
            <a:custGeom>
              <a:avLst/>
              <a:gdLst/>
              <a:ahLst/>
              <a:cxnLst/>
              <a:rect l="l" t="t" r="r" b="b"/>
              <a:pathLst>
                <a:path w="3028950" h="23495">
                  <a:moveTo>
                    <a:pt x="0" y="0"/>
                  </a:moveTo>
                  <a:lnTo>
                    <a:pt x="3028345" y="0"/>
                  </a:lnTo>
                  <a:lnTo>
                    <a:pt x="3028345" y="23006"/>
                  </a:lnTo>
                  <a:lnTo>
                    <a:pt x="0" y="2300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075461" y="675657"/>
              <a:ext cx="3028950" cy="23495"/>
            </a:xfrm>
            <a:custGeom>
              <a:avLst/>
              <a:gdLst/>
              <a:ahLst/>
              <a:cxnLst/>
              <a:rect l="l" t="t" r="r" b="b"/>
              <a:pathLst>
                <a:path w="3028950" h="23495">
                  <a:moveTo>
                    <a:pt x="3028345" y="0"/>
                  </a:moveTo>
                  <a:lnTo>
                    <a:pt x="0" y="0"/>
                  </a:lnTo>
                  <a:lnTo>
                    <a:pt x="0" y="23006"/>
                  </a:lnTo>
                  <a:lnTo>
                    <a:pt x="3028345" y="23006"/>
                  </a:lnTo>
                  <a:lnTo>
                    <a:pt x="30283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075461" y="675657"/>
              <a:ext cx="3028950" cy="23495"/>
            </a:xfrm>
            <a:custGeom>
              <a:avLst/>
              <a:gdLst/>
              <a:ahLst/>
              <a:cxnLst/>
              <a:rect l="l" t="t" r="r" b="b"/>
              <a:pathLst>
                <a:path w="3028950" h="23495">
                  <a:moveTo>
                    <a:pt x="0" y="0"/>
                  </a:moveTo>
                  <a:lnTo>
                    <a:pt x="3028345" y="0"/>
                  </a:lnTo>
                  <a:lnTo>
                    <a:pt x="3028345" y="23006"/>
                  </a:lnTo>
                  <a:lnTo>
                    <a:pt x="0" y="2300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067376" y="6135115"/>
            <a:ext cx="2080260" cy="67500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0" marR="12065" lvl="0" indent="0" algn="r" defTabSz="91440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sng" strike="noStrike" kern="0" cap="none" spc="-1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7"/>
              </a:rPr>
              <a:t>clarehayesbradley@yahoo.com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11430" lvl="0" indent="0" algn="r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@ClareHBradley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5080" lvl="0" indent="0" algn="r" defTabSz="91440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No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conflicts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interest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declare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2088" y="6284467"/>
            <a:ext cx="2239010" cy="4006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30480" lvl="0" indent="0" defTabSz="914400" eaLnBrk="1" fontAlgn="auto" latinLnBrk="0" hangingPunct="1">
              <a:lnSpc>
                <a:spcPct val="105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23</a:t>
            </a:r>
            <a:r>
              <a:rPr kumimoji="0" sz="1200" b="0" i="0" u="none" strike="noStrike" kern="0" cap="none" spc="0" normalizeH="0" baseline="27777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rd</a:t>
            </a:r>
            <a:r>
              <a:rPr kumimoji="0" sz="1200" b="0" i="0" u="none" strike="noStrike" kern="0" cap="none" spc="104" normalizeH="0" baseline="27777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Annual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SAM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scientific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meeting Tucson,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Arizona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Sep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15-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18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2022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38750" y="939210"/>
            <a:ext cx="4069715" cy="708025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Case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Series: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Benefits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Videolaryngoscopy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review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66244" y="1873783"/>
            <a:ext cx="4884420" cy="923925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91440" marR="315595" lvl="0" indent="0" defTabSz="914400" eaLnBrk="1" fontAlgn="auto" latinLnBrk="0" hangingPunct="1">
              <a:lnSpc>
                <a:spcPts val="209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Clinical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Governance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monthly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review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database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videos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brought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many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extra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benefits.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91440" marR="0" lvl="0" indent="0" defTabSz="914400" eaLnBrk="1" fontAlgn="auto" latinLnBrk="0" hangingPunct="1">
              <a:lnSpc>
                <a:spcPts val="2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How</a:t>
            </a: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could</a:t>
            </a:r>
            <a:r>
              <a:rPr kumimoji="0" sz="18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video</a:t>
            </a:r>
            <a:r>
              <a:rPr kumimoji="0" sz="18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review</a:t>
            </a:r>
            <a:r>
              <a:rPr kumimoji="0" sz="18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help</a:t>
            </a:r>
            <a:r>
              <a:rPr kumimoji="0" sz="18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your</a:t>
            </a:r>
            <a:r>
              <a:rPr kumimoji="0" sz="18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department?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80561" y="1831065"/>
            <a:ext cx="164338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264160" marR="0" lvl="0" indent="0" defTabSz="91440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PATHOLOGY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46688" y="3146252"/>
            <a:ext cx="148082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66370" marR="0" lvl="0" indent="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EQUIPMENT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00398" y="3788907"/>
            <a:ext cx="148082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89865" marR="0" lvl="0" indent="0" defTabSz="914400" eaLnBrk="1" fontAlgn="auto" latinLnBrk="0" hangingPunct="1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TECHNIQUE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97523" y="3848933"/>
            <a:ext cx="128651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 marR="0" lvl="0" indent="0" defTabSz="91440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EDUCATION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92104" y="1918082"/>
            <a:ext cx="7324090" cy="3986529"/>
            <a:chOff x="192104" y="1918082"/>
            <a:chExt cx="7324090" cy="3986529"/>
          </a:xfrm>
        </p:grpSpPr>
        <p:sp>
          <p:nvSpPr>
            <p:cNvPr id="24" name="object 24"/>
            <p:cNvSpPr/>
            <p:nvPr/>
          </p:nvSpPr>
          <p:spPr>
            <a:xfrm>
              <a:off x="3745496" y="1924433"/>
              <a:ext cx="1200785" cy="137795"/>
            </a:xfrm>
            <a:custGeom>
              <a:avLst/>
              <a:gdLst/>
              <a:ahLst/>
              <a:cxnLst/>
              <a:rect l="l" t="t" r="r" b="b"/>
              <a:pathLst>
                <a:path w="1200785" h="137794">
                  <a:moveTo>
                    <a:pt x="68621" y="0"/>
                  </a:moveTo>
                  <a:lnTo>
                    <a:pt x="0" y="68621"/>
                  </a:lnTo>
                  <a:lnTo>
                    <a:pt x="68621" y="137245"/>
                  </a:lnTo>
                  <a:lnTo>
                    <a:pt x="68621" y="102934"/>
                  </a:lnTo>
                  <a:lnTo>
                    <a:pt x="1200688" y="102934"/>
                  </a:lnTo>
                  <a:lnTo>
                    <a:pt x="1166376" y="68621"/>
                  </a:lnTo>
                  <a:lnTo>
                    <a:pt x="1200688" y="34310"/>
                  </a:lnTo>
                  <a:lnTo>
                    <a:pt x="68621" y="34310"/>
                  </a:lnTo>
                  <a:lnTo>
                    <a:pt x="68621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745497" y="1924432"/>
              <a:ext cx="1200785" cy="137795"/>
            </a:xfrm>
            <a:custGeom>
              <a:avLst/>
              <a:gdLst/>
              <a:ahLst/>
              <a:cxnLst/>
              <a:rect l="l" t="t" r="r" b="b"/>
              <a:pathLst>
                <a:path w="1200785" h="137794">
                  <a:moveTo>
                    <a:pt x="1200688" y="102934"/>
                  </a:moveTo>
                  <a:lnTo>
                    <a:pt x="68622" y="102934"/>
                  </a:lnTo>
                  <a:lnTo>
                    <a:pt x="68622" y="137246"/>
                  </a:lnTo>
                  <a:lnTo>
                    <a:pt x="0" y="68622"/>
                  </a:lnTo>
                  <a:lnTo>
                    <a:pt x="68622" y="0"/>
                  </a:lnTo>
                  <a:lnTo>
                    <a:pt x="68622" y="34311"/>
                  </a:lnTo>
                  <a:lnTo>
                    <a:pt x="1200688" y="34311"/>
                  </a:lnTo>
                  <a:lnTo>
                    <a:pt x="1166377" y="68622"/>
                  </a:lnTo>
                  <a:lnTo>
                    <a:pt x="1200688" y="10293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206390" y="2852063"/>
              <a:ext cx="1303655" cy="793115"/>
            </a:xfrm>
            <a:custGeom>
              <a:avLst/>
              <a:gdLst/>
              <a:ahLst/>
              <a:cxnLst/>
              <a:rect l="l" t="t" r="r" b="b"/>
              <a:pathLst>
                <a:path w="1303654" h="793114">
                  <a:moveTo>
                    <a:pt x="32782" y="0"/>
                  </a:moveTo>
                  <a:lnTo>
                    <a:pt x="44895" y="44895"/>
                  </a:lnTo>
                  <a:lnTo>
                    <a:pt x="0" y="57010"/>
                  </a:lnTo>
                  <a:lnTo>
                    <a:pt x="1229917" y="764249"/>
                  </a:lnTo>
                  <a:lnTo>
                    <a:pt x="1213526" y="792753"/>
                  </a:lnTo>
                  <a:lnTo>
                    <a:pt x="1303317" y="768526"/>
                  </a:lnTo>
                  <a:lnTo>
                    <a:pt x="1279090" y="678734"/>
                  </a:lnTo>
                  <a:lnTo>
                    <a:pt x="1262700" y="707238"/>
                  </a:lnTo>
                  <a:lnTo>
                    <a:pt x="32782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206390" y="2852063"/>
              <a:ext cx="1303655" cy="793115"/>
            </a:xfrm>
            <a:custGeom>
              <a:avLst/>
              <a:gdLst/>
              <a:ahLst/>
              <a:cxnLst/>
              <a:rect l="l" t="t" r="r" b="b"/>
              <a:pathLst>
                <a:path w="1303654" h="793114">
                  <a:moveTo>
                    <a:pt x="32782" y="0"/>
                  </a:moveTo>
                  <a:lnTo>
                    <a:pt x="1262699" y="707239"/>
                  </a:lnTo>
                  <a:lnTo>
                    <a:pt x="1279090" y="678735"/>
                  </a:lnTo>
                  <a:lnTo>
                    <a:pt x="1303316" y="768526"/>
                  </a:lnTo>
                  <a:lnTo>
                    <a:pt x="1213526" y="792753"/>
                  </a:lnTo>
                  <a:lnTo>
                    <a:pt x="1229917" y="764249"/>
                  </a:lnTo>
                  <a:lnTo>
                    <a:pt x="0" y="57009"/>
                  </a:lnTo>
                  <a:lnTo>
                    <a:pt x="44894" y="44896"/>
                  </a:lnTo>
                  <a:lnTo>
                    <a:pt x="32782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009508" y="2671733"/>
              <a:ext cx="227329" cy="420370"/>
            </a:xfrm>
            <a:custGeom>
              <a:avLst/>
              <a:gdLst/>
              <a:ahLst/>
              <a:cxnLst/>
              <a:rect l="l" t="t" r="r" b="b"/>
              <a:pathLst>
                <a:path w="227329" h="420369">
                  <a:moveTo>
                    <a:pt x="171998" y="0"/>
                  </a:moveTo>
                  <a:lnTo>
                    <a:pt x="27475" y="354168"/>
                  </a:lnTo>
                  <a:lnTo>
                    <a:pt x="0" y="342955"/>
                  </a:lnTo>
                  <a:lnTo>
                    <a:pt x="32528" y="420333"/>
                  </a:lnTo>
                  <a:lnTo>
                    <a:pt x="109904" y="387804"/>
                  </a:lnTo>
                  <a:lnTo>
                    <a:pt x="82428" y="376593"/>
                  </a:lnTo>
                  <a:lnTo>
                    <a:pt x="226951" y="22423"/>
                  </a:lnTo>
                  <a:lnTo>
                    <a:pt x="188263" y="38688"/>
                  </a:lnTo>
                  <a:lnTo>
                    <a:pt x="171998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009508" y="2671733"/>
              <a:ext cx="227329" cy="420370"/>
            </a:xfrm>
            <a:custGeom>
              <a:avLst/>
              <a:gdLst/>
              <a:ahLst/>
              <a:cxnLst/>
              <a:rect l="l" t="t" r="r" b="b"/>
              <a:pathLst>
                <a:path w="227329" h="420369">
                  <a:moveTo>
                    <a:pt x="226952" y="22424"/>
                  </a:moveTo>
                  <a:lnTo>
                    <a:pt x="82428" y="376593"/>
                  </a:lnTo>
                  <a:lnTo>
                    <a:pt x="109904" y="387805"/>
                  </a:lnTo>
                  <a:lnTo>
                    <a:pt x="32528" y="420333"/>
                  </a:lnTo>
                  <a:lnTo>
                    <a:pt x="0" y="342957"/>
                  </a:lnTo>
                  <a:lnTo>
                    <a:pt x="27476" y="354169"/>
                  </a:lnTo>
                  <a:lnTo>
                    <a:pt x="171999" y="0"/>
                  </a:lnTo>
                  <a:lnTo>
                    <a:pt x="188263" y="38688"/>
                  </a:lnTo>
                  <a:lnTo>
                    <a:pt x="226952" y="22424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198454" y="2451023"/>
              <a:ext cx="3323590" cy="3446779"/>
            </a:xfrm>
            <a:custGeom>
              <a:avLst/>
              <a:gdLst/>
              <a:ahLst/>
              <a:cxnLst/>
              <a:rect l="l" t="t" r="r" b="b"/>
              <a:pathLst>
                <a:path w="3323590" h="3446779">
                  <a:moveTo>
                    <a:pt x="3323568" y="0"/>
                  </a:moveTo>
                  <a:lnTo>
                    <a:pt x="0" y="0"/>
                  </a:lnTo>
                  <a:lnTo>
                    <a:pt x="0" y="3446634"/>
                  </a:lnTo>
                  <a:lnTo>
                    <a:pt x="3323568" y="3446634"/>
                  </a:lnTo>
                  <a:lnTo>
                    <a:pt x="332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198454" y="2451023"/>
              <a:ext cx="3323590" cy="3446779"/>
            </a:xfrm>
            <a:custGeom>
              <a:avLst/>
              <a:gdLst/>
              <a:ahLst/>
              <a:cxnLst/>
              <a:rect l="l" t="t" r="r" b="b"/>
              <a:pathLst>
                <a:path w="3323590" h="3446779">
                  <a:moveTo>
                    <a:pt x="0" y="0"/>
                  </a:moveTo>
                  <a:lnTo>
                    <a:pt x="3323568" y="0"/>
                  </a:lnTo>
                  <a:lnTo>
                    <a:pt x="3323568" y="3446634"/>
                  </a:lnTo>
                  <a:lnTo>
                    <a:pt x="0" y="344663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9257" y="2519654"/>
              <a:ext cx="1501767" cy="100988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9257" y="3703997"/>
              <a:ext cx="1501767" cy="101305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9257" y="4810649"/>
              <a:ext cx="1494750" cy="101305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6643" y="2519654"/>
              <a:ext cx="1497845" cy="100988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66644" y="4810649"/>
              <a:ext cx="1486150" cy="100829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66643" y="3703997"/>
              <a:ext cx="1497845" cy="1008291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289894" y="3303523"/>
            <a:ext cx="577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Dentures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26549" y="5586476"/>
            <a:ext cx="1102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Burns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-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inhalation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29610" y="5574283"/>
            <a:ext cx="889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Burns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-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slough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71720" y="4464811"/>
            <a:ext cx="4197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Soiling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89892" y="4489195"/>
            <a:ext cx="1290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Soiled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–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fluid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froth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16169" y="3303523"/>
            <a:ext cx="37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Blood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146877" y="3717461"/>
            <a:ext cx="2987675" cy="2179320"/>
            <a:chOff x="4146877" y="3717461"/>
            <a:chExt cx="2987675" cy="2179320"/>
          </a:xfrm>
        </p:grpSpPr>
        <p:sp>
          <p:nvSpPr>
            <p:cNvPr id="45" name="object 45"/>
            <p:cNvSpPr/>
            <p:nvPr/>
          </p:nvSpPr>
          <p:spPr>
            <a:xfrm>
              <a:off x="4153227" y="3723811"/>
              <a:ext cx="1514475" cy="2166620"/>
            </a:xfrm>
            <a:custGeom>
              <a:avLst/>
              <a:gdLst/>
              <a:ahLst/>
              <a:cxnLst/>
              <a:rect l="l" t="t" r="r" b="b"/>
              <a:pathLst>
                <a:path w="1514475" h="2166620">
                  <a:moveTo>
                    <a:pt x="1514081" y="0"/>
                  </a:moveTo>
                  <a:lnTo>
                    <a:pt x="0" y="0"/>
                  </a:lnTo>
                  <a:lnTo>
                    <a:pt x="0" y="2166310"/>
                  </a:lnTo>
                  <a:lnTo>
                    <a:pt x="1514081" y="2166310"/>
                  </a:lnTo>
                  <a:lnTo>
                    <a:pt x="15140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4153227" y="3723811"/>
              <a:ext cx="1514475" cy="2166620"/>
            </a:xfrm>
            <a:custGeom>
              <a:avLst/>
              <a:gdLst/>
              <a:ahLst/>
              <a:cxnLst/>
              <a:rect l="l" t="t" r="r" b="b"/>
              <a:pathLst>
                <a:path w="1514475" h="2166620">
                  <a:moveTo>
                    <a:pt x="0" y="0"/>
                  </a:moveTo>
                  <a:lnTo>
                    <a:pt x="1514081" y="0"/>
                  </a:lnTo>
                  <a:lnTo>
                    <a:pt x="1514081" y="2166311"/>
                  </a:lnTo>
                  <a:lnTo>
                    <a:pt x="0" y="216631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5660603" y="4742628"/>
              <a:ext cx="1467485" cy="1148080"/>
            </a:xfrm>
            <a:custGeom>
              <a:avLst/>
              <a:gdLst/>
              <a:ahLst/>
              <a:cxnLst/>
              <a:rect l="l" t="t" r="r" b="b"/>
              <a:pathLst>
                <a:path w="1467484" h="1148079">
                  <a:moveTo>
                    <a:pt x="1467450" y="0"/>
                  </a:moveTo>
                  <a:lnTo>
                    <a:pt x="0" y="0"/>
                  </a:lnTo>
                  <a:lnTo>
                    <a:pt x="0" y="1147493"/>
                  </a:lnTo>
                  <a:lnTo>
                    <a:pt x="1467450" y="1147493"/>
                  </a:lnTo>
                  <a:lnTo>
                    <a:pt x="14674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5660603" y="4742628"/>
              <a:ext cx="1467485" cy="1148080"/>
            </a:xfrm>
            <a:custGeom>
              <a:avLst/>
              <a:gdLst/>
              <a:ahLst/>
              <a:cxnLst/>
              <a:rect l="l" t="t" r="r" b="b"/>
              <a:pathLst>
                <a:path w="1467484" h="1148079">
                  <a:moveTo>
                    <a:pt x="0" y="0"/>
                  </a:moveTo>
                  <a:lnTo>
                    <a:pt x="1467451" y="0"/>
                  </a:lnTo>
                  <a:lnTo>
                    <a:pt x="1467451" y="1147493"/>
                  </a:lnTo>
                  <a:lnTo>
                    <a:pt x="0" y="114749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20024" y="3778458"/>
              <a:ext cx="1382080" cy="9764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20024" y="4837967"/>
              <a:ext cx="1382080" cy="97438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64820" y="4837965"/>
              <a:ext cx="1387157" cy="974381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4278596" y="4513579"/>
            <a:ext cx="8655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Blood on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lens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09548" y="5565140"/>
            <a:ext cx="504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Fogging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253995" y="5565140"/>
            <a:ext cx="557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Blackout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7616335" y="3598833"/>
            <a:ext cx="4360545" cy="2330450"/>
            <a:chOff x="7616335" y="3598833"/>
            <a:chExt cx="4360545" cy="2330450"/>
          </a:xfrm>
        </p:grpSpPr>
        <p:sp>
          <p:nvSpPr>
            <p:cNvPr id="56" name="object 56"/>
            <p:cNvSpPr/>
            <p:nvPr/>
          </p:nvSpPr>
          <p:spPr>
            <a:xfrm>
              <a:off x="9083432" y="3605183"/>
              <a:ext cx="2887345" cy="2310130"/>
            </a:xfrm>
            <a:custGeom>
              <a:avLst/>
              <a:gdLst/>
              <a:ahLst/>
              <a:cxnLst/>
              <a:rect l="l" t="t" r="r" b="b"/>
              <a:pathLst>
                <a:path w="2887345" h="2310129">
                  <a:moveTo>
                    <a:pt x="2886798" y="0"/>
                  </a:moveTo>
                  <a:lnTo>
                    <a:pt x="0" y="0"/>
                  </a:lnTo>
                  <a:lnTo>
                    <a:pt x="0" y="2309579"/>
                  </a:lnTo>
                  <a:lnTo>
                    <a:pt x="2886798" y="2309579"/>
                  </a:lnTo>
                  <a:lnTo>
                    <a:pt x="28867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9083432" y="3605183"/>
              <a:ext cx="2887345" cy="2310130"/>
            </a:xfrm>
            <a:custGeom>
              <a:avLst/>
              <a:gdLst/>
              <a:ahLst/>
              <a:cxnLst/>
              <a:rect l="l" t="t" r="r" b="b"/>
              <a:pathLst>
                <a:path w="2887345" h="2310129">
                  <a:moveTo>
                    <a:pt x="0" y="0"/>
                  </a:moveTo>
                  <a:lnTo>
                    <a:pt x="2886800" y="0"/>
                  </a:lnTo>
                  <a:lnTo>
                    <a:pt x="2886800" y="2309580"/>
                  </a:lnTo>
                  <a:lnTo>
                    <a:pt x="0" y="230958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7622685" y="4728794"/>
              <a:ext cx="1459230" cy="1193800"/>
            </a:xfrm>
            <a:custGeom>
              <a:avLst/>
              <a:gdLst/>
              <a:ahLst/>
              <a:cxnLst/>
              <a:rect l="l" t="t" r="r" b="b"/>
              <a:pathLst>
                <a:path w="1459229" h="1193800">
                  <a:moveTo>
                    <a:pt x="1458785" y="0"/>
                  </a:moveTo>
                  <a:lnTo>
                    <a:pt x="0" y="0"/>
                  </a:lnTo>
                  <a:lnTo>
                    <a:pt x="0" y="1193777"/>
                  </a:lnTo>
                  <a:lnTo>
                    <a:pt x="1458785" y="1193777"/>
                  </a:lnTo>
                  <a:lnTo>
                    <a:pt x="14587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7622685" y="4728794"/>
              <a:ext cx="1459230" cy="1193800"/>
            </a:xfrm>
            <a:custGeom>
              <a:avLst/>
              <a:gdLst/>
              <a:ahLst/>
              <a:cxnLst/>
              <a:rect l="l" t="t" r="r" b="b"/>
              <a:pathLst>
                <a:path w="1459229" h="1193800">
                  <a:moveTo>
                    <a:pt x="0" y="0"/>
                  </a:moveTo>
                  <a:lnTo>
                    <a:pt x="1458785" y="0"/>
                  </a:lnTo>
                  <a:lnTo>
                    <a:pt x="1458785" y="1193777"/>
                  </a:lnTo>
                  <a:lnTo>
                    <a:pt x="0" y="119377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0" name="object 6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564254" y="4806614"/>
              <a:ext cx="1361780" cy="104020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25667" y="4798454"/>
              <a:ext cx="1361779" cy="104836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687076" y="4800633"/>
              <a:ext cx="1361780" cy="104618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25667" y="3704658"/>
              <a:ext cx="1361779" cy="100964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547627" y="3704658"/>
              <a:ext cx="1361780" cy="1007525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9138456" y="4504435"/>
            <a:ext cx="1153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a)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under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epiglottis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0549407" y="4498340"/>
            <a:ext cx="13696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b)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Relocated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vallecula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721621" y="5443220"/>
            <a:ext cx="451484" cy="3975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3299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Bougie impact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135883" y="5623052"/>
            <a:ext cx="9855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Parker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tip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catch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586438" y="5635244"/>
            <a:ext cx="8902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Cuff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herniates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4778" y="1824855"/>
            <a:ext cx="1308100" cy="36957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102870" marR="0" lvl="0" indent="0" defTabSz="91440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EDUCATION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04778" y="920357"/>
            <a:ext cx="7366634" cy="3211195"/>
            <a:chOff x="104778" y="920357"/>
            <a:chExt cx="7366634" cy="3211195"/>
          </a:xfrm>
        </p:grpSpPr>
        <p:pic>
          <p:nvPicPr>
            <p:cNvPr id="72" name="object 7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82847" y="3924130"/>
              <a:ext cx="188465" cy="20723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90052" y="1952608"/>
              <a:ext cx="211251" cy="131608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04778" y="920357"/>
              <a:ext cx="3417570" cy="711835"/>
            </a:xfrm>
            <a:custGeom>
              <a:avLst/>
              <a:gdLst/>
              <a:ahLst/>
              <a:cxnLst/>
              <a:rect l="l" t="t" r="r" b="b"/>
              <a:pathLst>
                <a:path w="3417570" h="711835">
                  <a:moveTo>
                    <a:pt x="3417243" y="0"/>
                  </a:moveTo>
                  <a:lnTo>
                    <a:pt x="0" y="0"/>
                  </a:lnTo>
                  <a:lnTo>
                    <a:pt x="0" y="711730"/>
                  </a:lnTo>
                  <a:lnTo>
                    <a:pt x="3417243" y="711730"/>
                  </a:lnTo>
                  <a:lnTo>
                    <a:pt x="3417243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104778" y="920357"/>
            <a:ext cx="3417570" cy="7118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68580" rIns="0" bIns="0" rtlCol="0">
            <a:spAutoFit/>
          </a:bodyPr>
          <a:lstStyle/>
          <a:p>
            <a:pPr marL="90805" marR="845185" lvl="0" indent="0" algn="just" defTabSz="914400" eaLnBrk="1" fontAlgn="auto" latinLnBrk="0" hangingPunct="1">
              <a:lnSpc>
                <a:spcPct val="100800"/>
              </a:lnSpc>
              <a:spcBef>
                <a:spcPts val="5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C.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Hayes-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Bradley,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H.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Gemal,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M.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Miller,</a:t>
            </a:r>
            <a:r>
              <a:rPr kumimoji="0" sz="12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S.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Ware.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Prehosp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Disaster</a:t>
            </a:r>
            <a:r>
              <a:rPr kumimoji="0" sz="1200" b="0" i="1" u="none" strike="noStrike" kern="0" cap="none" spc="-1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1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Med.</a:t>
            </a:r>
            <a:r>
              <a:rPr kumimoji="0" sz="1200" b="0" i="1" u="none" strike="noStrike" kern="0" cap="none" spc="-2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2022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Aug;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37(4):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/>
                <a:cs typeface="Calibri"/>
              </a:rPr>
              <a:t>485–491.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2768271" y="965473"/>
            <a:ext cx="3166110" cy="2776220"/>
            <a:chOff x="2768271" y="965473"/>
            <a:chExt cx="3166110" cy="2776220"/>
          </a:xfrm>
        </p:grpSpPr>
        <p:pic>
          <p:nvPicPr>
            <p:cNvPr id="77" name="object 7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68271" y="965473"/>
              <a:ext cx="693554" cy="63792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734234" y="3526754"/>
              <a:ext cx="199784" cy="214765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8006293" y="948682"/>
            <a:ext cx="3540760" cy="646430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91440" marR="104139" lvl="0" indent="0" defTabSz="914400" eaLnBrk="1" fontAlgn="auto" latinLnBrk="0" hangingPunct="1">
              <a:lnSpc>
                <a:spcPct val="100800"/>
              </a:lnSpc>
              <a:spcBef>
                <a:spcPts val="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CMAC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Pocket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Monitors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(Karl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Storz,</a:t>
            </a:r>
            <a:r>
              <a:rPr kumimoji="0" sz="1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Germany),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Macintosh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blade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4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retrospective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study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ethics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approval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6457-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2020/ETH00981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Western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Sydney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LHD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HREC.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6050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99788" y="1040891"/>
            <a:ext cx="6661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Results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3763" y="134111"/>
            <a:ext cx="911161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A</a:t>
            </a:r>
            <a:r>
              <a:rPr spc="-105" dirty="0"/>
              <a:t> </a:t>
            </a:r>
            <a:r>
              <a:rPr dirty="0"/>
              <a:t>Novel 3D-printed</a:t>
            </a:r>
            <a:r>
              <a:rPr spc="5" dirty="0"/>
              <a:t> </a:t>
            </a:r>
            <a:r>
              <a:rPr dirty="0"/>
              <a:t>Video Laryngoscope</a:t>
            </a:r>
            <a:r>
              <a:rPr spc="5" dirty="0"/>
              <a:t> </a:t>
            </a:r>
            <a:r>
              <a:rPr dirty="0"/>
              <a:t>for</a:t>
            </a:r>
            <a:r>
              <a:rPr spc="10" dirty="0"/>
              <a:t> </a:t>
            </a:r>
            <a:r>
              <a:rPr dirty="0"/>
              <a:t>Minimizing</a:t>
            </a:r>
            <a:r>
              <a:rPr spc="-95" dirty="0"/>
              <a:t> </a:t>
            </a:r>
            <a:r>
              <a:rPr dirty="0"/>
              <a:t>Aspiration</a:t>
            </a:r>
            <a:r>
              <a:rPr spc="5" dirty="0"/>
              <a:t> </a:t>
            </a:r>
            <a:r>
              <a:rPr dirty="0"/>
              <a:t>During</a:t>
            </a:r>
            <a:r>
              <a:rPr spc="5" dirty="0"/>
              <a:t> </a:t>
            </a:r>
            <a:r>
              <a:rPr dirty="0"/>
              <a:t>Emergent</a:t>
            </a:r>
            <a:r>
              <a:rPr spc="5" dirty="0"/>
              <a:t> </a:t>
            </a:r>
            <a:r>
              <a:rPr spc="-10" dirty="0"/>
              <a:t>Intubations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00411" y="397764"/>
            <a:ext cx="6492240" cy="53784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0665" algn="ctr">
              <a:spcBef>
                <a:spcPts val="434"/>
              </a:spcBef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Waylan</a:t>
            </a:r>
            <a:r>
              <a:rPr sz="1400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Wong,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MD,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MS;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Gabriel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Punsalan,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CRNA,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MS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0">
              <a:spcBef>
                <a:spcPts val="335"/>
              </a:spcBef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Department</a:t>
            </a:r>
            <a:r>
              <a:rPr sz="14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1400" kern="0" spc="-9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Anesthesiology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&amp;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Perioperative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Care,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University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California,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Irvine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6969" y="922020"/>
            <a:ext cx="2502535" cy="406717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784860">
              <a:spcBef>
                <a:spcPts val="940"/>
              </a:spcBef>
            </a:pPr>
            <a:r>
              <a:rPr sz="14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Introduction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84150" marR="5080" indent="-171450">
              <a:lnSpc>
                <a:spcPct val="99000"/>
              </a:lnSpc>
              <a:spcBef>
                <a:spcPts val="855"/>
              </a:spcBef>
              <a:buFontTx/>
              <a:buChar char="•"/>
              <a:tabLst>
                <a:tab pos="1841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Video</a:t>
            </a:r>
            <a:r>
              <a:rPr sz="1400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laryngoscopes</a:t>
            </a:r>
            <a:r>
              <a:rPr sz="14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50" dirty="0">
                <a:solidFill>
                  <a:sysClr val="windowText" lastClr="000000"/>
                </a:solidFill>
                <a:latin typeface="Arial"/>
                <a:cs typeface="Arial"/>
              </a:rPr>
              <a:t>-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secretions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obscure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camera,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leading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delayed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intubation,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aspiration,</a:t>
            </a:r>
            <a:r>
              <a:rPr sz="1400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hypoxia,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death.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84150" marR="152400" indent="-171450">
              <a:lnSpc>
                <a:spcPct val="97900"/>
              </a:lnSpc>
              <a:spcBef>
                <a:spcPts val="60"/>
              </a:spcBef>
              <a:buFontTx/>
              <a:buChar char="•"/>
              <a:tabLst>
                <a:tab pos="1841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Aspiration</a:t>
            </a:r>
            <a:r>
              <a:rPr sz="1400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incidence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up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to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22%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during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rapid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sequence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ED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(1).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84150" marR="84455" indent="-171450">
              <a:spcBef>
                <a:spcPts val="25"/>
              </a:spcBef>
              <a:buFontTx/>
              <a:buChar char="•"/>
              <a:tabLst>
                <a:tab pos="1841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We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created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3D-printed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Glidescope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sleeve,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IVOS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Boss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G4,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suction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channel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air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channel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that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removes</a:t>
            </a:r>
            <a:r>
              <a:rPr sz="1400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secretions,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thereby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clearing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lens.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84150" marR="5080" indent="-171450">
              <a:lnSpc>
                <a:spcPct val="99000"/>
              </a:lnSpc>
              <a:spcBef>
                <a:spcPts val="40"/>
              </a:spcBef>
              <a:buFontTx/>
              <a:buChar char="•"/>
              <a:tabLst>
                <a:tab pos="1841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We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tested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our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IVOS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Boss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G4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sleeve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against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Glidescope</a:t>
            </a:r>
            <a:r>
              <a:rPr sz="1400" kern="0" spc="-8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AVL</a:t>
            </a:r>
            <a:r>
              <a:rPr sz="1400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r>
              <a:rPr sz="1400" kern="0" spc="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©</a:t>
            </a:r>
            <a:r>
              <a:rPr sz="1400" kern="0" spc="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using</a:t>
            </a:r>
            <a:r>
              <a:rPr sz="1400" kern="0" spc="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50" dirty="0">
                <a:solidFill>
                  <a:sysClr val="windowText" lastClr="000000"/>
                </a:solidFill>
                <a:latin typeface="Arial"/>
                <a:cs typeface="Arial"/>
              </a:rPr>
              <a:t>a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simulated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vomiting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manikin.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61011" y="958595"/>
            <a:ext cx="4533265" cy="231140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998345">
              <a:spcBef>
                <a:spcPts val="725"/>
              </a:spcBef>
            </a:pPr>
            <a:r>
              <a:rPr sz="14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Methods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98450" marR="78105" indent="-285750">
              <a:lnSpc>
                <a:spcPct val="97900"/>
              </a:lnSpc>
              <a:spcBef>
                <a:spcPts val="655"/>
              </a:spcBef>
              <a:buFontTx/>
              <a:buChar char="•"/>
              <a:tabLst>
                <a:tab pos="297815" algn="l"/>
                <a:tab pos="2984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Single</a:t>
            </a:r>
            <a:r>
              <a:rPr sz="1400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center,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IRB-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exempt,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randomized,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comparative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study</a:t>
            </a:r>
            <a:r>
              <a:rPr sz="14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examining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times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between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IVOS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Boss</a:t>
            </a:r>
            <a:r>
              <a:rPr sz="1400" kern="0" spc="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G4</a:t>
            </a:r>
            <a:r>
              <a:rPr sz="1400" kern="0" spc="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vs</a:t>
            </a:r>
            <a:r>
              <a:rPr sz="1400" kern="0" spc="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Glidescope</a:t>
            </a:r>
            <a:r>
              <a:rPr sz="1400" kern="0" spc="-7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AVL4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98450" marR="5080" indent="-285750">
              <a:lnSpc>
                <a:spcPct val="101400"/>
              </a:lnSpc>
              <a:buFontTx/>
              <a:buChar char="•"/>
              <a:tabLst>
                <a:tab pos="297815" algn="l"/>
                <a:tab pos="2984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54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subjects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(UCI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EM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&amp;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anesthesia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residents,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CRNAs)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&gt;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100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successful</a:t>
            </a:r>
            <a:r>
              <a:rPr sz="14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intubations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98450" indent="-285750">
              <a:lnSpc>
                <a:spcPts val="1630"/>
              </a:lnSpc>
              <a:spcBef>
                <a:spcPts val="25"/>
              </a:spcBef>
              <a:buFontTx/>
              <a:buChar char="•"/>
              <a:tabLst>
                <a:tab pos="297815" algn="l"/>
                <a:tab pos="2984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Timed</a:t>
            </a:r>
            <a:r>
              <a:rPr sz="14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both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unsoiled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soiled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manikins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98450" indent="-285750">
              <a:lnSpc>
                <a:spcPts val="1630"/>
              </a:lnSpc>
              <a:buFontTx/>
              <a:buChar char="•"/>
              <a:tabLst>
                <a:tab pos="297815" algn="l"/>
                <a:tab pos="2984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Outcomes:</a:t>
            </a:r>
            <a:r>
              <a:rPr sz="14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time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(seconds),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lung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aspirate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98450">
              <a:spcBef>
                <a:spcPts val="25"/>
              </a:spcBef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(mL),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first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pass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success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(%)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98450" indent="-285750">
              <a:spcBef>
                <a:spcPts val="25"/>
              </a:spcBef>
              <a:buFontTx/>
              <a:buChar char="•"/>
              <a:tabLst>
                <a:tab pos="297815" algn="l"/>
                <a:tab pos="298450" algn="l"/>
              </a:tabLst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Statistical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analysis:</a:t>
            </a:r>
            <a:r>
              <a:rPr sz="14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T-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test,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chi-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square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test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35192" y="3991356"/>
            <a:ext cx="3239135" cy="13696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109980">
              <a:spcBef>
                <a:spcPts val="365"/>
              </a:spcBef>
            </a:pPr>
            <a:r>
              <a:rPr sz="14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Conclusions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0" marR="5080">
              <a:lnSpc>
                <a:spcPct val="99600"/>
              </a:lnSpc>
              <a:spcBef>
                <a:spcPts val="270"/>
              </a:spcBef>
            </a:pP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Compared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Glidescope</a:t>
            </a:r>
            <a:r>
              <a:rPr sz="1400" kern="0" spc="-8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AVL4, 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the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IVOS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BOSS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G4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significantly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reduced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intubation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time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aspiration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volume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while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improving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first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pass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success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rate</a:t>
            </a:r>
            <a:r>
              <a:rPr sz="14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in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1400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simulated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/>
                <a:cs typeface="Arial"/>
              </a:rPr>
              <a:t>vomiting</a:t>
            </a:r>
            <a:r>
              <a:rPr sz="14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4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manikin.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73118" y="5439968"/>
            <a:ext cx="3184525" cy="78867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R="75565" algn="ctr">
              <a:spcBef>
                <a:spcPts val="525"/>
              </a:spcBef>
            </a:pPr>
            <a:r>
              <a:rPr sz="14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References</a:t>
            </a:r>
            <a:endParaRPr sz="14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0" marR="5080">
              <a:spcBef>
                <a:spcPts val="305"/>
              </a:spcBef>
            </a:pP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1.</a:t>
            </a:r>
            <a:r>
              <a:rPr sz="10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Fiore</a:t>
            </a:r>
            <a:r>
              <a:rPr sz="10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et</a:t>
            </a:r>
            <a:r>
              <a:rPr sz="10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al.</a:t>
            </a:r>
            <a:r>
              <a:rPr sz="10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Three</a:t>
            </a:r>
            <a:r>
              <a:rPr sz="10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</a:t>
            </a:r>
            <a:r>
              <a:rPr sz="10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Management</a:t>
            </a:r>
            <a:r>
              <a:rPr sz="10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Techniques</a:t>
            </a:r>
            <a:r>
              <a:rPr sz="10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for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Airway </a:t>
            </a:r>
            <a:r>
              <a:rPr sz="10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Decontamination</a:t>
            </a:r>
            <a:r>
              <a:rPr sz="10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10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Massive</a:t>
            </a:r>
            <a:r>
              <a:rPr sz="10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Emesis:</a:t>
            </a:r>
            <a:r>
              <a:rPr sz="10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10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Manikin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Study.</a:t>
            </a:r>
            <a:r>
              <a:rPr sz="10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West</a:t>
            </a:r>
            <a:r>
              <a:rPr sz="10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J</a:t>
            </a:r>
            <a:r>
              <a:rPr sz="10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Emerg</a:t>
            </a:r>
            <a:r>
              <a:rPr sz="1000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000" kern="0" dirty="0">
                <a:solidFill>
                  <a:sysClr val="windowText" lastClr="000000"/>
                </a:solidFill>
                <a:latin typeface="Arial"/>
                <a:cs typeface="Arial"/>
              </a:rPr>
              <a:t>Med.</a:t>
            </a:r>
            <a:r>
              <a:rPr sz="10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2019;20(5):784-</a:t>
            </a:r>
            <a:r>
              <a:rPr sz="10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790.</a:t>
            </a:r>
            <a:endParaRPr sz="10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8531425" y="1342505"/>
          <a:ext cx="3286124" cy="2392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1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AVL4</a:t>
                      </a:r>
                      <a:r>
                        <a:rPr sz="10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w/</a:t>
                      </a:r>
                      <a:r>
                        <a:rPr sz="10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Yankauer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IVOS</a:t>
                      </a:r>
                      <a:r>
                        <a:rPr sz="10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Boss</a:t>
                      </a:r>
                      <a:r>
                        <a:rPr sz="10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90805" marR="127635">
                        <a:lnSpc>
                          <a:spcPct val="88000"/>
                        </a:lnSpc>
                        <a:spcBef>
                          <a:spcPts val="40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Avg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unsoiled (seconds)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>
                        <a:alpha val="97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11.75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(SD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7.84)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>
                        <a:alpha val="97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12.17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(SD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6.61)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>
                        <a:alpha val="97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 marR="99060">
                        <a:lnSpc>
                          <a:spcPts val="1010"/>
                        </a:lnSpc>
                        <a:spcBef>
                          <a:spcPts val="45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Avg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soiled (seconds)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89.57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(SD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43.23)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9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1105"/>
                        </a:lnSpc>
                        <a:spcBef>
                          <a:spcPts val="259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67.01**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(SD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0805">
                        <a:lnSpc>
                          <a:spcPts val="110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25.31)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0805" marR="191135">
                        <a:lnSpc>
                          <a:spcPct val="88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Avg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lung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aspirate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(mL)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109.20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(SD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50.02)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ts val="110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86.91**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(SD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0805">
                        <a:lnSpc>
                          <a:spcPts val="110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42.62)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0805" marR="99060">
                        <a:lnSpc>
                          <a:spcPct val="88700"/>
                        </a:lnSpc>
                        <a:spcBef>
                          <a:spcPts val="39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First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pass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success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rate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soiled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(%)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77.8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98.2**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E5C04">
                        <a:alpha val="101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457626" y="367089"/>
            <a:ext cx="11426825" cy="5522595"/>
            <a:chOff x="444925" y="367088"/>
            <a:chExt cx="11426825" cy="552259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42424" y="406935"/>
              <a:ext cx="1529279" cy="2986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925" y="367088"/>
              <a:ext cx="690755" cy="46088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40023" y="3538727"/>
              <a:ext cx="2194560" cy="234086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47517" y="3559552"/>
              <a:ext cx="2498355" cy="232996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581791" y="3814065"/>
            <a:ext cx="9436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**</a:t>
            </a:r>
            <a:r>
              <a:rPr sz="9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- </a:t>
            </a:r>
            <a:r>
              <a:rPr sz="9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p-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value</a:t>
            </a:r>
            <a:r>
              <a:rPr sz="9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ysClr val="windowText" lastClr="000000"/>
                </a:solidFill>
                <a:latin typeface="Arial"/>
                <a:cs typeface="Arial"/>
              </a:rPr>
              <a:t>&lt;</a:t>
            </a:r>
            <a:r>
              <a:rPr sz="9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0.01</a:t>
            </a:r>
            <a:endParaRPr sz="9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81792" y="6374891"/>
            <a:ext cx="2487295" cy="3886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8800"/>
              </a:lnSpc>
              <a:spcBef>
                <a:spcPts val="110"/>
              </a:spcBef>
            </a:pP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* Funded</a:t>
            </a:r>
            <a:r>
              <a:rPr sz="800" kern="0" spc="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entirely</a:t>
            </a:r>
            <a:r>
              <a:rPr sz="800" kern="0" spc="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800" kern="0" spc="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NHBLI</a:t>
            </a:r>
            <a:r>
              <a:rPr sz="800" kern="0" spc="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SBIR</a:t>
            </a:r>
            <a:r>
              <a:rPr sz="800" kern="0" spc="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Phase</a:t>
            </a:r>
            <a:r>
              <a:rPr sz="800" kern="0" spc="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sz="800" kern="0" spc="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grant</a:t>
            </a:r>
            <a:r>
              <a:rPr sz="800" kern="0" spc="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#R43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HL164325.</a:t>
            </a:r>
            <a:r>
              <a:rPr sz="800" kern="0" spc="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Statements/conclusions</a:t>
            </a:r>
            <a:r>
              <a:rPr sz="800" kern="0" spc="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00" kern="0" spc="2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800" kern="0" spc="2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represent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00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views</a:t>
            </a:r>
            <a:r>
              <a:rPr sz="800" kern="0" spc="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00" kern="0" spc="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00" kern="0" spc="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NIH.*</a:t>
            </a:r>
            <a:endParaRPr sz="8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42733" y="5903468"/>
            <a:ext cx="229806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Figure</a:t>
            </a:r>
            <a:r>
              <a:rPr sz="1200" kern="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1.</a:t>
            </a:r>
            <a:r>
              <a:rPr sz="1200" kern="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kern="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unsoiled</a:t>
            </a:r>
            <a:r>
              <a:rPr sz="1200" kern="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spc="-10" dirty="0">
                <a:solidFill>
                  <a:srgbClr val="FFFFFF"/>
                </a:solidFill>
                <a:latin typeface="Arial"/>
                <a:cs typeface="Arial"/>
              </a:rPr>
              <a:t>intubation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200" kern="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Glidescope</a:t>
            </a:r>
            <a:r>
              <a:rPr sz="1200" kern="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spc="-20" dirty="0">
                <a:solidFill>
                  <a:srgbClr val="FFFFFF"/>
                </a:solidFill>
                <a:latin typeface="Arial"/>
                <a:cs typeface="Arial"/>
              </a:rPr>
              <a:t>AVL4</a:t>
            </a:r>
            <a:endParaRPr sz="12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21461" y="5888228"/>
            <a:ext cx="2127885" cy="3886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420"/>
              </a:lnSpc>
              <a:spcBef>
                <a:spcPts val="165"/>
              </a:spcBef>
            </a:pP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Figure</a:t>
            </a:r>
            <a:r>
              <a:rPr sz="1200" kern="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2.</a:t>
            </a:r>
            <a:r>
              <a:rPr sz="1200" kern="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Timed</a:t>
            </a:r>
            <a:r>
              <a:rPr sz="1200" kern="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intubation</a:t>
            </a:r>
            <a:r>
              <a:rPr sz="1200" kern="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spc="-20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IVOS</a:t>
            </a:r>
            <a:r>
              <a:rPr sz="1200" kern="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Boss</a:t>
            </a:r>
            <a:r>
              <a:rPr sz="1200" kern="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G4</a:t>
            </a:r>
            <a:r>
              <a:rPr sz="1200" kern="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kern="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rgbClr val="FFFFFF"/>
                </a:solidFill>
                <a:latin typeface="Arial"/>
                <a:cs typeface="Arial"/>
              </a:rPr>
              <a:t>vomit</a:t>
            </a:r>
            <a:r>
              <a:rPr sz="1200" kern="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kern="0" spc="-10" dirty="0">
                <a:solidFill>
                  <a:srgbClr val="FFFFFF"/>
                </a:solidFill>
                <a:latin typeface="Arial"/>
                <a:cs typeface="Arial"/>
              </a:rPr>
              <a:t>manikin</a:t>
            </a:r>
            <a:endParaRPr sz="12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91738" y="4284767"/>
            <a:ext cx="6191250" cy="2000885"/>
            <a:chOff x="579038" y="4284766"/>
            <a:chExt cx="6191250" cy="2000885"/>
          </a:xfrm>
        </p:grpSpPr>
        <p:sp>
          <p:nvSpPr>
            <p:cNvPr id="20" name="object 20"/>
            <p:cNvSpPr/>
            <p:nvPr/>
          </p:nvSpPr>
          <p:spPr>
            <a:xfrm>
              <a:off x="6416841" y="4284766"/>
              <a:ext cx="353060" cy="76200"/>
            </a:xfrm>
            <a:custGeom>
              <a:avLst/>
              <a:gdLst/>
              <a:ahLst/>
              <a:cxnLst/>
              <a:rect l="l" t="t" r="r" b="b"/>
              <a:pathLst>
                <a:path w="353059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9212"/>
                  </a:lnTo>
                  <a:lnTo>
                    <a:pt x="63500" y="49212"/>
                  </a:lnTo>
                  <a:lnTo>
                    <a:pt x="63500" y="26987"/>
                  </a:lnTo>
                  <a:lnTo>
                    <a:pt x="76200" y="26987"/>
                  </a:lnTo>
                  <a:lnTo>
                    <a:pt x="76200" y="0"/>
                  </a:lnTo>
                  <a:close/>
                </a:path>
                <a:path w="353059" h="76200">
                  <a:moveTo>
                    <a:pt x="76200" y="26987"/>
                  </a:moveTo>
                  <a:lnTo>
                    <a:pt x="63500" y="26987"/>
                  </a:lnTo>
                  <a:lnTo>
                    <a:pt x="63500" y="49212"/>
                  </a:lnTo>
                  <a:lnTo>
                    <a:pt x="76200" y="49212"/>
                  </a:lnTo>
                  <a:lnTo>
                    <a:pt x="76200" y="26987"/>
                  </a:lnTo>
                  <a:close/>
                </a:path>
                <a:path w="353059" h="76200">
                  <a:moveTo>
                    <a:pt x="352926" y="26987"/>
                  </a:moveTo>
                  <a:lnTo>
                    <a:pt x="76200" y="26987"/>
                  </a:lnTo>
                  <a:lnTo>
                    <a:pt x="76200" y="49212"/>
                  </a:lnTo>
                  <a:lnTo>
                    <a:pt x="352926" y="49212"/>
                  </a:lnTo>
                  <a:lnTo>
                    <a:pt x="352926" y="26987"/>
                  </a:lnTo>
                  <a:close/>
                </a:path>
              </a:pathLst>
            </a:custGeom>
            <a:solidFill>
              <a:srgbClr val="EF7D2E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9038" y="5093709"/>
              <a:ext cx="1908333" cy="1191836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70883" y="6308853"/>
            <a:ext cx="228409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kern="0" dirty="0">
                <a:solidFill>
                  <a:sysClr val="windowText" lastClr="000000"/>
                </a:solidFill>
                <a:latin typeface="Arial"/>
                <a:cs typeface="Arial"/>
              </a:rPr>
              <a:t>IVOS</a:t>
            </a:r>
            <a:r>
              <a:rPr sz="1200" kern="0" spc="-5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Arial"/>
                <a:cs typeface="Arial"/>
              </a:rPr>
              <a:t>Boss</a:t>
            </a:r>
            <a:r>
              <a:rPr sz="1200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Arial"/>
                <a:cs typeface="Arial"/>
              </a:rPr>
              <a:t>G4</a:t>
            </a:r>
            <a:r>
              <a:rPr sz="12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Arial"/>
                <a:cs typeface="Arial"/>
              </a:rPr>
              <a:t>Glidescope</a:t>
            </a:r>
            <a:r>
              <a:rPr sz="1200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2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sleeve </a:t>
            </a:r>
            <a:r>
              <a:rPr sz="1200" kern="0" dirty="0">
                <a:solidFill>
                  <a:sysClr val="windowText" lastClr="000000"/>
                </a:solidFill>
                <a:latin typeface="Arial"/>
                <a:cs typeface="Arial"/>
              </a:rPr>
              <a:t>(prototype</a:t>
            </a:r>
            <a:r>
              <a:rPr sz="1200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1200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1200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&amp;3)</a:t>
            </a:r>
            <a:endParaRPr sz="12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51321" y="4220852"/>
            <a:ext cx="240280" cy="83313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5738957" y="4240784"/>
            <a:ext cx="42608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kern="0" spc="-25" dirty="0">
                <a:solidFill>
                  <a:srgbClr val="FFFFFF"/>
                </a:solidFill>
                <a:latin typeface="Arial"/>
                <a:cs typeface="Arial"/>
              </a:rPr>
              <a:t>O2</a:t>
            </a:r>
            <a:endParaRPr sz="9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0">
              <a:spcBef>
                <a:spcPts val="25"/>
              </a:spcBef>
            </a:pPr>
            <a:r>
              <a:rPr sz="900" kern="0" spc="-10" dirty="0">
                <a:solidFill>
                  <a:srgbClr val="FFFFFF"/>
                </a:solidFill>
                <a:latin typeface="Arial"/>
                <a:cs typeface="Arial"/>
              </a:rPr>
              <a:t>channel</a:t>
            </a:r>
            <a:endParaRPr sz="9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395505" y="4163232"/>
            <a:ext cx="353060" cy="76200"/>
          </a:xfrm>
          <a:custGeom>
            <a:avLst/>
            <a:gdLst/>
            <a:ahLst/>
            <a:cxnLst/>
            <a:rect l="l" t="t" r="r" b="b"/>
            <a:pathLst>
              <a:path w="353059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9212"/>
                </a:lnTo>
                <a:lnTo>
                  <a:pt x="63500" y="49212"/>
                </a:lnTo>
                <a:lnTo>
                  <a:pt x="63500" y="26987"/>
                </a:lnTo>
                <a:lnTo>
                  <a:pt x="76200" y="26987"/>
                </a:lnTo>
                <a:lnTo>
                  <a:pt x="76200" y="0"/>
                </a:lnTo>
                <a:close/>
              </a:path>
              <a:path w="353059" h="76200">
                <a:moveTo>
                  <a:pt x="76200" y="26987"/>
                </a:moveTo>
                <a:lnTo>
                  <a:pt x="63500" y="26987"/>
                </a:lnTo>
                <a:lnTo>
                  <a:pt x="63500" y="49212"/>
                </a:lnTo>
                <a:lnTo>
                  <a:pt x="76200" y="49212"/>
                </a:lnTo>
                <a:lnTo>
                  <a:pt x="76200" y="26987"/>
                </a:lnTo>
                <a:close/>
              </a:path>
              <a:path w="353059" h="76200">
                <a:moveTo>
                  <a:pt x="76200" y="49212"/>
                </a:moveTo>
                <a:lnTo>
                  <a:pt x="63500" y="49212"/>
                </a:lnTo>
                <a:lnTo>
                  <a:pt x="76200" y="49212"/>
                </a:lnTo>
                <a:close/>
              </a:path>
              <a:path w="353059" h="76200">
                <a:moveTo>
                  <a:pt x="352926" y="26986"/>
                </a:moveTo>
                <a:lnTo>
                  <a:pt x="76200" y="26987"/>
                </a:lnTo>
                <a:lnTo>
                  <a:pt x="76200" y="49212"/>
                </a:lnTo>
                <a:lnTo>
                  <a:pt x="352926" y="49211"/>
                </a:lnTo>
                <a:lnTo>
                  <a:pt x="352926" y="26986"/>
                </a:lnTo>
                <a:close/>
              </a:path>
            </a:pathLst>
          </a:custGeom>
          <a:solidFill>
            <a:srgbClr val="EF7D2E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68304" y="4082289"/>
            <a:ext cx="979805" cy="34624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spcBef>
                <a:spcPts val="340"/>
              </a:spcBef>
            </a:pPr>
            <a:r>
              <a:rPr sz="900" kern="0" dirty="0">
                <a:solidFill>
                  <a:srgbClr val="FFFFFF"/>
                </a:solidFill>
                <a:latin typeface="Arial"/>
                <a:cs typeface="Arial"/>
              </a:rPr>
              <a:t>Suction</a:t>
            </a:r>
            <a:r>
              <a:rPr sz="900" kern="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kern="0" spc="-20" dirty="0">
                <a:solidFill>
                  <a:srgbClr val="FFFFFF"/>
                </a:solidFill>
                <a:latin typeface="Arial"/>
                <a:cs typeface="Arial"/>
              </a:rPr>
              <a:t>port</a:t>
            </a:r>
            <a:endParaRPr sz="9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5085">
              <a:spcBef>
                <a:spcPts val="240"/>
              </a:spcBef>
            </a:pPr>
            <a:r>
              <a:rPr sz="900" kern="0" dirty="0">
                <a:solidFill>
                  <a:srgbClr val="FFFFFF"/>
                </a:solidFill>
                <a:latin typeface="Arial"/>
                <a:cs typeface="Arial"/>
              </a:rPr>
              <a:t>IVOS</a:t>
            </a:r>
            <a:r>
              <a:rPr sz="900" kern="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kern="0" dirty="0">
                <a:solidFill>
                  <a:srgbClr val="FFFFFF"/>
                </a:solidFill>
                <a:latin typeface="Arial"/>
                <a:cs typeface="Arial"/>
              </a:rPr>
              <a:t>Boss</a:t>
            </a:r>
            <a:r>
              <a:rPr sz="900" kern="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kern="0" spc="-10" dirty="0">
                <a:solidFill>
                  <a:srgbClr val="FFFFFF"/>
                </a:solidFill>
                <a:latin typeface="Arial"/>
                <a:cs typeface="Arial"/>
              </a:rPr>
              <a:t>sleeve</a:t>
            </a:r>
            <a:endParaRPr sz="9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33222" y="4944822"/>
            <a:ext cx="76200" cy="168513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7520638" y="4799077"/>
            <a:ext cx="6540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kern="0" dirty="0">
                <a:solidFill>
                  <a:srgbClr val="FFFFFF"/>
                </a:solidFill>
                <a:latin typeface="Arial"/>
                <a:cs typeface="Arial"/>
              </a:rPr>
              <a:t>Emesis</a:t>
            </a:r>
            <a:r>
              <a:rPr sz="800" kern="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kern="0" spc="-20" dirty="0">
                <a:solidFill>
                  <a:srgbClr val="FFFFFF"/>
                </a:solidFill>
                <a:latin typeface="Arial"/>
                <a:cs typeface="Arial"/>
              </a:rPr>
              <a:t>Pump</a:t>
            </a:r>
            <a:endParaRPr sz="8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168596" y="6254379"/>
            <a:ext cx="621415" cy="49894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0451" y="300866"/>
            <a:ext cx="7839709" cy="708025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0" tIns="20955" rIns="0" bIns="0" rtlCol="0">
            <a:spAutoFit/>
          </a:bodyPr>
          <a:lstStyle/>
          <a:p>
            <a:pPr marL="90805" marR="236220">
              <a:lnSpc>
                <a:spcPct val="100000"/>
              </a:lnSpc>
              <a:spcBef>
                <a:spcPts val="165"/>
              </a:spcBef>
            </a:pPr>
            <a:r>
              <a:rPr dirty="0"/>
              <a:t>Retrograde</a:t>
            </a:r>
            <a:r>
              <a:rPr spc="-45" dirty="0"/>
              <a:t> </a:t>
            </a:r>
            <a:r>
              <a:rPr spc="-10" dirty="0"/>
              <a:t>Tracheal</a:t>
            </a:r>
            <a:r>
              <a:rPr spc="-40" dirty="0"/>
              <a:t> </a:t>
            </a:r>
            <a:r>
              <a:rPr dirty="0"/>
              <a:t>Intubation</a:t>
            </a:r>
            <a:r>
              <a:rPr spc="-30" dirty="0"/>
              <a:t> </a:t>
            </a:r>
            <a:r>
              <a:rPr dirty="0"/>
              <a:t>in</a:t>
            </a:r>
            <a:r>
              <a:rPr spc="-30" dirty="0"/>
              <a:t> </a:t>
            </a:r>
            <a:r>
              <a:rPr dirty="0"/>
              <a:t>Patient</a:t>
            </a:r>
            <a:r>
              <a:rPr spc="-35" dirty="0"/>
              <a:t> </a:t>
            </a:r>
            <a:r>
              <a:rPr dirty="0"/>
              <a:t>Post-Neck</a:t>
            </a:r>
            <a:r>
              <a:rPr spc="-30" dirty="0"/>
              <a:t> </a:t>
            </a:r>
            <a:r>
              <a:rPr spc="-10" dirty="0"/>
              <a:t>Radiation </a:t>
            </a:r>
            <a:r>
              <a:rPr dirty="0"/>
              <a:t>After</a:t>
            </a:r>
            <a:r>
              <a:rPr spc="-40" dirty="0"/>
              <a:t> </a:t>
            </a:r>
            <a:r>
              <a:rPr dirty="0"/>
              <a:t>Multiple</a:t>
            </a:r>
            <a:r>
              <a:rPr spc="-95" dirty="0"/>
              <a:t> </a:t>
            </a:r>
            <a:r>
              <a:rPr dirty="0"/>
              <a:t>Attempt</a:t>
            </a:r>
            <a:r>
              <a:rPr spc="-3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Failed</a:t>
            </a:r>
            <a:r>
              <a:rPr spc="-25" dirty="0"/>
              <a:t> </a:t>
            </a:r>
            <a:r>
              <a:rPr dirty="0"/>
              <a:t>Intubation:</a:t>
            </a:r>
            <a:r>
              <a:rPr spc="-100" dirty="0"/>
              <a:t> </a:t>
            </a:r>
            <a:r>
              <a:rPr dirty="0"/>
              <a:t>A</a:t>
            </a:r>
            <a:r>
              <a:rPr spc="-90" dirty="0"/>
              <a:t> </a:t>
            </a:r>
            <a:r>
              <a:rPr dirty="0"/>
              <a:t>Case</a:t>
            </a:r>
            <a:r>
              <a:rPr spc="-25" dirty="0"/>
              <a:t> </a:t>
            </a:r>
            <a:r>
              <a:rPr spc="-10" dirty="0"/>
              <a:t>Report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3791" y="1069339"/>
            <a:ext cx="9889490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ts val="14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Yutthapon</a:t>
            </a:r>
            <a:r>
              <a:rPr kumimoji="0" sz="1200" b="0" i="0" u="none" strike="noStrike" kern="0" cap="none" spc="-3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Panyakhamlerd</a:t>
            </a:r>
            <a:r>
              <a:rPr kumimoji="0" sz="1200" b="0" i="0" u="none" strike="noStrike" kern="0" cap="none" spc="0" normalizeH="0" baseline="27777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*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,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M.D.,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Boonsam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Roongpuvapaht</a:t>
            </a:r>
            <a:r>
              <a:rPr kumimoji="0" sz="1200" b="0" i="0" u="none" strike="noStrike" kern="0" cap="none" spc="0" normalizeH="0" baseline="27777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**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,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M.D.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38100" marR="0" lvl="0" indent="0" defTabSz="914400" eaLnBrk="1" fontAlgn="auto" latinLnBrk="0" hangingPunct="1">
              <a:lnSpc>
                <a:spcPts val="14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27777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*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Department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of</a:t>
            </a:r>
            <a:r>
              <a:rPr kumimoji="0" sz="1200" b="0" i="0" u="none" strike="noStrike" kern="0" cap="none" spc="-8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Anesthesiology,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27777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**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Department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of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Otolaryngology,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Faculty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of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Medicine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Ramathibodi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Hospital,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Mahidol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University,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Bangkok,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cs typeface="Helvetica"/>
              </a:rPr>
              <a:t>Thailand.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54212" y="282314"/>
            <a:ext cx="11522710" cy="6144260"/>
            <a:chOff x="354212" y="282314"/>
            <a:chExt cx="11522710" cy="6144260"/>
          </a:xfrm>
        </p:grpSpPr>
        <p:sp>
          <p:nvSpPr>
            <p:cNvPr id="5" name="object 5"/>
            <p:cNvSpPr/>
            <p:nvPr/>
          </p:nvSpPr>
          <p:spPr>
            <a:xfrm>
              <a:off x="400587" y="1539095"/>
              <a:ext cx="11391265" cy="0"/>
            </a:xfrm>
            <a:custGeom>
              <a:avLst/>
              <a:gdLst/>
              <a:ahLst/>
              <a:cxnLst/>
              <a:rect l="l" t="t" r="r" b="b"/>
              <a:pathLst>
                <a:path w="11391265">
                  <a:moveTo>
                    <a:pt x="0" y="0"/>
                  </a:moveTo>
                  <a:lnTo>
                    <a:pt x="11390824" y="1"/>
                  </a:lnTo>
                </a:path>
              </a:pathLst>
            </a:custGeom>
            <a:ln w="28575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57932" y="282314"/>
              <a:ext cx="3073615" cy="7956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62279" y="3316241"/>
              <a:ext cx="2065192" cy="12446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59469" y="3316241"/>
              <a:ext cx="2017015" cy="12446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4212" y="4521798"/>
              <a:ext cx="2985551" cy="190418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63089" y="1672452"/>
            <a:ext cx="2894330" cy="267144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349B"/>
                </a:solidFill>
                <a:effectLst/>
                <a:uLnTx/>
                <a:uFillTx/>
                <a:latin typeface="Helvetica"/>
                <a:cs typeface="Helvetica"/>
              </a:rPr>
              <a:t>BACKGROUND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12700" marR="5080" lvl="0" indent="0" defTabSz="914400" eaLnBrk="1" fontAlgn="auto" latinLnBrk="0" hangingPunct="1">
              <a:lnSpc>
                <a:spcPct val="100099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related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consequences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of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post-neck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radiotherapy in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head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neck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cancer patient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always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challenging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management.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Neck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radiotherapy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may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cause fibrosis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of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soft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tissue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joint,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leading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difficult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laryngoscopy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intubation.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This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case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report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is intended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to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increase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awareness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on the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myriad of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problems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be anticipated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decision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making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successfully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secure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airway.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61336" y="1685582"/>
            <a:ext cx="3931285" cy="44259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349B"/>
                </a:solidFill>
                <a:effectLst/>
                <a:uLnTx/>
                <a:uFillTx/>
                <a:latin typeface="Helvetica"/>
                <a:cs typeface="Helvetica"/>
              </a:rPr>
              <a:t>CASE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349B"/>
                </a:solidFill>
                <a:effectLst/>
                <a:uLnTx/>
                <a:uFillTx/>
                <a:latin typeface="Helvetica"/>
                <a:cs typeface="Helvetica"/>
              </a:rPr>
              <a:t>PRESENTATION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38100" marR="186055" lvl="0" indent="0" defTabSz="914400" eaLnBrk="1" fontAlgn="auto" latinLnBrk="0" hangingPunct="1">
              <a:lnSpc>
                <a:spcPct val="1004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This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case report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was approved by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IRB.</a:t>
            </a:r>
            <a:r>
              <a:rPr kumimoji="0" sz="13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</a:t>
            </a:r>
            <a:r>
              <a:rPr kumimoji="0" sz="13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58-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year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female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with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diagnosis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of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nasopharyngeal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tumor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scheduled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for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endoscopic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sinus surgery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tumor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removal.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She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had chemo-radiation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5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years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ago.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38100" marR="0" lvl="0" indent="0" defTabSz="914400" eaLnBrk="1" fontAlgn="auto" latinLnBrk="0" hangingPunct="1">
              <a:lnSpc>
                <a:spcPts val="14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examination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revealed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Mallampati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III,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limited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38100" marR="30480" lvl="0" indent="0" defTabSz="91440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mouth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opening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neck extension.</a:t>
            </a:r>
            <a:r>
              <a:rPr kumimoji="0" sz="13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Anesthesia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was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induced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with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propofol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succinylcholine.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Non-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invasive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management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attempts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were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done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as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following: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VL-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Bonfil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fiberscope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intubation,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VL</a:t>
            </a:r>
            <a:r>
              <a:rPr kumimoji="0" sz="1300" b="0" i="0" u="none" strike="noStrike" kern="0" cap="none" spc="5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with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Frova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introducer,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FOB.</a:t>
            </a:r>
            <a:r>
              <a:rPr kumimoji="0" sz="13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All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attempts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were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failed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but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mask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ventilation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still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adequate.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Then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upper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bleeding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difficult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mask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ventilation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was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noticed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while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SpO</a:t>
            </a:r>
            <a:r>
              <a:rPr kumimoji="0" sz="1350" b="0" i="0" u="none" strike="noStrike" kern="0" cap="none" spc="0" normalizeH="0" baseline="-1234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2</a:t>
            </a:r>
            <a:r>
              <a:rPr kumimoji="0" sz="1350" b="0" i="0" u="none" strike="noStrike" kern="0" cap="none" spc="135" normalizeH="0" baseline="-1234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was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decreased progressively.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3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emergency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cricothyroid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membrane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puncture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jet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ventilation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was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performed,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SpO</a:t>
            </a:r>
            <a:r>
              <a:rPr kumimoji="0" sz="1350" b="0" i="0" u="none" strike="noStrike" kern="0" cap="none" spc="0" normalizeH="0" baseline="-1234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2</a:t>
            </a:r>
            <a:r>
              <a:rPr kumimoji="0" sz="1350" b="0" i="0" u="none" strike="noStrike" kern="0" cap="none" spc="135" normalizeH="0" baseline="-1234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rapidly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increased.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Retrograde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wire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insertion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using ETT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exchanger over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guide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wire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passing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through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laryngeal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inlet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then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railroaded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 ETT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to the trachea.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 EtCO</a:t>
            </a:r>
            <a:r>
              <a:rPr kumimoji="0" sz="1350" b="0" i="0" u="none" strike="noStrike" kern="0" cap="none" spc="0" normalizeH="0" baseline="-1234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2</a:t>
            </a:r>
            <a:r>
              <a:rPr kumimoji="0" sz="1350" b="0" i="0" u="none" strike="noStrike" kern="0" cap="none" spc="142" normalizeH="0" baseline="-1234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was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detected, and FOB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was performed to reassure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ETT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position.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40281" y="1675735"/>
            <a:ext cx="4004310" cy="147320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349B"/>
                </a:solidFill>
                <a:effectLst/>
                <a:uLnTx/>
                <a:uFillTx/>
                <a:latin typeface="Helvetica"/>
                <a:cs typeface="Helvetica"/>
              </a:rPr>
              <a:t>DISCUSSION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Even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successful intubation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but there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are many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pitfalls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such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effective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assessment,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not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follow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algorithm,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not limit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number of attempts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time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usage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until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situation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turn to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critical.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skill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of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invasive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access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procedure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crucial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and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need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practice.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35271" y="4752340"/>
            <a:ext cx="4003040" cy="132397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-10" normalizeH="0" baseline="0" noProof="0" dirty="0">
                <a:ln>
                  <a:noFill/>
                </a:ln>
                <a:solidFill>
                  <a:srgbClr val="00349B"/>
                </a:solidFill>
                <a:effectLst/>
                <a:uLnTx/>
                <a:uFillTx/>
                <a:latin typeface="Helvetica"/>
                <a:cs typeface="Helvetica"/>
              </a:rPr>
              <a:t>REFERENCES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12700" marR="5080" lvl="0" indent="0" algn="just" defTabSz="914400" eaLnBrk="1" fontAlgn="auto" latinLnBrk="0" hangingPunct="1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152400" algn="l"/>
              </a:tabLst>
              <a:defRPr/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Bagam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KR,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Murthy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SGK,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Vikramaditya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C,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Jagadaesh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V.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Retrograde intubation:</a:t>
            </a:r>
            <a:r>
              <a:rPr kumimoji="0" sz="1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alternative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difficult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management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absence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of</a:t>
            </a:r>
            <a:r>
              <a:rPr kumimoji="0" sz="1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fiberoptic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laryngoscope.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Indian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J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Anaesth.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2010;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54(6):585.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12700" marR="1460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152400" algn="l"/>
              </a:tabLst>
              <a:defRPr/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Apfelbaum</a:t>
            </a:r>
            <a:r>
              <a:rPr kumimoji="0" sz="1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JL,</a:t>
            </a:r>
            <a:r>
              <a:rPr kumimoji="0" sz="1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Hagberg</a:t>
            </a:r>
            <a:r>
              <a:rPr kumimoji="0" sz="1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CA,</a:t>
            </a:r>
            <a:r>
              <a:rPr kumimoji="0" sz="1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Connis</a:t>
            </a:r>
            <a:r>
              <a:rPr kumimoji="0" sz="1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RT,</a:t>
            </a:r>
            <a:r>
              <a:rPr kumimoji="0" sz="1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Abdelmalak</a:t>
            </a:r>
            <a:r>
              <a:rPr kumimoji="0" sz="1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BB,</a:t>
            </a:r>
            <a:r>
              <a:rPr kumimoji="0" sz="1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Agarkar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M,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Dutton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RP,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et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al.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2022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American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society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of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anesthesiologists practice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guidelines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for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management</a:t>
            </a:r>
            <a:r>
              <a:rPr kumimoji="0" sz="1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of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the</a:t>
            </a:r>
            <a:r>
              <a:rPr kumimoji="0" sz="1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difficult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airway.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Anesthesiology.</a:t>
            </a:r>
            <a:r>
              <a:rPr kumimoji="0" sz="1000" b="0" i="0" u="none" strike="noStrike" kern="0" cap="none" spc="5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2022;</a:t>
            </a:r>
            <a:r>
              <a:rPr kumimoji="0" sz="1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136:31-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cs typeface="Helvetica"/>
              </a:rPr>
              <a:t>81.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2090</Words>
  <Application>Microsoft Office PowerPoint</Application>
  <PresentationFormat>Widescreen</PresentationFormat>
  <Paragraphs>159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Arial Black</vt:lpstr>
      <vt:lpstr>Calibri</vt:lpstr>
      <vt:lpstr>Helvetica</vt:lpstr>
      <vt:lpstr>Times New Roman</vt:lpstr>
      <vt:lpstr>1_Office Theme</vt:lpstr>
      <vt:lpstr>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A Novel 3D-printed Video Laryngoscope for Minimizing Aspiration During Emergent Intubations</vt:lpstr>
      <vt:lpstr>Retrograde Tracheal Intubation in Patient Post-Neck Radiation After Multiple Attempt of Failed Intubation: A Case Report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Hajduk</dc:creator>
  <cp:lastModifiedBy>John Hajduk</cp:lastModifiedBy>
  <cp:revision>3</cp:revision>
  <dcterms:created xsi:type="dcterms:W3CDTF">2022-09-16T00:07:36Z</dcterms:created>
  <dcterms:modified xsi:type="dcterms:W3CDTF">2022-09-17T01:17:53Z</dcterms:modified>
</cp:coreProperties>
</file>