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 id="2147483687" r:id="rId3"/>
    <p:sldMasterId id="2147483693" r:id="rId4"/>
  </p:sldMasterIdLst>
  <p:sldIdLst>
    <p:sldId id="266" r:id="rId5"/>
    <p:sldId id="261" r:id="rId6"/>
    <p:sldId id="260" r:id="rId7"/>
    <p:sldId id="267" r:id="rId8"/>
    <p:sldId id="25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0E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7"/>
    <p:restoredTop sz="94660"/>
  </p:normalViewPr>
  <p:slideViewPr>
    <p:cSldViewPr snapToGrid="0" snapToObjects="1">
      <p:cViewPr varScale="1">
        <p:scale>
          <a:sx n="113" d="100"/>
          <a:sy n="113" d="100"/>
        </p:scale>
        <p:origin x="4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284730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32815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941441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504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1730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28548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16245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03976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48578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27006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53757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8533214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F4E79"/>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83842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F4E79"/>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07303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F4E79"/>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00752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8594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70807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27499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BC3140-AA40-0D4C-9133-DF64BE36EDD1}" type="datetimeFigureOut">
              <a:rPr lang="en-US" smtClean="0"/>
              <a:t>9/16/2022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6317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BC3140-AA40-0D4C-9133-DF64BE36EDD1}" type="datetimeFigureOut">
              <a:rPr lang="en-US" smtClean="0"/>
              <a:t>9/16/2022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08903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C3140-AA40-0D4C-9133-DF64BE36EDD1}" type="datetimeFigureOut">
              <a:rPr lang="en-US" smtClean="0"/>
              <a:t>9/16/2022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1254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25851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717211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3.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image" Target="../media/image3.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3140-AA40-0D4C-9133-DF64BE36EDD1}" type="datetimeFigureOut">
              <a:rPr lang="en-US" smtClean="0"/>
              <a:t>9/16/2022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3D227-0D4D-D347-968C-EE04D6FB1A5E}" type="slidenum">
              <a:rPr lang="en-US" smtClean="0"/>
              <a:t>‹#›</a:t>
            </a:fld>
            <a:endParaRPr lang="en-US"/>
          </a:p>
        </p:txBody>
      </p:sp>
    </p:spTree>
    <p:extLst>
      <p:ext uri="{BB962C8B-B14F-4D97-AF65-F5344CB8AC3E}">
        <p14:creationId xmlns:p14="http://schemas.microsoft.com/office/powerpoint/2010/main" val="3100144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DA42B5-895A-44C1-A719-B5242BB86A5C}"/>
              </a:ext>
            </a:extLst>
          </p:cNvPr>
          <p:cNvSpPr/>
          <p:nvPr/>
        </p:nvSpPr>
        <p:spPr>
          <a:xfrm>
            <a:off x="0" y="5927271"/>
            <a:ext cx="12192000" cy="930729"/>
          </a:xfrm>
          <a:prstGeom prst="rect">
            <a:avLst/>
          </a:prstGeom>
          <a:solidFill>
            <a:srgbClr val="4E00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pic>
        <p:nvPicPr>
          <p:cNvPr id="11" name="Picture 10" descr="A close up of text on a black background&#10;&#10;Description automatically generated">
            <a:extLst>
              <a:ext uri="{FF2B5EF4-FFF2-40B4-BE49-F238E27FC236}">
                <a16:creationId xmlns:a16="http://schemas.microsoft.com/office/drawing/2014/main" id="{110D5E5D-2F52-4307-8DA6-0667541D73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183" y="6115450"/>
            <a:ext cx="1966976" cy="554372"/>
          </a:xfrm>
          <a:prstGeom prst="rect">
            <a:avLst/>
          </a:prstGeom>
        </p:spPr>
      </p:pic>
      <p:sp>
        <p:nvSpPr>
          <p:cNvPr id="15" name="Title Placeholder 12">
            <a:extLst>
              <a:ext uri="{FF2B5EF4-FFF2-40B4-BE49-F238E27FC236}">
                <a16:creationId xmlns:a16="http://schemas.microsoft.com/office/drawing/2014/main" id="{0E5A83B0-0933-4D00-8A27-3E8934DFABD2}"/>
              </a:ext>
            </a:extLst>
          </p:cNvPr>
          <p:cNvSpPr txBox="1">
            <a:spLocks/>
          </p:cNvSpPr>
          <p:nvPr/>
        </p:nvSpPr>
        <p:spPr>
          <a:xfrm>
            <a:off x="9365737" y="6235474"/>
            <a:ext cx="2483364" cy="377598"/>
          </a:xfrm>
          <a:prstGeom prst="rect">
            <a:avLst/>
          </a:prstGeom>
        </p:spPr>
        <p:txBody>
          <a:bodyPr vert="horz" lIns="40640" tIns="20320" rIns="40640" bIns="20320" rtlCol="0" anchor="ctr">
            <a:normAutofit/>
          </a:bodyPr>
          <a:lstStyle>
            <a:lvl1pPr algn="ctr" defTabSz="2560320" rtl="0" eaLnBrk="1" latinLnBrk="0" hangingPunct="1">
              <a:lnSpc>
                <a:spcPct val="90000"/>
              </a:lnSpc>
              <a:spcBef>
                <a:spcPct val="0"/>
              </a:spcBef>
              <a:buNone/>
              <a:defRPr sz="16800" kern="1200">
                <a:solidFill>
                  <a:schemeClr val="bg1"/>
                </a:solidFill>
                <a:latin typeface="Arial Black" panose="020B0A04020102020204" pitchFamily="34" charset="0"/>
                <a:ea typeface="+mj-ea"/>
                <a:cs typeface="+mj-cs"/>
              </a:defRPr>
            </a:lvl1pPr>
          </a:lstStyle>
          <a:p>
            <a:pPr algn="r"/>
            <a:r>
              <a:rPr lang="en-US" sz="2133" b="1" dirty="0">
                <a:latin typeface="Arial" panose="020B0604020202020204" pitchFamily="34" charset="0"/>
                <a:cs typeface="Arial" panose="020B0604020202020204" pitchFamily="34" charset="0"/>
              </a:rPr>
              <a:t>Einstein.edu</a:t>
            </a:r>
          </a:p>
        </p:txBody>
      </p:sp>
      <p:sp>
        <p:nvSpPr>
          <p:cNvPr id="6" name="Rectangle 5">
            <a:extLst>
              <a:ext uri="{FF2B5EF4-FFF2-40B4-BE49-F238E27FC236}">
                <a16:creationId xmlns:a16="http://schemas.microsoft.com/office/drawing/2014/main" id="{7508BDEB-C3D5-4B5A-9F78-FF1C2BCA8D17}"/>
              </a:ext>
            </a:extLst>
          </p:cNvPr>
          <p:cNvSpPr/>
          <p:nvPr userDrawn="1"/>
        </p:nvSpPr>
        <p:spPr>
          <a:xfrm>
            <a:off x="0" y="5927271"/>
            <a:ext cx="12192000" cy="930729"/>
          </a:xfrm>
          <a:prstGeom prst="rect">
            <a:avLst/>
          </a:prstGeom>
          <a:solidFill>
            <a:srgbClr val="4E00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4" dirty="0"/>
          </a:p>
        </p:txBody>
      </p:sp>
      <p:sp>
        <p:nvSpPr>
          <p:cNvPr id="8" name="Title Placeholder 12">
            <a:extLst>
              <a:ext uri="{FF2B5EF4-FFF2-40B4-BE49-F238E27FC236}">
                <a16:creationId xmlns:a16="http://schemas.microsoft.com/office/drawing/2014/main" id="{126FE025-E40E-4964-B484-C92068E4029D}"/>
              </a:ext>
            </a:extLst>
          </p:cNvPr>
          <p:cNvSpPr txBox="1">
            <a:spLocks/>
          </p:cNvSpPr>
          <p:nvPr userDrawn="1"/>
        </p:nvSpPr>
        <p:spPr>
          <a:xfrm>
            <a:off x="9365737" y="6235474"/>
            <a:ext cx="2483364" cy="377598"/>
          </a:xfrm>
          <a:prstGeom prst="rect">
            <a:avLst/>
          </a:prstGeom>
        </p:spPr>
        <p:txBody>
          <a:bodyPr vert="horz" lIns="25400" tIns="12700" rIns="25400" bIns="12700" rtlCol="0" anchor="ctr">
            <a:normAutofit/>
          </a:bodyPr>
          <a:lstStyle>
            <a:lvl1pPr algn="ctr" defTabSz="2560320" rtl="0" eaLnBrk="1" latinLnBrk="0" hangingPunct="1">
              <a:lnSpc>
                <a:spcPct val="90000"/>
              </a:lnSpc>
              <a:spcBef>
                <a:spcPct val="0"/>
              </a:spcBef>
              <a:buNone/>
              <a:defRPr sz="16800" kern="1200">
                <a:solidFill>
                  <a:schemeClr val="bg1"/>
                </a:solidFill>
                <a:latin typeface="Arial Black" panose="020B0A04020102020204" pitchFamily="34" charset="0"/>
                <a:ea typeface="+mj-ea"/>
                <a:cs typeface="+mj-cs"/>
              </a:defRPr>
            </a:lvl1pPr>
          </a:lstStyle>
          <a:p>
            <a:pPr algn="r"/>
            <a:r>
              <a:rPr lang="en-US" sz="2222" b="1" dirty="0">
                <a:latin typeface="Arial" panose="020B0604020202020204" pitchFamily="34" charset="0"/>
                <a:cs typeface="Arial" panose="020B0604020202020204" pitchFamily="34" charset="0"/>
              </a:rPr>
              <a:t>Einstein.edu</a:t>
            </a:r>
          </a:p>
        </p:txBody>
      </p:sp>
      <p:cxnSp>
        <p:nvCxnSpPr>
          <p:cNvPr id="10" name="Straight Connector 9">
            <a:extLst>
              <a:ext uri="{FF2B5EF4-FFF2-40B4-BE49-F238E27FC236}">
                <a16:creationId xmlns:a16="http://schemas.microsoft.com/office/drawing/2014/main" id="{F88A8489-165C-49D2-AD44-69F1ECC36290}"/>
              </a:ext>
            </a:extLst>
          </p:cNvPr>
          <p:cNvCxnSpPr/>
          <p:nvPr userDrawn="1"/>
        </p:nvCxnSpPr>
        <p:spPr>
          <a:xfrm>
            <a:off x="406400" y="1211036"/>
            <a:ext cx="113792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BDB2D52-C123-415D-9CC0-C2D9D2E1BCF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6400" y="6115450"/>
            <a:ext cx="2246489" cy="584822"/>
          </a:xfrm>
          <a:prstGeom prst="rect">
            <a:avLst/>
          </a:prstGeom>
        </p:spPr>
      </p:pic>
    </p:spTree>
    <p:extLst>
      <p:ext uri="{BB962C8B-B14F-4D97-AF65-F5344CB8AC3E}">
        <p14:creationId xmlns:p14="http://schemas.microsoft.com/office/powerpoint/2010/main" val="188826458"/>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1137951" rtl="0" eaLnBrk="1" latinLnBrk="0" hangingPunct="1">
        <a:lnSpc>
          <a:spcPct val="90000"/>
        </a:lnSpc>
        <a:spcBef>
          <a:spcPct val="0"/>
        </a:spcBef>
        <a:buNone/>
        <a:defRPr sz="2489" kern="1200">
          <a:solidFill>
            <a:schemeClr val="bg1"/>
          </a:solidFill>
          <a:latin typeface="Arial Black" panose="020B0A04020102020204" pitchFamily="34" charset="0"/>
          <a:ea typeface="+mj-ea"/>
          <a:cs typeface="+mj-cs"/>
        </a:defRPr>
      </a:lvl1pPr>
    </p:titleStyle>
    <p:bodyStyle>
      <a:lvl1pPr marL="284488" indent="-284488" algn="l" defTabSz="1137951" rtl="0" eaLnBrk="1" latinLnBrk="0" hangingPunct="1">
        <a:lnSpc>
          <a:spcPct val="90000"/>
        </a:lnSpc>
        <a:spcBef>
          <a:spcPts val="1245"/>
        </a:spcBef>
        <a:buFont typeface="Arial" panose="020B0604020202020204" pitchFamily="34" charset="0"/>
        <a:buChar char="•"/>
        <a:defRPr sz="3485" kern="1200">
          <a:solidFill>
            <a:schemeClr val="tx1"/>
          </a:solidFill>
          <a:latin typeface="+mn-lt"/>
          <a:ea typeface="+mn-ea"/>
          <a:cs typeface="+mn-cs"/>
        </a:defRPr>
      </a:lvl1pPr>
      <a:lvl2pPr marL="853463" indent="-284488" algn="l" defTabSz="1137951" rtl="0" eaLnBrk="1" latinLnBrk="0" hangingPunct="1">
        <a:lnSpc>
          <a:spcPct val="90000"/>
        </a:lnSpc>
        <a:spcBef>
          <a:spcPts val="622"/>
        </a:spcBef>
        <a:buFont typeface="Arial" panose="020B0604020202020204" pitchFamily="34" charset="0"/>
        <a:buChar char="•"/>
        <a:defRPr sz="2986" kern="1200">
          <a:solidFill>
            <a:schemeClr val="tx1"/>
          </a:solidFill>
          <a:latin typeface="+mn-lt"/>
          <a:ea typeface="+mn-ea"/>
          <a:cs typeface="+mn-cs"/>
        </a:defRPr>
      </a:lvl2pPr>
      <a:lvl3pPr marL="1422439" indent="-284488" algn="l" defTabSz="1137951" rtl="0" eaLnBrk="1" latinLnBrk="0" hangingPunct="1">
        <a:lnSpc>
          <a:spcPct val="90000"/>
        </a:lnSpc>
        <a:spcBef>
          <a:spcPts val="622"/>
        </a:spcBef>
        <a:buFont typeface="Arial" panose="020B0604020202020204" pitchFamily="34" charset="0"/>
        <a:buChar char="•"/>
        <a:defRPr sz="2489" kern="1200">
          <a:solidFill>
            <a:schemeClr val="tx1"/>
          </a:solidFill>
          <a:latin typeface="+mn-lt"/>
          <a:ea typeface="+mn-ea"/>
          <a:cs typeface="+mn-cs"/>
        </a:defRPr>
      </a:lvl3pPr>
      <a:lvl4pPr marL="1991414" indent="-284488" algn="l" defTabSz="1137951" rtl="0" eaLnBrk="1" latinLnBrk="0" hangingPunct="1">
        <a:lnSpc>
          <a:spcPct val="90000"/>
        </a:lnSpc>
        <a:spcBef>
          <a:spcPts val="622"/>
        </a:spcBef>
        <a:buFont typeface="Arial" panose="020B0604020202020204" pitchFamily="34" charset="0"/>
        <a:buChar char="•"/>
        <a:defRPr sz="2240" kern="1200">
          <a:solidFill>
            <a:schemeClr val="tx1"/>
          </a:solidFill>
          <a:latin typeface="+mn-lt"/>
          <a:ea typeface="+mn-ea"/>
          <a:cs typeface="+mn-cs"/>
        </a:defRPr>
      </a:lvl4pPr>
      <a:lvl5pPr marL="2560389" indent="-284488" algn="l" defTabSz="1137951" rtl="0" eaLnBrk="1" latinLnBrk="0" hangingPunct="1">
        <a:lnSpc>
          <a:spcPct val="90000"/>
        </a:lnSpc>
        <a:spcBef>
          <a:spcPts val="622"/>
        </a:spcBef>
        <a:buFont typeface="Arial" panose="020B0604020202020204" pitchFamily="34" charset="0"/>
        <a:buChar char="•"/>
        <a:defRPr sz="2240" kern="1200">
          <a:solidFill>
            <a:schemeClr val="tx1"/>
          </a:solidFill>
          <a:latin typeface="+mn-lt"/>
          <a:ea typeface="+mn-ea"/>
          <a:cs typeface="+mn-cs"/>
        </a:defRPr>
      </a:lvl5pPr>
      <a:lvl6pPr marL="3129365" indent="-284488" algn="l" defTabSz="1137951" rtl="0" eaLnBrk="1" latinLnBrk="0" hangingPunct="1">
        <a:lnSpc>
          <a:spcPct val="90000"/>
        </a:lnSpc>
        <a:spcBef>
          <a:spcPts val="622"/>
        </a:spcBef>
        <a:buFont typeface="Arial" panose="020B0604020202020204" pitchFamily="34" charset="0"/>
        <a:buChar char="•"/>
        <a:defRPr sz="2240" kern="1200">
          <a:solidFill>
            <a:schemeClr val="tx1"/>
          </a:solidFill>
          <a:latin typeface="+mn-lt"/>
          <a:ea typeface="+mn-ea"/>
          <a:cs typeface="+mn-cs"/>
        </a:defRPr>
      </a:lvl6pPr>
      <a:lvl7pPr marL="3698340" indent="-284488" algn="l" defTabSz="1137951" rtl="0" eaLnBrk="1" latinLnBrk="0" hangingPunct="1">
        <a:lnSpc>
          <a:spcPct val="90000"/>
        </a:lnSpc>
        <a:spcBef>
          <a:spcPts val="622"/>
        </a:spcBef>
        <a:buFont typeface="Arial" panose="020B0604020202020204" pitchFamily="34" charset="0"/>
        <a:buChar char="•"/>
        <a:defRPr sz="2240" kern="1200">
          <a:solidFill>
            <a:schemeClr val="tx1"/>
          </a:solidFill>
          <a:latin typeface="+mn-lt"/>
          <a:ea typeface="+mn-ea"/>
          <a:cs typeface="+mn-cs"/>
        </a:defRPr>
      </a:lvl7pPr>
      <a:lvl8pPr marL="4267316" indent="-284488" algn="l" defTabSz="1137951" rtl="0" eaLnBrk="1" latinLnBrk="0" hangingPunct="1">
        <a:lnSpc>
          <a:spcPct val="90000"/>
        </a:lnSpc>
        <a:spcBef>
          <a:spcPts val="622"/>
        </a:spcBef>
        <a:buFont typeface="Arial" panose="020B0604020202020204" pitchFamily="34" charset="0"/>
        <a:buChar char="•"/>
        <a:defRPr sz="2240" kern="1200">
          <a:solidFill>
            <a:schemeClr val="tx1"/>
          </a:solidFill>
          <a:latin typeface="+mn-lt"/>
          <a:ea typeface="+mn-ea"/>
          <a:cs typeface="+mn-cs"/>
        </a:defRPr>
      </a:lvl8pPr>
      <a:lvl9pPr marL="4836291" indent="-284488" algn="l" defTabSz="1137951" rtl="0" eaLnBrk="1" latinLnBrk="0" hangingPunct="1">
        <a:lnSpc>
          <a:spcPct val="90000"/>
        </a:lnSpc>
        <a:spcBef>
          <a:spcPts val="622"/>
        </a:spcBef>
        <a:buFont typeface="Arial" panose="020B0604020202020204" pitchFamily="34" charset="0"/>
        <a:buChar char="•"/>
        <a:defRPr sz="2240" kern="1200">
          <a:solidFill>
            <a:schemeClr val="tx1"/>
          </a:solidFill>
          <a:latin typeface="+mn-lt"/>
          <a:ea typeface="+mn-ea"/>
          <a:cs typeface="+mn-cs"/>
        </a:defRPr>
      </a:lvl9pPr>
    </p:bodyStyle>
    <p:otherStyle>
      <a:defPPr>
        <a:defRPr lang="en-US"/>
      </a:defPPr>
      <a:lvl1pPr marL="0" algn="l" defTabSz="1137951" rtl="0" eaLnBrk="1" latinLnBrk="0" hangingPunct="1">
        <a:defRPr sz="2240" kern="1200">
          <a:solidFill>
            <a:schemeClr val="tx1"/>
          </a:solidFill>
          <a:latin typeface="+mn-lt"/>
          <a:ea typeface="+mn-ea"/>
          <a:cs typeface="+mn-cs"/>
        </a:defRPr>
      </a:lvl1pPr>
      <a:lvl2pPr marL="568975" algn="l" defTabSz="1137951" rtl="0" eaLnBrk="1" latinLnBrk="0" hangingPunct="1">
        <a:defRPr sz="2240" kern="1200">
          <a:solidFill>
            <a:schemeClr val="tx1"/>
          </a:solidFill>
          <a:latin typeface="+mn-lt"/>
          <a:ea typeface="+mn-ea"/>
          <a:cs typeface="+mn-cs"/>
        </a:defRPr>
      </a:lvl2pPr>
      <a:lvl3pPr marL="1137951" algn="l" defTabSz="1137951" rtl="0" eaLnBrk="1" latinLnBrk="0" hangingPunct="1">
        <a:defRPr sz="2240" kern="1200">
          <a:solidFill>
            <a:schemeClr val="tx1"/>
          </a:solidFill>
          <a:latin typeface="+mn-lt"/>
          <a:ea typeface="+mn-ea"/>
          <a:cs typeface="+mn-cs"/>
        </a:defRPr>
      </a:lvl3pPr>
      <a:lvl4pPr marL="1706926" algn="l" defTabSz="1137951" rtl="0" eaLnBrk="1" latinLnBrk="0" hangingPunct="1">
        <a:defRPr sz="2240" kern="1200">
          <a:solidFill>
            <a:schemeClr val="tx1"/>
          </a:solidFill>
          <a:latin typeface="+mn-lt"/>
          <a:ea typeface="+mn-ea"/>
          <a:cs typeface="+mn-cs"/>
        </a:defRPr>
      </a:lvl4pPr>
      <a:lvl5pPr marL="2275902" algn="l" defTabSz="1137951" rtl="0" eaLnBrk="1" latinLnBrk="0" hangingPunct="1">
        <a:defRPr sz="2240" kern="1200">
          <a:solidFill>
            <a:schemeClr val="tx1"/>
          </a:solidFill>
          <a:latin typeface="+mn-lt"/>
          <a:ea typeface="+mn-ea"/>
          <a:cs typeface="+mn-cs"/>
        </a:defRPr>
      </a:lvl5pPr>
      <a:lvl6pPr marL="2844877" algn="l" defTabSz="1137951" rtl="0" eaLnBrk="1" latinLnBrk="0" hangingPunct="1">
        <a:defRPr sz="2240" kern="1200">
          <a:solidFill>
            <a:schemeClr val="tx1"/>
          </a:solidFill>
          <a:latin typeface="+mn-lt"/>
          <a:ea typeface="+mn-ea"/>
          <a:cs typeface="+mn-cs"/>
        </a:defRPr>
      </a:lvl6pPr>
      <a:lvl7pPr marL="3413853" algn="l" defTabSz="1137951" rtl="0" eaLnBrk="1" latinLnBrk="0" hangingPunct="1">
        <a:defRPr sz="2240" kern="1200">
          <a:solidFill>
            <a:schemeClr val="tx1"/>
          </a:solidFill>
          <a:latin typeface="+mn-lt"/>
          <a:ea typeface="+mn-ea"/>
          <a:cs typeface="+mn-cs"/>
        </a:defRPr>
      </a:lvl7pPr>
      <a:lvl8pPr marL="3982828" algn="l" defTabSz="1137951" rtl="0" eaLnBrk="1" latinLnBrk="0" hangingPunct="1">
        <a:defRPr sz="2240" kern="1200">
          <a:solidFill>
            <a:schemeClr val="tx1"/>
          </a:solidFill>
          <a:latin typeface="+mn-lt"/>
          <a:ea typeface="+mn-ea"/>
          <a:cs typeface="+mn-cs"/>
        </a:defRPr>
      </a:lvl8pPr>
      <a:lvl9pPr marL="4551804" algn="l" defTabSz="1137951" rtl="0" eaLnBrk="1" latinLnBrk="0" hangingPunct="1">
        <a:defRPr sz="224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91172" y="266700"/>
            <a:ext cx="5097145" cy="1616710"/>
          </a:xfrm>
          <a:prstGeom prst="rect">
            <a:avLst/>
          </a:prstGeom>
        </p:spPr>
        <p:txBody>
          <a:bodyPr wrap="square" lIns="0" tIns="0" rIns="0" bIns="0">
            <a:spAutoFit/>
          </a:bodyPr>
          <a:lstStyle>
            <a:lvl1pPr>
              <a:defRPr sz="2600" b="1" i="0">
                <a:solidFill>
                  <a:schemeClr val="tx1"/>
                </a:solidFill>
                <a:latin typeface="Calibri"/>
                <a:cs typeface="Calibri"/>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987613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0476" cy="6858000"/>
          </a:xfrm>
          <a:prstGeom prst="rect">
            <a:avLst/>
          </a:prstGeom>
        </p:spPr>
      </p:pic>
      <p:pic>
        <p:nvPicPr>
          <p:cNvPr id="17" name="bg object 17"/>
          <p:cNvPicPr/>
          <p:nvPr/>
        </p:nvPicPr>
        <p:blipFill>
          <a:blip r:embed="rId8" cstate="print"/>
          <a:stretch>
            <a:fillRect/>
          </a:stretch>
        </p:blipFill>
        <p:spPr>
          <a:xfrm>
            <a:off x="0" y="292100"/>
            <a:ext cx="12185904" cy="6375400"/>
          </a:xfrm>
          <a:prstGeom prst="rect">
            <a:avLst/>
          </a:prstGeom>
        </p:spPr>
      </p:pic>
      <p:sp>
        <p:nvSpPr>
          <p:cNvPr id="2" name="Holder 2"/>
          <p:cNvSpPr>
            <a:spLocks noGrp="1"/>
          </p:cNvSpPr>
          <p:nvPr>
            <p:ph type="title"/>
          </p:nvPr>
        </p:nvSpPr>
        <p:spPr>
          <a:xfrm>
            <a:off x="570687" y="25400"/>
            <a:ext cx="10503535" cy="1068070"/>
          </a:xfrm>
          <a:prstGeom prst="rect">
            <a:avLst/>
          </a:prstGeom>
        </p:spPr>
        <p:txBody>
          <a:bodyPr wrap="square" lIns="0" tIns="0" rIns="0" bIns="0">
            <a:spAutoFit/>
          </a:bodyPr>
          <a:lstStyle>
            <a:lvl1pPr>
              <a:defRPr sz="3600" b="1" i="0">
                <a:solidFill>
                  <a:srgbClr val="1F4E79"/>
                </a:solidFill>
                <a:latin typeface="Calibri"/>
                <a:cs typeface="Calibri"/>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9/16/2022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772881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opterj.com.br/wp-" TargetMode="External"/><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F4AB707D-59B6-41C4-AC2A-8A3C45975B28}"/>
              </a:ext>
            </a:extLst>
          </p:cNvPr>
          <p:cNvSpPr/>
          <p:nvPr/>
        </p:nvSpPr>
        <p:spPr>
          <a:xfrm>
            <a:off x="246743" y="1498440"/>
            <a:ext cx="3773714" cy="326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59"/>
            <a:r>
              <a:rPr lang="en-US" sz="1286" b="1" dirty="0">
                <a:solidFill>
                  <a:prstClr val="white"/>
                </a:solidFill>
                <a:latin typeface="Arial" panose="020B0604020202020204"/>
              </a:rPr>
              <a:t>Background</a:t>
            </a:r>
          </a:p>
        </p:txBody>
      </p:sp>
      <p:sp>
        <p:nvSpPr>
          <p:cNvPr id="2" name="Rectangle 1">
            <a:extLst>
              <a:ext uri="{FF2B5EF4-FFF2-40B4-BE49-F238E27FC236}">
                <a16:creationId xmlns:a16="http://schemas.microsoft.com/office/drawing/2014/main" id="{DB522C61-6722-8188-2BB2-6B833CBE7A8D}"/>
              </a:ext>
            </a:extLst>
          </p:cNvPr>
          <p:cNvSpPr/>
          <p:nvPr/>
        </p:nvSpPr>
        <p:spPr>
          <a:xfrm>
            <a:off x="246743" y="885371"/>
            <a:ext cx="11698514" cy="471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59"/>
            <a:endParaRPr lang="en-US" sz="429">
              <a:solidFill>
                <a:prstClr val="white"/>
              </a:solidFill>
              <a:latin typeface="Arial" panose="020B0604020202020204"/>
            </a:endParaRPr>
          </a:p>
        </p:txBody>
      </p:sp>
      <p:sp>
        <p:nvSpPr>
          <p:cNvPr id="26" name="TextBox 25">
            <a:extLst>
              <a:ext uri="{FF2B5EF4-FFF2-40B4-BE49-F238E27FC236}">
                <a16:creationId xmlns:a16="http://schemas.microsoft.com/office/drawing/2014/main" id="{C551298D-9186-48CC-AA64-20DB7CEC8933}"/>
              </a:ext>
            </a:extLst>
          </p:cNvPr>
          <p:cNvSpPr txBox="1"/>
          <p:nvPr/>
        </p:nvSpPr>
        <p:spPr>
          <a:xfrm>
            <a:off x="246743" y="122976"/>
            <a:ext cx="11698514" cy="1377493"/>
          </a:xfrm>
          <a:prstGeom prst="rect">
            <a:avLst/>
          </a:prstGeom>
          <a:noFill/>
        </p:spPr>
        <p:txBody>
          <a:bodyPr wrap="square" rtlCol="0">
            <a:spAutoFit/>
          </a:bodyPr>
          <a:lstStyle/>
          <a:p>
            <a:pPr defTabSz="108859"/>
            <a:r>
              <a:rPr lang="en-US" sz="2286" b="1" dirty="0">
                <a:solidFill>
                  <a:srgbClr val="4E008E"/>
                </a:solidFill>
                <a:latin typeface="Arial Black" panose="020B0A04020102020204" pitchFamily="34" charset="0"/>
                <a:cs typeface="Times New Roman" panose="02020603050405020304" pitchFamily="18" charset="0"/>
              </a:rPr>
              <a:t>Modification to airway training mannequin to improve engagement of the hyoepiglottic ligament</a:t>
            </a:r>
          </a:p>
          <a:p>
            <a:pPr defTabSz="108859"/>
            <a:r>
              <a:rPr lang="en-US" sz="1714" dirty="0">
                <a:solidFill>
                  <a:prstClr val="black"/>
                </a:solidFill>
                <a:latin typeface="Arial" panose="020B0604020202020204" pitchFamily="34" charset="0"/>
                <a:cs typeface="Arial" panose="020B0604020202020204" pitchFamily="34" charset="0"/>
              </a:rPr>
              <a:t>Rick Tumminello, DO </a:t>
            </a:r>
          </a:p>
          <a:p>
            <a:pPr defTabSz="108859">
              <a:lnSpc>
                <a:spcPct val="150000"/>
              </a:lnSpc>
            </a:pPr>
            <a:r>
              <a:rPr lang="en-US" sz="1571" dirty="0">
                <a:solidFill>
                  <a:srgbClr val="4E008E"/>
                </a:solidFill>
                <a:latin typeface="Arial" panose="020B0604020202020204"/>
              </a:rPr>
              <a:t>Department of Emergency Medicine, Einstein Medical Center Philadelphia </a:t>
            </a:r>
          </a:p>
        </p:txBody>
      </p:sp>
      <p:sp>
        <p:nvSpPr>
          <p:cNvPr id="39" name="Rectangle 38">
            <a:extLst>
              <a:ext uri="{FF2B5EF4-FFF2-40B4-BE49-F238E27FC236}">
                <a16:creationId xmlns:a16="http://schemas.microsoft.com/office/drawing/2014/main" id="{33DA319E-9951-B009-745F-3CFE4D67F25F}"/>
              </a:ext>
            </a:extLst>
          </p:cNvPr>
          <p:cNvSpPr/>
          <p:nvPr/>
        </p:nvSpPr>
        <p:spPr>
          <a:xfrm>
            <a:off x="4359074" y="1494971"/>
            <a:ext cx="3704878" cy="326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59"/>
            <a:r>
              <a:rPr lang="en-US" sz="1286" b="1" dirty="0">
                <a:solidFill>
                  <a:prstClr val="white"/>
                </a:solidFill>
                <a:latin typeface="Arial" panose="020B0604020202020204"/>
              </a:rPr>
              <a:t>Case Presentation</a:t>
            </a:r>
          </a:p>
        </p:txBody>
      </p:sp>
      <p:sp>
        <p:nvSpPr>
          <p:cNvPr id="40" name="Rectangle 39">
            <a:extLst>
              <a:ext uri="{FF2B5EF4-FFF2-40B4-BE49-F238E27FC236}">
                <a16:creationId xmlns:a16="http://schemas.microsoft.com/office/drawing/2014/main" id="{20ABC6EC-D464-C2C9-5341-7F978E75705C}"/>
              </a:ext>
            </a:extLst>
          </p:cNvPr>
          <p:cNvSpPr/>
          <p:nvPr/>
        </p:nvSpPr>
        <p:spPr>
          <a:xfrm>
            <a:off x="8402568" y="1494971"/>
            <a:ext cx="3651546" cy="330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59"/>
            <a:r>
              <a:rPr lang="en-US" sz="1286" b="1" dirty="0">
                <a:solidFill>
                  <a:prstClr val="white"/>
                </a:solidFill>
                <a:latin typeface="Arial" panose="020B0604020202020204"/>
              </a:rPr>
              <a:t>Discussions</a:t>
            </a:r>
          </a:p>
        </p:txBody>
      </p:sp>
      <p:sp>
        <p:nvSpPr>
          <p:cNvPr id="41" name="Rectangle 40">
            <a:extLst>
              <a:ext uri="{FF2B5EF4-FFF2-40B4-BE49-F238E27FC236}">
                <a16:creationId xmlns:a16="http://schemas.microsoft.com/office/drawing/2014/main" id="{A0E3D7B7-BBEC-9097-9625-01BADB70BE63}"/>
              </a:ext>
            </a:extLst>
          </p:cNvPr>
          <p:cNvSpPr/>
          <p:nvPr/>
        </p:nvSpPr>
        <p:spPr>
          <a:xfrm>
            <a:off x="8402568" y="3158516"/>
            <a:ext cx="3651546" cy="330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59"/>
            <a:r>
              <a:rPr lang="en-US" sz="1286" b="1" dirty="0">
                <a:solidFill>
                  <a:prstClr val="white"/>
                </a:solidFill>
                <a:latin typeface="Arial" panose="020B0604020202020204"/>
              </a:rPr>
              <a:t>Acknowledgements</a:t>
            </a:r>
          </a:p>
        </p:txBody>
      </p:sp>
      <p:sp>
        <p:nvSpPr>
          <p:cNvPr id="43" name="Rectangle 42">
            <a:extLst>
              <a:ext uri="{FF2B5EF4-FFF2-40B4-BE49-F238E27FC236}">
                <a16:creationId xmlns:a16="http://schemas.microsoft.com/office/drawing/2014/main" id="{331EEAC4-39B1-FD64-3C53-1C75278B5CD6}"/>
              </a:ext>
            </a:extLst>
          </p:cNvPr>
          <p:cNvSpPr/>
          <p:nvPr/>
        </p:nvSpPr>
        <p:spPr>
          <a:xfrm>
            <a:off x="8402568" y="4169398"/>
            <a:ext cx="3651546" cy="330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59"/>
            <a:r>
              <a:rPr lang="en-US" sz="1286" b="1" dirty="0">
                <a:solidFill>
                  <a:prstClr val="white"/>
                </a:solidFill>
                <a:latin typeface="Arial" panose="020B0604020202020204"/>
              </a:rPr>
              <a:t>References</a:t>
            </a:r>
          </a:p>
        </p:txBody>
      </p:sp>
      <p:sp>
        <p:nvSpPr>
          <p:cNvPr id="44" name="TextBox 43">
            <a:extLst>
              <a:ext uri="{FF2B5EF4-FFF2-40B4-BE49-F238E27FC236}">
                <a16:creationId xmlns:a16="http://schemas.microsoft.com/office/drawing/2014/main" id="{C09278CB-E641-224E-9A4F-B322C247378B}"/>
              </a:ext>
            </a:extLst>
          </p:cNvPr>
          <p:cNvSpPr txBox="1"/>
          <p:nvPr/>
        </p:nvSpPr>
        <p:spPr>
          <a:xfrm>
            <a:off x="262701" y="1896016"/>
            <a:ext cx="3757756" cy="2027478"/>
          </a:xfrm>
          <a:prstGeom prst="rect">
            <a:avLst/>
          </a:prstGeom>
          <a:noFill/>
        </p:spPr>
        <p:txBody>
          <a:bodyPr wrap="square">
            <a:spAutoFit/>
          </a:bodyPr>
          <a:lstStyle/>
          <a:p>
            <a:pPr algn="just" defTabSz="108859"/>
            <a:r>
              <a:rPr lang="en-US" sz="1048" dirty="0">
                <a:solidFill>
                  <a:prstClr val="black"/>
                </a:solidFill>
                <a:latin typeface="Arial" panose="020B0604020202020204"/>
                <a:cs typeface="Times New Roman" panose="02020603050405020304" pitchFamily="18" charset="0"/>
              </a:rPr>
              <a:t>The hyoepiglottic ligament, located within the midline vallecular fold (MVF), has been championed for its ability to improve glottic inlet visualization upon engagement with the laryngoscope blade further supported by the recent publication of a retrospective video review.</a:t>
            </a:r>
            <a:r>
              <a:rPr lang="en-US" sz="1048" baseline="30000" dirty="0">
                <a:solidFill>
                  <a:prstClr val="black"/>
                </a:solidFill>
                <a:latin typeface="Arial" panose="020B0604020202020204"/>
                <a:cs typeface="Times New Roman" panose="02020603050405020304" pitchFamily="18" charset="0"/>
              </a:rPr>
              <a:t>1</a:t>
            </a:r>
            <a:r>
              <a:rPr lang="en-US" sz="1048" dirty="0">
                <a:solidFill>
                  <a:prstClr val="black"/>
                </a:solidFill>
                <a:latin typeface="Arial" panose="020B0604020202020204"/>
                <a:cs typeface="Times New Roman" panose="02020603050405020304" pitchFamily="18" charset="0"/>
              </a:rPr>
              <a:t> Unfortunately, engagement of the MVF is often not highlighted during intubation training in emergency medicine residencies. While simulation has played an essential role in enhancing trainees’ airway skills, current airway trainers lack an engageable MVF resulting in a missed opportunity to teach airway anatomy and practice engagement of the fold in a safe and controlled setting.</a:t>
            </a:r>
            <a:r>
              <a:rPr lang="en-US" sz="1048" baseline="30000" dirty="0">
                <a:solidFill>
                  <a:prstClr val="black"/>
                </a:solidFill>
                <a:latin typeface="Arial" panose="020B0604020202020204"/>
                <a:cs typeface="Times New Roman" panose="02020603050405020304" pitchFamily="18" charset="0"/>
              </a:rPr>
              <a:t>2</a:t>
            </a:r>
            <a:endParaRPr lang="en-US" sz="1048" dirty="0">
              <a:solidFill>
                <a:prstClr val="black"/>
              </a:solidFill>
              <a:latin typeface="Arial" panose="020B0604020202020204"/>
              <a:cs typeface="Times New Roman" panose="02020603050405020304" pitchFamily="18" charset="0"/>
            </a:endParaRPr>
          </a:p>
        </p:txBody>
      </p:sp>
      <p:pic>
        <p:nvPicPr>
          <p:cNvPr id="6" name="Picture 5">
            <a:extLst>
              <a:ext uri="{FF2B5EF4-FFF2-40B4-BE49-F238E27FC236}">
                <a16:creationId xmlns:a16="http://schemas.microsoft.com/office/drawing/2014/main" id="{AB4DECE8-0E1A-0B66-EFE4-8242DDBA2706}"/>
              </a:ext>
            </a:extLst>
          </p:cNvPr>
          <p:cNvPicPr>
            <a:picLocks noChangeAspect="1"/>
          </p:cNvPicPr>
          <p:nvPr/>
        </p:nvPicPr>
        <p:blipFill rotWithShape="1">
          <a:blip r:embed="rId4"/>
          <a:srcRect r="19343"/>
          <a:stretch/>
        </p:blipFill>
        <p:spPr>
          <a:xfrm>
            <a:off x="693444" y="3795484"/>
            <a:ext cx="2632977" cy="1543126"/>
          </a:xfrm>
          <a:prstGeom prst="rect">
            <a:avLst/>
          </a:prstGeom>
          <a:ln>
            <a:noFill/>
          </a:ln>
        </p:spPr>
      </p:pic>
      <p:sp>
        <p:nvSpPr>
          <p:cNvPr id="48" name="Text Box 2">
            <a:extLst>
              <a:ext uri="{FF2B5EF4-FFF2-40B4-BE49-F238E27FC236}">
                <a16:creationId xmlns:a16="http://schemas.microsoft.com/office/drawing/2014/main" id="{CDFCB980-84D1-05C5-33FC-253CE8BDC64D}"/>
              </a:ext>
            </a:extLst>
          </p:cNvPr>
          <p:cNvSpPr txBox="1">
            <a:spLocks noChangeArrowheads="1"/>
          </p:cNvSpPr>
          <p:nvPr/>
        </p:nvSpPr>
        <p:spPr bwMode="auto">
          <a:xfrm>
            <a:off x="262702" y="5442715"/>
            <a:ext cx="3704421" cy="377825"/>
          </a:xfrm>
          <a:prstGeom prst="rect">
            <a:avLst/>
          </a:prstGeom>
          <a:noFill/>
          <a:ln w="9525">
            <a:noFill/>
            <a:miter lim="800000"/>
            <a:headEnd/>
            <a:tailEnd/>
          </a:ln>
        </p:spPr>
        <p:txBody>
          <a:bodyPr rot="0" vert="horz" wrap="square" lIns="6669" tIns="3334" rIns="6669" bIns="3334" anchor="t" anchorCtr="0">
            <a:noAutofit/>
          </a:bodyPr>
          <a:lstStyle/>
          <a:p>
            <a:pPr algn="just" defTabSz="108859">
              <a:spcAft>
                <a:spcPts val="73"/>
              </a:spcAft>
            </a:pPr>
            <a:r>
              <a:rPr lang="en-US" sz="952" b="1" dirty="0">
                <a:solidFill>
                  <a:prstClr val="black"/>
                </a:solidFill>
                <a:latin typeface="Arial" panose="020B0604020202020204"/>
                <a:ea typeface="Calibri"/>
                <a:cs typeface="Times New Roman" panose="02020603050405020304" pitchFamily="18" charset="0"/>
              </a:rPr>
              <a:t>Figure 1: </a:t>
            </a:r>
            <a:r>
              <a:rPr lang="en-US" sz="952" dirty="0">
                <a:solidFill>
                  <a:prstClr val="black"/>
                </a:solidFill>
                <a:latin typeface="Arial" panose="020B0604020202020204"/>
                <a:ea typeface="Calibri"/>
                <a:cs typeface="Times New Roman" panose="02020603050405020304" pitchFamily="18" charset="0"/>
              </a:rPr>
              <a:t>Rubber band sutured in place to the vallecula and base of the epiglottis representing the midline vallecular fold.</a:t>
            </a:r>
          </a:p>
        </p:txBody>
      </p:sp>
      <p:sp>
        <p:nvSpPr>
          <p:cNvPr id="49" name="Rectangle 48">
            <a:extLst>
              <a:ext uri="{FF2B5EF4-FFF2-40B4-BE49-F238E27FC236}">
                <a16:creationId xmlns:a16="http://schemas.microsoft.com/office/drawing/2014/main" id="{BA6BABCB-4513-EC32-BEFE-12D5B93E3094}"/>
              </a:ext>
            </a:extLst>
          </p:cNvPr>
          <p:cNvSpPr/>
          <p:nvPr/>
        </p:nvSpPr>
        <p:spPr>
          <a:xfrm>
            <a:off x="4359074" y="1896015"/>
            <a:ext cx="3697060" cy="1619354"/>
          </a:xfrm>
          <a:prstGeom prst="rect">
            <a:avLst/>
          </a:prstGeom>
        </p:spPr>
        <p:txBody>
          <a:bodyPr wrap="square" lIns="6669" tIns="3334" rIns="6669" bIns="3334">
            <a:spAutoFit/>
          </a:bodyPr>
          <a:lstStyle/>
          <a:p>
            <a:pPr algn="just" defTabSz="108859"/>
            <a:r>
              <a:rPr lang="en-US" sz="1048" dirty="0">
                <a:solidFill>
                  <a:prstClr val="black"/>
                </a:solidFill>
                <a:latin typeface="Arial" panose="020B0604020202020204"/>
                <a:cs typeface="Times New Roman" panose="02020603050405020304" pitchFamily="18" charset="0"/>
              </a:rPr>
              <a:t>This study was exempt from approval by IRB and local review board.  An airway trainer was modified by suturing in place a rubber band to the vallecula and the base of the epiglottis representing the MVF (Figure 1). Figure 2 shows superior glottic visualization with simulated MVF engagement resulting in epiglottic elevation. This proposed modification can elevate trainees' education by 1) having a visual cue and reminder of the anatomic structures and 2) learning how to appropriately place the blade tip, engage the MVF, and improve their laryngeal view.</a:t>
            </a:r>
          </a:p>
        </p:txBody>
      </p:sp>
      <p:pic>
        <p:nvPicPr>
          <p:cNvPr id="8" name="Figure 22">
            <a:hlinkClick r:id="" action="ppaction://media"/>
            <a:extLst>
              <a:ext uri="{FF2B5EF4-FFF2-40B4-BE49-F238E27FC236}">
                <a16:creationId xmlns:a16="http://schemas.microsoft.com/office/drawing/2014/main" id="{CBDA85EB-3398-17C2-B69C-0CB36D08A61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99497" y="3749293"/>
            <a:ext cx="2616213" cy="1531257"/>
          </a:xfrm>
          <a:prstGeom prst="rect">
            <a:avLst/>
          </a:prstGeom>
          <a:ln w="57150">
            <a:noFill/>
          </a:ln>
        </p:spPr>
      </p:pic>
      <p:sp>
        <p:nvSpPr>
          <p:cNvPr id="52" name="Rectangle 51">
            <a:extLst>
              <a:ext uri="{FF2B5EF4-FFF2-40B4-BE49-F238E27FC236}">
                <a16:creationId xmlns:a16="http://schemas.microsoft.com/office/drawing/2014/main" id="{007CAC15-9161-2EBD-C232-8C67C41AE449}"/>
              </a:ext>
            </a:extLst>
          </p:cNvPr>
          <p:cNvSpPr/>
          <p:nvPr/>
        </p:nvSpPr>
        <p:spPr>
          <a:xfrm>
            <a:off x="4389399" y="5408420"/>
            <a:ext cx="3643725" cy="446277"/>
          </a:xfrm>
          <a:prstGeom prst="rect">
            <a:avLst/>
          </a:prstGeom>
        </p:spPr>
        <p:txBody>
          <a:bodyPr wrap="square" lIns="6669" tIns="3334" rIns="6669" bIns="3334">
            <a:spAutoFit/>
          </a:bodyPr>
          <a:lstStyle/>
          <a:p>
            <a:pPr algn="just" defTabSz="108859"/>
            <a:r>
              <a:rPr lang="en-US" sz="952" b="1" dirty="0">
                <a:solidFill>
                  <a:prstClr val="black"/>
                </a:solidFill>
                <a:latin typeface="Arial" panose="020B0604020202020204"/>
              </a:rPr>
              <a:t>Figure 2:  </a:t>
            </a:r>
            <a:r>
              <a:rPr lang="en-US" sz="952" dirty="0">
                <a:solidFill>
                  <a:prstClr val="black"/>
                </a:solidFill>
                <a:latin typeface="Arial" panose="020B0604020202020204"/>
              </a:rPr>
              <a:t>Figure 2 shows video of improved glottic visualization with glottic elevation upon engagement of simulated midline vallecular fold </a:t>
            </a:r>
          </a:p>
        </p:txBody>
      </p:sp>
      <p:pic>
        <p:nvPicPr>
          <p:cNvPr id="10" name="Picture 9">
            <a:extLst>
              <a:ext uri="{FF2B5EF4-FFF2-40B4-BE49-F238E27FC236}">
                <a16:creationId xmlns:a16="http://schemas.microsoft.com/office/drawing/2014/main" id="{1BA33B0B-DBDB-AF1B-5371-72DBB856D75A}"/>
              </a:ext>
            </a:extLst>
          </p:cNvPr>
          <p:cNvPicPr>
            <a:picLocks noChangeAspect="1"/>
          </p:cNvPicPr>
          <p:nvPr/>
        </p:nvPicPr>
        <p:blipFill>
          <a:blip r:embed="rId6"/>
          <a:stretch>
            <a:fillRect/>
          </a:stretch>
        </p:blipFill>
        <p:spPr>
          <a:xfrm>
            <a:off x="4181383" y="1498440"/>
            <a:ext cx="16764" cy="4308466"/>
          </a:xfrm>
          <a:prstGeom prst="rect">
            <a:avLst/>
          </a:prstGeom>
        </p:spPr>
      </p:pic>
      <p:pic>
        <p:nvPicPr>
          <p:cNvPr id="55" name="Picture 54">
            <a:extLst>
              <a:ext uri="{FF2B5EF4-FFF2-40B4-BE49-F238E27FC236}">
                <a16:creationId xmlns:a16="http://schemas.microsoft.com/office/drawing/2014/main" id="{69B7D063-A9F7-60FB-9B9D-F017C133CEF6}"/>
              </a:ext>
            </a:extLst>
          </p:cNvPr>
          <p:cNvPicPr>
            <a:picLocks noChangeAspect="1"/>
          </p:cNvPicPr>
          <p:nvPr/>
        </p:nvPicPr>
        <p:blipFill>
          <a:blip r:embed="rId6"/>
          <a:stretch>
            <a:fillRect/>
          </a:stretch>
        </p:blipFill>
        <p:spPr>
          <a:xfrm>
            <a:off x="8224878" y="1498440"/>
            <a:ext cx="16764" cy="4308466"/>
          </a:xfrm>
          <a:prstGeom prst="rect">
            <a:avLst/>
          </a:prstGeom>
        </p:spPr>
      </p:pic>
      <p:sp>
        <p:nvSpPr>
          <p:cNvPr id="56" name="TextBox 55">
            <a:extLst>
              <a:ext uri="{FF2B5EF4-FFF2-40B4-BE49-F238E27FC236}">
                <a16:creationId xmlns:a16="http://schemas.microsoft.com/office/drawing/2014/main" id="{3A827F3E-18D1-33DF-F9C6-1393C6E3AE75}"/>
              </a:ext>
            </a:extLst>
          </p:cNvPr>
          <p:cNvSpPr txBox="1"/>
          <p:nvPr/>
        </p:nvSpPr>
        <p:spPr>
          <a:xfrm>
            <a:off x="8402568" y="1862941"/>
            <a:ext cx="3659364" cy="1135568"/>
          </a:xfrm>
          <a:prstGeom prst="rect">
            <a:avLst/>
          </a:prstGeom>
          <a:noFill/>
        </p:spPr>
        <p:txBody>
          <a:bodyPr wrap="square" lIns="6669" tIns="3334" rIns="6669" bIns="3334" rtlCol="0">
            <a:spAutoFit/>
          </a:bodyPr>
          <a:lstStyle/>
          <a:p>
            <a:pPr algn="just" defTabSz="108859"/>
            <a:r>
              <a:rPr lang="en-US" sz="1048" dirty="0">
                <a:solidFill>
                  <a:prstClr val="black"/>
                </a:solidFill>
                <a:latin typeface="Arial" panose="020B0604020202020204"/>
              </a:rPr>
              <a:t>This model modification, combined with Driver et al. findings, can further emphasize the engagement of the MVF and improve laryngeal visualization in emergency medicine training through simulation. This author was unable to find an existing airway trainer with an engageable MVF. This is a simple modification which can educate trainees and result in safer outcomes for patients. </a:t>
            </a:r>
          </a:p>
        </p:txBody>
      </p:sp>
      <p:sp>
        <p:nvSpPr>
          <p:cNvPr id="57" name="TextBox 56">
            <a:extLst>
              <a:ext uri="{FF2B5EF4-FFF2-40B4-BE49-F238E27FC236}">
                <a16:creationId xmlns:a16="http://schemas.microsoft.com/office/drawing/2014/main" id="{6DD1F62A-A0B7-002E-69C7-25E6E0D5A6AA}"/>
              </a:ext>
            </a:extLst>
          </p:cNvPr>
          <p:cNvSpPr txBox="1"/>
          <p:nvPr/>
        </p:nvSpPr>
        <p:spPr>
          <a:xfrm>
            <a:off x="8402568" y="3588825"/>
            <a:ext cx="3651546" cy="329257"/>
          </a:xfrm>
          <a:prstGeom prst="rect">
            <a:avLst/>
          </a:prstGeom>
          <a:noFill/>
        </p:spPr>
        <p:txBody>
          <a:bodyPr wrap="square" lIns="6669" tIns="3334" rIns="6669" bIns="3334" rtlCol="0">
            <a:spAutoFit/>
          </a:bodyPr>
          <a:lstStyle/>
          <a:p>
            <a:pPr algn="just" defTabSz="108859"/>
            <a:r>
              <a:rPr lang="en-US" sz="1048" dirty="0">
                <a:solidFill>
                  <a:prstClr val="black"/>
                </a:solidFill>
                <a:latin typeface="Arial" panose="020B0604020202020204"/>
              </a:rPr>
              <a:t>Special thanks to John Hoffman, BSN, NRAEMT and Einstein Simulation Center for donated  airway trainer.</a:t>
            </a:r>
          </a:p>
        </p:txBody>
      </p:sp>
      <p:sp>
        <p:nvSpPr>
          <p:cNvPr id="58" name="TextBox 57">
            <a:extLst>
              <a:ext uri="{FF2B5EF4-FFF2-40B4-BE49-F238E27FC236}">
                <a16:creationId xmlns:a16="http://schemas.microsoft.com/office/drawing/2014/main" id="{C97636C5-441A-1CE5-89DE-E30E7A7290A7}"/>
              </a:ext>
            </a:extLst>
          </p:cNvPr>
          <p:cNvSpPr txBox="1"/>
          <p:nvPr/>
        </p:nvSpPr>
        <p:spPr>
          <a:xfrm>
            <a:off x="8402568" y="4524682"/>
            <a:ext cx="3651546" cy="1135568"/>
          </a:xfrm>
          <a:prstGeom prst="rect">
            <a:avLst/>
          </a:prstGeom>
          <a:noFill/>
        </p:spPr>
        <p:txBody>
          <a:bodyPr wrap="square" lIns="6669" tIns="3334" rIns="6669" bIns="3334" rtlCol="0">
            <a:spAutoFit/>
          </a:bodyPr>
          <a:lstStyle/>
          <a:p>
            <a:pPr marL="25008" indent="-25008" defTabSz="108859">
              <a:buFontTx/>
              <a:buAutoNum type="arabicPeriod"/>
            </a:pPr>
            <a:r>
              <a:rPr lang="en-US" sz="1048" dirty="0">
                <a:solidFill>
                  <a:prstClr val="black"/>
                </a:solidFill>
                <a:latin typeface="Arial" panose="020B0604020202020204"/>
              </a:rPr>
              <a:t>Driver BE, Prekker ME, Levitan RM, et al. Engagement of the Median Glossoepiglottic Fold and Laryngeal View During Emergency Department Intubation. Ann Emerg Med 2021;78(6):699-707. </a:t>
            </a:r>
          </a:p>
          <a:p>
            <a:pPr marL="25008" indent="-25008" defTabSz="108859">
              <a:buFontTx/>
              <a:buAutoNum type="arabicPeriod"/>
            </a:pPr>
            <a:r>
              <a:rPr lang="en-US" sz="1048" dirty="0">
                <a:solidFill>
                  <a:prstClr val="black"/>
                </a:solidFill>
                <a:latin typeface="Arial" panose="020B0604020202020204"/>
              </a:rPr>
              <a:t>Yang, D., Wei, YK., Xue, FS. et al</a:t>
            </a:r>
            <a:r>
              <a:rPr lang="en-US" sz="1048" i="1" dirty="0">
                <a:solidFill>
                  <a:prstClr val="black"/>
                </a:solidFill>
                <a:latin typeface="Arial" panose="020B0604020202020204"/>
              </a:rPr>
              <a:t>.</a:t>
            </a:r>
            <a:r>
              <a:rPr lang="en-US" sz="1048" dirty="0">
                <a:solidFill>
                  <a:prstClr val="black"/>
                </a:solidFill>
                <a:latin typeface="Arial" panose="020B0604020202020204"/>
              </a:rPr>
              <a:t> Simulation-based airway management training: application and looking forward. J Anesth 2016; 30,</a:t>
            </a:r>
            <a:r>
              <a:rPr lang="en-US" sz="1048" b="1" dirty="0">
                <a:solidFill>
                  <a:prstClr val="black"/>
                </a:solidFill>
                <a:latin typeface="Arial" panose="020B0604020202020204"/>
              </a:rPr>
              <a:t> </a:t>
            </a:r>
            <a:r>
              <a:rPr lang="en-US" sz="1048" dirty="0">
                <a:solidFill>
                  <a:prstClr val="black"/>
                </a:solidFill>
                <a:latin typeface="Arial" panose="020B0604020202020204"/>
              </a:rPr>
              <a:t>284–289.</a:t>
            </a:r>
          </a:p>
        </p:txBody>
      </p:sp>
    </p:spTree>
    <p:extLst>
      <p:ext uri="{BB962C8B-B14F-4D97-AF65-F5344CB8AC3E}">
        <p14:creationId xmlns:p14="http://schemas.microsoft.com/office/powerpoint/2010/main" val="175466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9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CE597E-8A31-4A9D-8787-3EBF04CA85C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35917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BA4A57-EE44-4DE7-A191-ECF3B72104D5}"/>
              </a:ext>
            </a:extLst>
          </p:cNvPr>
          <p:cNvPicPr>
            <a:picLocks noChangeAspect="1"/>
          </p:cNvPicPr>
          <p:nvPr/>
        </p:nvPicPr>
        <p:blipFill>
          <a:blip r:embed="rId2"/>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AA4678C4-8AC5-49E7-8804-C4EEB949C164}"/>
              </a:ext>
            </a:extLst>
          </p:cNvPr>
          <p:cNvSpPr/>
          <p:nvPr/>
        </p:nvSpPr>
        <p:spPr>
          <a:xfrm>
            <a:off x="4851400" y="1862667"/>
            <a:ext cx="728133" cy="245533"/>
          </a:xfrm>
          <a:prstGeom prst="rect">
            <a:avLst/>
          </a:prstGeom>
          <a:solidFill>
            <a:srgbClr val="8F0E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DCCFC18-1D9C-436F-ADD6-C68E0E09D139}"/>
              </a:ext>
            </a:extLst>
          </p:cNvPr>
          <p:cNvSpPr/>
          <p:nvPr/>
        </p:nvSpPr>
        <p:spPr>
          <a:xfrm rot="894453">
            <a:off x="6708320" y="1788480"/>
            <a:ext cx="1105197" cy="240879"/>
          </a:xfrm>
          <a:prstGeom prst="rect">
            <a:avLst/>
          </a:prstGeom>
          <a:solidFill>
            <a:srgbClr val="8F0E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6CC493D-6075-43CF-B66C-5E6CCF670FDF}"/>
              </a:ext>
            </a:extLst>
          </p:cNvPr>
          <p:cNvSpPr/>
          <p:nvPr/>
        </p:nvSpPr>
        <p:spPr>
          <a:xfrm rot="21274018">
            <a:off x="4762183" y="5002927"/>
            <a:ext cx="1105197" cy="240879"/>
          </a:xfrm>
          <a:prstGeom prst="rect">
            <a:avLst/>
          </a:prstGeom>
          <a:solidFill>
            <a:srgbClr val="8F0E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9627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4295" rIns="0" bIns="0" rtlCol="0">
            <a:spAutoFit/>
          </a:bodyPr>
          <a:lstStyle/>
          <a:p>
            <a:pPr marL="12700" marR="5080">
              <a:lnSpc>
                <a:spcPts val="3890"/>
              </a:lnSpc>
              <a:spcBef>
                <a:spcPts val="585"/>
              </a:spcBef>
            </a:pPr>
            <a:r>
              <a:rPr dirty="0"/>
              <a:t>CASE</a:t>
            </a:r>
            <a:r>
              <a:rPr spc="-80" dirty="0"/>
              <a:t> </a:t>
            </a:r>
            <a:r>
              <a:rPr spc="-10" dirty="0"/>
              <a:t>REPORT:</a:t>
            </a:r>
            <a:r>
              <a:rPr spc="-80" dirty="0"/>
              <a:t> </a:t>
            </a:r>
            <a:r>
              <a:rPr dirty="0"/>
              <a:t>JET</a:t>
            </a:r>
            <a:r>
              <a:rPr spc="-70" dirty="0"/>
              <a:t> </a:t>
            </a:r>
            <a:r>
              <a:rPr spc="-10" dirty="0"/>
              <a:t>VENTILATION</a:t>
            </a:r>
            <a:r>
              <a:rPr spc="-60" dirty="0"/>
              <a:t> </a:t>
            </a:r>
            <a:r>
              <a:rPr dirty="0"/>
              <a:t>THROUGH</a:t>
            </a:r>
            <a:r>
              <a:rPr spc="-55" dirty="0"/>
              <a:t> </a:t>
            </a:r>
            <a:r>
              <a:rPr dirty="0"/>
              <a:t>AN</a:t>
            </a:r>
            <a:r>
              <a:rPr spc="-65" dirty="0"/>
              <a:t> </a:t>
            </a:r>
            <a:r>
              <a:rPr dirty="0"/>
              <a:t>AEC</a:t>
            </a:r>
            <a:r>
              <a:rPr spc="-80" dirty="0"/>
              <a:t> </a:t>
            </a:r>
            <a:r>
              <a:rPr spc="-25" dirty="0"/>
              <a:t>FOR </a:t>
            </a:r>
            <a:r>
              <a:rPr spc="-10" dirty="0"/>
              <a:t>TRACHEOPLASTY.</a:t>
            </a:r>
          </a:p>
        </p:txBody>
      </p:sp>
      <p:sp>
        <p:nvSpPr>
          <p:cNvPr id="3" name="object 3"/>
          <p:cNvSpPr txBox="1"/>
          <p:nvPr/>
        </p:nvSpPr>
        <p:spPr>
          <a:xfrm>
            <a:off x="375920" y="1145794"/>
            <a:ext cx="8096250" cy="546735"/>
          </a:xfrm>
          <a:prstGeom prst="rect">
            <a:avLst/>
          </a:prstGeom>
        </p:spPr>
        <p:txBody>
          <a:bodyPr vert="horz" wrap="square" lIns="0" tIns="12700" rIns="0" bIns="0" rtlCol="0">
            <a:spAutoFit/>
          </a:bodyPr>
          <a:lstStyle/>
          <a:p>
            <a:pPr marL="12700" marR="0" lvl="0" indent="0" defTabSz="914400" eaLnBrk="1" fontAlgn="auto" latinLnBrk="0" hangingPunct="1">
              <a:lnSpc>
                <a:spcPts val="2050"/>
              </a:lnSpc>
              <a:spcBef>
                <a:spcPts val="10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Prado</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RG,</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Scarduelli</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35" normalizeH="0" baseline="0" noProof="0" dirty="0">
                <a:ln>
                  <a:noFill/>
                </a:ln>
                <a:solidFill>
                  <a:sysClr val="windowText" lastClr="000000"/>
                </a:solidFill>
                <a:effectLst/>
                <a:uLnTx/>
                <a:uFillTx/>
                <a:latin typeface="Calibri"/>
                <a:cs typeface="Calibri"/>
              </a:rPr>
              <a:t>PLF,</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Malito</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LM,</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Perin</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Ramos</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MS,</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Amaral</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Neto,</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M.</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2050"/>
              </a:lnSpc>
              <a:spcBef>
                <a:spcPts val="0"/>
              </a:spcBef>
              <a:spcAft>
                <a:spcPts val="0"/>
              </a:spcAft>
              <a:buClrTx/>
              <a:buSzTx/>
              <a:buFontTx/>
              <a:buNone/>
              <a:tabLst/>
              <a:defRPr/>
            </a:pPr>
            <a:r>
              <a:rPr kumimoji="0" sz="1800" b="1" i="0" u="none" strike="noStrike" kern="0" cap="none" spc="0" normalizeH="0" baseline="0" noProof="0" dirty="0">
                <a:ln>
                  <a:noFill/>
                </a:ln>
                <a:solidFill>
                  <a:srgbClr val="212121"/>
                </a:solidFill>
                <a:effectLst/>
                <a:uLnTx/>
                <a:uFillTx/>
                <a:latin typeface="Calibri"/>
                <a:cs typeface="Calibri"/>
              </a:rPr>
              <a:t>Background</a:t>
            </a:r>
            <a:r>
              <a:rPr kumimoji="0" sz="1800" b="1" i="0" u="none" strike="noStrike" kern="0" cap="none" spc="0" normalizeH="0" baseline="0" noProof="0" dirty="0">
                <a:ln>
                  <a:noFill/>
                </a:ln>
                <a:solidFill>
                  <a:sysClr val="windowText" lastClr="000000"/>
                </a:solidFill>
                <a:effectLst/>
                <a:uLnTx/>
                <a:uFillTx/>
                <a:latin typeface="Calibri"/>
                <a:cs typeface="Calibri"/>
              </a:rPr>
              <a:t>:</a:t>
            </a:r>
            <a:r>
              <a:rPr kumimoji="0" sz="1800" b="1" i="0" u="none" strike="noStrike" kern="0" cap="none" spc="30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Tracheal</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stenosis</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is</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normally</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complication</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due</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to</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prolonged</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intubation.</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4"/>
          <p:cNvSpPr txBox="1"/>
          <p:nvPr/>
        </p:nvSpPr>
        <p:spPr>
          <a:xfrm>
            <a:off x="379272" y="2004441"/>
            <a:ext cx="4849495" cy="1428750"/>
          </a:xfrm>
          <a:prstGeom prst="rect">
            <a:avLst/>
          </a:prstGeom>
        </p:spPr>
        <p:txBody>
          <a:bodyPr vert="horz" wrap="square" lIns="0" tIns="43180" rIns="0" bIns="0" rtlCol="0">
            <a:spAutoFit/>
          </a:bodyPr>
          <a:lstStyle/>
          <a:p>
            <a:pPr marL="12700" marR="5080" lvl="0" indent="0" algn="just" defTabSz="914400" eaLnBrk="1" fontAlgn="auto" latinLnBrk="0" hangingPunct="1">
              <a:lnSpc>
                <a:spcPct val="90000"/>
              </a:lnSpc>
              <a:spcBef>
                <a:spcPts val="340"/>
              </a:spcBef>
              <a:spcAft>
                <a:spcPts val="0"/>
              </a:spcAft>
              <a:buClrTx/>
              <a:buSzTx/>
              <a:buFontTx/>
              <a:buNone/>
              <a:tabLst/>
              <a:defRPr/>
            </a:pPr>
            <a:r>
              <a:rPr kumimoji="0" sz="2000" b="1" i="0" u="none" strike="noStrike" kern="0" cap="none" spc="0" normalizeH="0" baseline="0" noProof="0" dirty="0">
                <a:ln>
                  <a:noFill/>
                </a:ln>
                <a:solidFill>
                  <a:srgbClr val="212121"/>
                </a:solidFill>
                <a:effectLst/>
                <a:uLnTx/>
                <a:uFillTx/>
                <a:latin typeface="Calibri"/>
                <a:cs typeface="Calibri"/>
              </a:rPr>
              <a:t>Case</a:t>
            </a:r>
            <a:r>
              <a:rPr kumimoji="0" sz="2000" b="1" i="0" u="none" strike="noStrike" kern="0" cap="none" spc="-15" normalizeH="0" baseline="0" noProof="0" dirty="0">
                <a:ln>
                  <a:noFill/>
                </a:ln>
                <a:solidFill>
                  <a:srgbClr val="212121"/>
                </a:solidFill>
                <a:effectLst/>
                <a:uLnTx/>
                <a:uFillTx/>
                <a:latin typeface="Calibri"/>
                <a:cs typeface="Calibri"/>
              </a:rPr>
              <a:t> </a:t>
            </a:r>
            <a:r>
              <a:rPr kumimoji="0" sz="2000" b="1" i="0" u="none" strike="noStrike" kern="0" cap="none" spc="-10" normalizeH="0" baseline="0" noProof="0" dirty="0">
                <a:ln>
                  <a:noFill/>
                </a:ln>
                <a:solidFill>
                  <a:srgbClr val="212121"/>
                </a:solidFill>
                <a:effectLst/>
                <a:uLnTx/>
                <a:uFillTx/>
                <a:latin typeface="Calibri"/>
                <a:cs typeface="Calibri"/>
              </a:rPr>
              <a:t>Presentation</a:t>
            </a:r>
            <a:r>
              <a:rPr kumimoji="0" sz="2000" b="1" i="0" u="none" strike="noStrike" kern="0" cap="none" spc="-10" normalizeH="0" baseline="0" noProof="0" dirty="0">
                <a:ln>
                  <a:noFill/>
                </a:ln>
                <a:solidFill>
                  <a:sysClr val="windowText" lastClr="000000"/>
                </a:solidFill>
                <a:effectLst/>
                <a:uLnTx/>
                <a:uFillTx/>
                <a:latin typeface="Calibri"/>
                <a:cs typeface="Calibri"/>
              </a:rPr>
              <a:t>:</a:t>
            </a:r>
            <a:r>
              <a:rPr kumimoji="0" sz="2000" b="1" i="0" u="none" strike="noStrike" kern="0" cap="none" spc="-3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21yrs,</a:t>
            </a:r>
            <a:r>
              <a:rPr kumimoji="0" sz="2000" b="0" i="0" u="none" strike="noStrike" kern="0" cap="none" spc="-2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female</a:t>
            </a:r>
            <a:r>
              <a:rPr kumimoji="0" sz="2000" b="0" i="0" u="none" strike="noStrike" kern="0" cap="none" spc="-3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patient, </a:t>
            </a:r>
            <a:r>
              <a:rPr kumimoji="0" sz="2000" b="0" i="0" u="none" strike="noStrike" kern="0" cap="none" spc="-20" normalizeH="0" baseline="0" noProof="0" dirty="0">
                <a:ln>
                  <a:noFill/>
                </a:ln>
                <a:solidFill>
                  <a:sysClr val="windowText" lastClr="000000"/>
                </a:solidFill>
                <a:effectLst/>
                <a:uLnTx/>
                <a:uFillTx/>
                <a:latin typeface="Calibri"/>
                <a:cs typeface="Calibri"/>
              </a:rPr>
              <a:t>BMI: </a:t>
            </a:r>
            <a:r>
              <a:rPr kumimoji="0" sz="2000" b="0" i="0" u="none" strike="noStrike" kern="0" cap="none" spc="0" normalizeH="0" baseline="0" noProof="0" dirty="0">
                <a:ln>
                  <a:noFill/>
                </a:ln>
                <a:solidFill>
                  <a:sysClr val="windowText" lastClr="000000"/>
                </a:solidFill>
                <a:effectLst/>
                <a:uLnTx/>
                <a:uFillTx/>
                <a:latin typeface="Calibri"/>
                <a:cs typeface="Calibri"/>
              </a:rPr>
              <a:t>19,</a:t>
            </a:r>
            <a:r>
              <a:rPr kumimoji="0" sz="2000" b="0" i="0" u="none" strike="noStrike" kern="0" cap="none" spc="37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ASA</a:t>
            </a:r>
            <a:r>
              <a:rPr kumimoji="0" sz="2000" b="0" i="0" u="none" strike="noStrike" kern="0" cap="none" spc="38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P2</a:t>
            </a:r>
            <a:r>
              <a:rPr kumimoji="0" sz="2000" b="0" i="0" u="none" strike="noStrike" kern="0" cap="none" spc="38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with</a:t>
            </a:r>
            <a:r>
              <a:rPr kumimoji="0" sz="2000" b="0" i="0" u="none" strike="noStrike" kern="0" cap="none" spc="38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important</a:t>
            </a:r>
            <a:r>
              <a:rPr kumimoji="0" sz="2000" b="0" i="0" u="none" strike="noStrike" kern="0" cap="none" spc="40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tracheal</a:t>
            </a:r>
            <a:r>
              <a:rPr kumimoji="0" sz="2000" b="0" i="0" u="none" strike="noStrike" kern="0" cap="none" spc="38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stenosis </a:t>
            </a:r>
            <a:r>
              <a:rPr kumimoji="0" sz="2000" b="0" i="0" u="none" strike="noStrike" kern="0" cap="none" spc="0" normalizeH="0" baseline="0" noProof="0" dirty="0">
                <a:ln>
                  <a:noFill/>
                </a:ln>
                <a:solidFill>
                  <a:sysClr val="windowText" lastClr="000000"/>
                </a:solidFill>
                <a:effectLst/>
                <a:uLnTx/>
                <a:uFillTx/>
                <a:latin typeface="Calibri"/>
                <a:cs typeface="Calibri"/>
              </a:rPr>
              <a:t>after</a:t>
            </a:r>
            <a:r>
              <a:rPr kumimoji="0" sz="2000" b="0" i="0" u="none" strike="noStrike" kern="0" cap="none" spc="5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prolonged</a:t>
            </a:r>
            <a:r>
              <a:rPr kumimoji="0" sz="2000" b="0" i="0" u="none" strike="noStrike" kern="0" cap="none" spc="6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intubation</a:t>
            </a:r>
            <a:r>
              <a:rPr kumimoji="0" sz="2000" b="0" i="0" u="none" strike="noStrike" kern="0" cap="none" spc="5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and</a:t>
            </a:r>
            <a:r>
              <a:rPr kumimoji="0" sz="2000" b="0" i="0" u="none" strike="noStrike" kern="0" cap="none" spc="6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convulsions. </a:t>
            </a:r>
            <a:r>
              <a:rPr kumimoji="0" sz="2000" b="0" i="0" u="none" strike="noStrike" kern="0" cap="none" spc="0" normalizeH="0" baseline="0" noProof="0" dirty="0">
                <a:ln>
                  <a:noFill/>
                </a:ln>
                <a:solidFill>
                  <a:sysClr val="windowText" lastClr="000000"/>
                </a:solidFill>
                <a:effectLst/>
                <a:uLnTx/>
                <a:uFillTx/>
                <a:latin typeface="Calibri"/>
                <a:cs typeface="Calibri"/>
              </a:rPr>
              <a:t>The</a:t>
            </a:r>
            <a:r>
              <a:rPr kumimoji="0" sz="2000" b="0" i="0" u="none" strike="noStrike" kern="0" cap="none" spc="33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patient</a:t>
            </a:r>
            <a:r>
              <a:rPr kumimoji="0" sz="2000" b="0" i="0" u="none" strike="noStrike" kern="0" cap="none" spc="3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was</a:t>
            </a:r>
            <a:r>
              <a:rPr kumimoji="0" sz="2000" b="0" i="0" u="none" strike="noStrike" kern="0" cap="none" spc="3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preoxygenated</a:t>
            </a:r>
            <a:r>
              <a:rPr kumimoji="0" sz="2000" b="0" i="0" u="none" strike="noStrike" kern="0" cap="none" spc="3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and</a:t>
            </a:r>
            <a:r>
              <a:rPr kumimoji="0" sz="2000" b="0" i="0" u="none" strike="noStrike" kern="0" cap="none" spc="34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induced </a:t>
            </a:r>
            <a:r>
              <a:rPr kumimoji="0" sz="2000" b="0" i="0" u="none" strike="noStrike" kern="0" cap="none" spc="0" normalizeH="0" baseline="0" noProof="0" dirty="0">
                <a:ln>
                  <a:noFill/>
                </a:ln>
                <a:solidFill>
                  <a:sysClr val="windowText" lastClr="000000"/>
                </a:solidFill>
                <a:effectLst/>
                <a:uLnTx/>
                <a:uFillTx/>
                <a:latin typeface="Calibri"/>
                <a:cs typeface="Calibri"/>
              </a:rPr>
              <a:t>intravenously</a:t>
            </a:r>
            <a:r>
              <a:rPr kumimoji="0" sz="2000" b="0" i="0" u="none" strike="noStrike" kern="0" cap="none" spc="3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with</a:t>
            </a:r>
            <a:r>
              <a:rPr kumimoji="0" sz="2000" b="0" i="0" u="none" strike="noStrike" kern="0" cap="none" spc="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sufentanil</a:t>
            </a:r>
            <a:r>
              <a:rPr kumimoji="0" sz="2000" b="0" i="0" u="none" strike="noStrike" kern="0" cap="none" spc="35" normalizeH="0" baseline="0" noProof="0" dirty="0">
                <a:ln>
                  <a:noFill/>
                </a:ln>
                <a:solidFill>
                  <a:sysClr val="windowText" lastClr="000000"/>
                </a:solidFill>
                <a:effectLst/>
                <a:uLnTx/>
                <a:uFillTx/>
                <a:latin typeface="Calibri"/>
                <a:cs typeface="Calibri"/>
              </a:rPr>
              <a:t>  </a:t>
            </a:r>
            <a:r>
              <a:rPr kumimoji="0" sz="2000" b="0" i="0" u="none" strike="noStrike" kern="0" cap="none" spc="-20" normalizeH="0" baseline="0" noProof="0" dirty="0">
                <a:ln>
                  <a:noFill/>
                </a:ln>
                <a:solidFill>
                  <a:sysClr val="windowText" lastClr="000000"/>
                </a:solidFill>
                <a:effectLst/>
                <a:uLnTx/>
                <a:uFillTx/>
                <a:latin typeface="Calibri"/>
                <a:cs typeface="Calibri"/>
              </a:rPr>
              <a:t>(TCI-</a:t>
            </a:r>
            <a:r>
              <a:rPr kumimoji="0" sz="2000" b="0" i="0" u="none" strike="noStrike" kern="0" cap="none" spc="-10" normalizeH="0" baseline="0" noProof="0" dirty="0">
                <a:ln>
                  <a:noFill/>
                </a:ln>
                <a:solidFill>
                  <a:sysClr val="windowText" lastClr="000000"/>
                </a:solidFill>
                <a:effectLst/>
                <a:uLnTx/>
                <a:uFillTx/>
                <a:latin typeface="Calibri"/>
                <a:cs typeface="Calibri"/>
              </a:rPr>
              <a:t>0,3ng/ml),</a:t>
            </a:r>
            <a:endParaRPr kumimoji="0" sz="2000" b="0" i="0" u="none" strike="noStrike" kern="0" cap="none" spc="0" normalizeH="0" baseline="0" noProof="0">
              <a:ln>
                <a:noFill/>
              </a:ln>
              <a:solidFill>
                <a:sysClr val="windowText" lastClr="000000"/>
              </a:solidFill>
              <a:effectLst/>
              <a:uLnTx/>
              <a:uFillTx/>
              <a:latin typeface="Calibri"/>
              <a:cs typeface="Calibri"/>
            </a:endParaRPr>
          </a:p>
        </p:txBody>
      </p:sp>
      <p:sp>
        <p:nvSpPr>
          <p:cNvPr id="5" name="object 5"/>
          <p:cNvSpPr txBox="1"/>
          <p:nvPr/>
        </p:nvSpPr>
        <p:spPr>
          <a:xfrm>
            <a:off x="379272" y="3376421"/>
            <a:ext cx="4845685" cy="33083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tab pos="1118870" algn="l"/>
                <a:tab pos="2221230" algn="l"/>
                <a:tab pos="3277235" algn="l"/>
              </a:tabLst>
              <a:defRPr/>
            </a:pPr>
            <a:r>
              <a:rPr kumimoji="0" sz="2000" b="0" i="0" u="none" strike="noStrike" kern="0" cap="none" spc="-10" normalizeH="0" baseline="0" noProof="0" dirty="0">
                <a:ln>
                  <a:noFill/>
                </a:ln>
                <a:solidFill>
                  <a:sysClr val="windowText" lastClr="000000"/>
                </a:solidFill>
                <a:effectLst/>
                <a:uLnTx/>
                <a:uFillTx/>
                <a:latin typeface="Calibri"/>
                <a:cs typeface="Calibri"/>
              </a:rPr>
              <a:t>lidocaine</a:t>
            </a:r>
            <a:r>
              <a:rPr kumimoji="0" sz="2000" b="0" i="0" u="none" strike="noStrike" kern="0" cap="none" spc="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(100mg),</a:t>
            </a:r>
            <a:r>
              <a:rPr kumimoji="0" sz="2000" b="0" i="0" u="none" strike="noStrike" kern="0" cap="none" spc="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propofol</a:t>
            </a:r>
            <a:r>
              <a:rPr kumimoji="0" sz="2000" b="0" i="0" u="none" strike="noStrike" kern="0" cap="none" spc="0" normalizeH="0" baseline="0" noProof="0" dirty="0">
                <a:ln>
                  <a:noFill/>
                </a:ln>
                <a:solidFill>
                  <a:sysClr val="windowText" lastClr="000000"/>
                </a:solidFill>
                <a:effectLst/>
                <a:uLnTx/>
                <a:uFillTx/>
                <a:latin typeface="Calibri"/>
                <a:cs typeface="Calibri"/>
              </a:rPr>
              <a:t>	</a:t>
            </a:r>
            <a:r>
              <a:rPr kumimoji="0" sz="2000" b="0" i="0" u="none" strike="noStrike" kern="0" cap="none" spc="-20" normalizeH="0" baseline="0" noProof="0" dirty="0">
                <a:ln>
                  <a:noFill/>
                </a:ln>
                <a:solidFill>
                  <a:sysClr val="windowText" lastClr="000000"/>
                </a:solidFill>
                <a:effectLst/>
                <a:uLnTx/>
                <a:uFillTx/>
                <a:latin typeface="Calibri"/>
                <a:cs typeface="Calibri"/>
              </a:rPr>
              <a:t>(TCI-</a:t>
            </a:r>
            <a:r>
              <a:rPr kumimoji="0" sz="2000" b="0" i="0" u="none" strike="noStrike" kern="0" cap="none" spc="-10" normalizeH="0" baseline="0" noProof="0" dirty="0">
                <a:ln>
                  <a:noFill/>
                </a:ln>
                <a:solidFill>
                  <a:sysClr val="windowText" lastClr="000000"/>
                </a:solidFill>
                <a:effectLst/>
                <a:uLnTx/>
                <a:uFillTx/>
                <a:latin typeface="Calibri"/>
                <a:cs typeface="Calibri"/>
              </a:rPr>
              <a:t>2,5ug/ml),</a:t>
            </a:r>
            <a:endParaRPr kumimoji="0" sz="2000" b="0" i="0" u="none" strike="noStrike" kern="0" cap="none" spc="0" normalizeH="0" baseline="0" noProof="0">
              <a:ln>
                <a:noFill/>
              </a:ln>
              <a:solidFill>
                <a:sysClr val="windowText" lastClr="000000"/>
              </a:solidFill>
              <a:effectLst/>
              <a:uLnTx/>
              <a:uFillTx/>
              <a:latin typeface="Calibri"/>
              <a:cs typeface="Calibri"/>
            </a:endParaRPr>
          </a:p>
        </p:txBody>
      </p:sp>
      <p:sp>
        <p:nvSpPr>
          <p:cNvPr id="6" name="object 6"/>
          <p:cNvSpPr txBox="1"/>
          <p:nvPr/>
        </p:nvSpPr>
        <p:spPr>
          <a:xfrm>
            <a:off x="379272" y="3650741"/>
            <a:ext cx="4849495" cy="2800350"/>
          </a:xfrm>
          <a:prstGeom prst="rect">
            <a:avLst/>
          </a:prstGeom>
        </p:spPr>
        <p:txBody>
          <a:bodyPr vert="horz" wrap="square" lIns="0" tIns="43180" rIns="0" bIns="0" rtlCol="0">
            <a:spAutoFit/>
          </a:bodyPr>
          <a:lstStyle/>
          <a:p>
            <a:pPr marL="12700" marR="5080" lvl="0" indent="0" algn="just" defTabSz="914400" eaLnBrk="1" fontAlgn="auto" latinLnBrk="0" hangingPunct="1">
              <a:lnSpc>
                <a:spcPct val="90000"/>
              </a:lnSpc>
              <a:spcBef>
                <a:spcPts val="340"/>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Calibri"/>
                <a:cs typeface="Calibri"/>
              </a:rPr>
              <a:t>diazepam</a:t>
            </a:r>
            <a:r>
              <a:rPr kumimoji="0" sz="2000" b="0" i="0" u="none" strike="noStrike" kern="0" cap="none" spc="7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(5mg)</a:t>
            </a:r>
            <a:r>
              <a:rPr kumimoji="0" sz="2000" b="0" i="0" u="none" strike="noStrike" kern="0" cap="none" spc="8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and</a:t>
            </a:r>
            <a:r>
              <a:rPr kumimoji="0" sz="2000" b="0" i="0" u="none" strike="noStrike" kern="0" cap="none" spc="8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rocuronium(50mg).</a:t>
            </a:r>
            <a:r>
              <a:rPr kumimoji="0" sz="2000" b="0" i="0" u="none" strike="noStrike" kern="0" cap="none" spc="65" normalizeH="0" baseline="0" noProof="0" dirty="0">
                <a:ln>
                  <a:noFill/>
                </a:ln>
                <a:solidFill>
                  <a:sysClr val="windowText" lastClr="000000"/>
                </a:solidFill>
                <a:effectLst/>
                <a:uLnTx/>
                <a:uFillTx/>
                <a:latin typeface="Calibri"/>
                <a:cs typeface="Calibri"/>
              </a:rPr>
              <a:t>  </a:t>
            </a:r>
            <a:r>
              <a:rPr kumimoji="0" sz="2000" b="0" i="0" u="none" strike="noStrike" kern="0" cap="none" spc="-25" normalizeH="0" baseline="0" noProof="0" dirty="0">
                <a:ln>
                  <a:noFill/>
                </a:ln>
                <a:solidFill>
                  <a:sysClr val="windowText" lastClr="000000"/>
                </a:solidFill>
                <a:effectLst/>
                <a:uLnTx/>
                <a:uFillTx/>
                <a:latin typeface="Calibri"/>
                <a:cs typeface="Calibri"/>
              </a:rPr>
              <a:t>DL </a:t>
            </a:r>
            <a:r>
              <a:rPr kumimoji="0" sz="2000" b="0" i="0" u="none" strike="noStrike" kern="0" cap="none" spc="0" normalizeH="0" baseline="0" noProof="0" dirty="0">
                <a:ln>
                  <a:noFill/>
                </a:ln>
                <a:solidFill>
                  <a:sysClr val="windowText" lastClr="000000"/>
                </a:solidFill>
                <a:effectLst/>
                <a:uLnTx/>
                <a:uFillTx/>
                <a:latin typeface="Calibri"/>
                <a:cs typeface="Calibri"/>
              </a:rPr>
              <a:t>was</a:t>
            </a:r>
            <a:r>
              <a:rPr kumimoji="0" sz="2000" b="0" i="0" u="none" strike="noStrike" kern="0" cap="none" spc="45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unsuccessful</a:t>
            </a:r>
            <a:r>
              <a:rPr kumimoji="0" sz="2000" b="0" i="0" u="none" strike="noStrike" kern="0" cap="none" spc="434"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performed</a:t>
            </a:r>
            <a:r>
              <a:rPr kumimoji="0" sz="2000" b="0" i="0" u="none" strike="noStrike" kern="0" cap="none" spc="459"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with</a:t>
            </a:r>
            <a:r>
              <a:rPr kumimoji="0" sz="2000" b="0" i="0" u="none" strike="noStrike" kern="0" cap="none" spc="459"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a:t>
            </a:r>
            <a:r>
              <a:rPr kumimoji="0" sz="2000" b="0" i="0" u="none" strike="noStrike" kern="0" cap="none" spc="45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7,0</a:t>
            </a:r>
            <a:r>
              <a:rPr kumimoji="0" sz="2000" b="0" i="0" u="none" strike="noStrike" kern="0" cap="none" spc="465" normalizeH="0" baseline="0" noProof="0" dirty="0">
                <a:ln>
                  <a:noFill/>
                </a:ln>
                <a:solidFill>
                  <a:sysClr val="windowText" lastClr="000000"/>
                </a:solidFill>
                <a:effectLst/>
                <a:uLnTx/>
                <a:uFillTx/>
                <a:latin typeface="Calibri"/>
                <a:cs typeface="Calibri"/>
              </a:rPr>
              <a:t> </a:t>
            </a:r>
            <a:r>
              <a:rPr kumimoji="0" sz="2000" b="0" i="0" u="none" strike="noStrike" kern="0" cap="none" spc="-25" normalizeH="0" baseline="0" noProof="0" dirty="0">
                <a:ln>
                  <a:noFill/>
                </a:ln>
                <a:solidFill>
                  <a:sysClr val="windowText" lastClr="000000"/>
                </a:solidFill>
                <a:effectLst/>
                <a:uLnTx/>
                <a:uFillTx/>
                <a:latin typeface="Calibri"/>
                <a:cs typeface="Calibri"/>
              </a:rPr>
              <a:t>and </a:t>
            </a:r>
            <a:r>
              <a:rPr kumimoji="0" sz="2000" b="0" i="0" u="none" strike="noStrike" kern="0" cap="none" spc="0" normalizeH="0" baseline="0" noProof="0" dirty="0">
                <a:ln>
                  <a:noFill/>
                </a:ln>
                <a:solidFill>
                  <a:sysClr val="windowText" lastClr="000000"/>
                </a:solidFill>
                <a:effectLst/>
                <a:uLnTx/>
                <a:uFillTx/>
                <a:latin typeface="Calibri"/>
                <a:cs typeface="Calibri"/>
              </a:rPr>
              <a:t>5,5</a:t>
            </a:r>
            <a:r>
              <a:rPr kumimoji="0" sz="2000" b="0" i="0" u="none" strike="noStrike" kern="0" cap="none" spc="-15" normalizeH="0" baseline="0" noProof="0" dirty="0">
                <a:ln>
                  <a:noFill/>
                </a:ln>
                <a:solidFill>
                  <a:sysClr val="windowText" lastClr="000000"/>
                </a:solidFill>
                <a:effectLst/>
                <a:uLnTx/>
                <a:uFillTx/>
                <a:latin typeface="Calibri"/>
                <a:cs typeface="Calibri"/>
              </a:rPr>
              <a:t> </a:t>
            </a:r>
            <a:r>
              <a:rPr kumimoji="0" sz="2000" b="0" i="0" u="none" strike="noStrike" kern="0" cap="none" spc="-20" normalizeH="0" baseline="0" noProof="0" dirty="0">
                <a:ln>
                  <a:noFill/>
                </a:ln>
                <a:solidFill>
                  <a:sysClr val="windowText" lastClr="000000"/>
                </a:solidFill>
                <a:effectLst/>
                <a:uLnTx/>
                <a:uFillTx/>
                <a:latin typeface="Calibri"/>
                <a:cs typeface="Calibri"/>
              </a:rPr>
              <a:t>TT.</a:t>
            </a:r>
            <a:r>
              <a:rPr kumimoji="0" sz="2000" b="0" i="0" u="none" strike="noStrike" kern="0" cap="none" spc="-1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An</a:t>
            </a:r>
            <a:r>
              <a:rPr kumimoji="0" sz="2000" b="0" i="0" u="none" strike="noStrike" kern="0" cap="none" spc="-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airway exchange</a:t>
            </a:r>
            <a:r>
              <a:rPr kumimoji="0" sz="2000" b="0" i="0" u="none" strike="noStrike" kern="0" cap="none" spc="-1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catheter</a:t>
            </a:r>
            <a:r>
              <a:rPr kumimoji="0" sz="2000" b="0" i="0" u="none" strike="noStrike" kern="0" cap="none" spc="-1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(AEC)</a:t>
            </a:r>
            <a:r>
              <a:rPr kumimoji="0" sz="2000" b="0" i="0" u="none" strike="noStrike" kern="0" cap="none" spc="5" normalizeH="0" baseline="0" noProof="0" dirty="0">
                <a:ln>
                  <a:noFill/>
                </a:ln>
                <a:solidFill>
                  <a:sysClr val="windowText" lastClr="000000"/>
                </a:solidFill>
                <a:effectLst/>
                <a:uLnTx/>
                <a:uFillTx/>
                <a:latin typeface="Calibri"/>
                <a:cs typeface="Calibri"/>
              </a:rPr>
              <a:t> </a:t>
            </a:r>
            <a:r>
              <a:rPr kumimoji="0" sz="2000" b="0" i="0" u="none" strike="noStrike" kern="0" cap="none" spc="-25" normalizeH="0" baseline="0" noProof="0" dirty="0">
                <a:ln>
                  <a:noFill/>
                </a:ln>
                <a:solidFill>
                  <a:sysClr val="windowText" lastClr="000000"/>
                </a:solidFill>
                <a:effectLst/>
                <a:uLnTx/>
                <a:uFillTx/>
                <a:latin typeface="Calibri"/>
                <a:cs typeface="Calibri"/>
              </a:rPr>
              <a:t>was </a:t>
            </a:r>
            <a:r>
              <a:rPr kumimoji="0" sz="2000" b="0" i="0" u="none" strike="noStrike" kern="0" cap="none" spc="0" normalizeH="0" baseline="0" noProof="0" dirty="0">
                <a:ln>
                  <a:noFill/>
                </a:ln>
                <a:solidFill>
                  <a:sysClr val="windowText" lastClr="000000"/>
                </a:solidFill>
                <a:effectLst/>
                <a:uLnTx/>
                <a:uFillTx/>
                <a:latin typeface="Calibri"/>
                <a:cs typeface="Calibri"/>
              </a:rPr>
              <a:t>introduced</a:t>
            </a:r>
            <a:r>
              <a:rPr kumimoji="0" sz="2000" b="0" i="0" u="none" strike="noStrike" kern="0" cap="none" spc="2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with</a:t>
            </a:r>
            <a:r>
              <a:rPr kumimoji="0" sz="2000" b="0" i="0" u="none" strike="noStrike" kern="0" cap="none" spc="2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DL</a:t>
            </a:r>
            <a:r>
              <a:rPr kumimoji="0" sz="2000" b="0" i="0" u="none" strike="noStrike" kern="0" cap="none" spc="2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and</a:t>
            </a:r>
            <a:r>
              <a:rPr kumimoji="0" sz="2000" b="0" i="0" u="none" strike="noStrike" kern="0" cap="none" spc="25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MANUJET</a:t>
            </a:r>
            <a:r>
              <a:rPr kumimoji="0" sz="2000" b="0" i="0" u="none" strike="noStrike" kern="0" cap="none" spc="24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ventilation </a:t>
            </a:r>
            <a:r>
              <a:rPr kumimoji="0" sz="2000" b="0" i="0" u="none" strike="noStrike" kern="0" cap="none" spc="0" normalizeH="0" baseline="0" noProof="0" dirty="0">
                <a:ln>
                  <a:noFill/>
                </a:ln>
                <a:solidFill>
                  <a:sysClr val="windowText" lastClr="000000"/>
                </a:solidFill>
                <a:effectLst/>
                <a:uLnTx/>
                <a:uFillTx/>
                <a:latin typeface="Calibri"/>
                <a:cs typeface="Calibri"/>
              </a:rPr>
              <a:t>was</a:t>
            </a:r>
            <a:r>
              <a:rPr kumimoji="0" sz="2000" b="0" i="0" u="none" strike="noStrike" kern="0" cap="none" spc="1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started</a:t>
            </a:r>
            <a:r>
              <a:rPr kumimoji="0" sz="2000" b="0" i="0" u="none" strike="noStrike" kern="0" cap="none" spc="16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(2,5</a:t>
            </a:r>
            <a:r>
              <a:rPr kumimoji="0" sz="2000" b="0" i="0" u="none" strike="noStrike" kern="0" cap="none" spc="15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psi,</a:t>
            </a:r>
            <a:r>
              <a:rPr kumimoji="0" sz="2000" b="0" i="0" u="none" strike="noStrike" kern="0" cap="none" spc="16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RR</a:t>
            </a:r>
            <a:r>
              <a:rPr kumimoji="0" sz="2000" b="0" i="0" u="none" strike="noStrike" kern="0" cap="none" spc="15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10-</a:t>
            </a:r>
            <a:r>
              <a:rPr kumimoji="0" sz="2000" b="0" i="0" u="none" strike="noStrike" kern="0" cap="none" spc="0" normalizeH="0" baseline="0" noProof="0" dirty="0">
                <a:ln>
                  <a:noFill/>
                </a:ln>
                <a:solidFill>
                  <a:sysClr val="windowText" lastClr="000000"/>
                </a:solidFill>
                <a:effectLst/>
                <a:uLnTx/>
                <a:uFillTx/>
                <a:latin typeface="Calibri"/>
                <a:cs typeface="Calibri"/>
              </a:rPr>
              <a:t>12).</a:t>
            </a:r>
            <a:r>
              <a:rPr kumimoji="0" sz="2000" b="0" i="0" u="none" strike="noStrike" kern="0" cap="none" spc="1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Arterial</a:t>
            </a:r>
            <a:r>
              <a:rPr kumimoji="0" sz="2000" b="0" i="0" u="none" strike="noStrike" kern="0" cap="none" spc="16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blood </a:t>
            </a:r>
            <a:r>
              <a:rPr kumimoji="0" sz="2000" b="0" i="0" u="none" strike="noStrike" kern="0" cap="none" spc="0" normalizeH="0" baseline="0" noProof="0" dirty="0">
                <a:ln>
                  <a:noFill/>
                </a:ln>
                <a:solidFill>
                  <a:sysClr val="windowText" lastClr="000000"/>
                </a:solidFill>
                <a:effectLst/>
                <a:uLnTx/>
                <a:uFillTx/>
                <a:latin typeface="Calibri"/>
                <a:cs typeface="Calibri"/>
              </a:rPr>
              <a:t>gases</a:t>
            </a:r>
            <a:r>
              <a:rPr kumimoji="0" sz="2000" b="0" i="0" u="none" strike="noStrike" kern="0" cap="none" spc="-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were</a:t>
            </a:r>
            <a:r>
              <a:rPr kumimoji="0" sz="2000" b="0" i="0" u="none" strike="noStrike" kern="0" cap="none" spc="-3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controlled</a:t>
            </a:r>
            <a:r>
              <a:rPr kumimoji="0" sz="2000" b="0" i="0" u="none" strike="noStrike" kern="0" cap="none" spc="-2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every</a:t>
            </a:r>
            <a:r>
              <a:rPr kumimoji="0" sz="2000" b="0" i="0" u="none" strike="noStrike" kern="0" cap="none" spc="-2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15</a:t>
            </a:r>
            <a:r>
              <a:rPr kumimoji="0" sz="2000" b="0" i="0" u="none" strike="noStrike" kern="0" cap="none" spc="-2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minutes</a:t>
            </a:r>
            <a:r>
              <a:rPr kumimoji="0" sz="2000" b="0" i="0" u="none" strike="noStrike" kern="0" cap="none" spc="-2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during </a:t>
            </a:r>
            <a:r>
              <a:rPr kumimoji="0" sz="2000" b="0" i="0" u="none" strike="noStrike" kern="0" cap="none" spc="0" normalizeH="0" baseline="0" noProof="0" dirty="0">
                <a:ln>
                  <a:noFill/>
                </a:ln>
                <a:solidFill>
                  <a:sysClr val="windowText" lastClr="000000"/>
                </a:solidFill>
                <a:effectLst/>
                <a:uLnTx/>
                <a:uFillTx/>
                <a:latin typeface="Calibri"/>
                <a:cs typeface="Calibri"/>
              </a:rPr>
              <a:t>the</a:t>
            </a:r>
            <a:r>
              <a:rPr kumimoji="0" sz="2000" b="0" i="0" u="none" strike="noStrike" kern="0" cap="none" spc="23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60</a:t>
            </a:r>
            <a:r>
              <a:rPr kumimoji="0" sz="2000" b="0" i="0" u="none" strike="noStrike" kern="0" cap="none" spc="254"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minutes</a:t>
            </a:r>
            <a:r>
              <a:rPr kumimoji="0" sz="2000" b="0" i="0" u="none" strike="noStrike" kern="0" cap="none" spc="2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surgery.</a:t>
            </a:r>
            <a:r>
              <a:rPr kumimoji="0" sz="2000" b="0" i="0" u="none" strike="noStrike" kern="0" cap="none" spc="23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After</a:t>
            </a:r>
            <a:r>
              <a:rPr kumimoji="0" sz="2000" b="0" i="0" u="none" strike="noStrike" kern="0" cap="none" spc="2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the</a:t>
            </a:r>
            <a:r>
              <a:rPr kumimoji="0" sz="2000" b="0" i="0" u="none" strike="noStrike" kern="0" cap="none" spc="25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procedure, </a:t>
            </a:r>
            <a:r>
              <a:rPr kumimoji="0" sz="2000" b="0" i="0" u="none" strike="noStrike" kern="0" cap="none" spc="0" normalizeH="0" baseline="0" noProof="0" dirty="0">
                <a:ln>
                  <a:noFill/>
                </a:ln>
                <a:solidFill>
                  <a:sysClr val="windowText" lastClr="000000"/>
                </a:solidFill>
                <a:effectLst/>
                <a:uLnTx/>
                <a:uFillTx/>
                <a:latin typeface="Calibri"/>
                <a:cs typeface="Calibri"/>
              </a:rPr>
              <a:t>sugamadex</a:t>
            </a:r>
            <a:r>
              <a:rPr kumimoji="0" sz="2000" b="0" i="0" u="none" strike="noStrike" kern="0" cap="none" spc="114"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(200mg)</a:t>
            </a:r>
            <a:r>
              <a:rPr kumimoji="0" sz="2000" b="0" i="0" u="none" strike="noStrike" kern="0" cap="none" spc="13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was</a:t>
            </a:r>
            <a:r>
              <a:rPr kumimoji="0" sz="2000" b="0" i="0" u="none" strike="noStrike" kern="0" cap="none" spc="12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administered</a:t>
            </a:r>
            <a:r>
              <a:rPr kumimoji="0" sz="2000" b="0" i="0" u="none" strike="noStrike" kern="0" cap="none" spc="13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guided </a:t>
            </a:r>
            <a:r>
              <a:rPr kumimoji="0" sz="2000" b="0" i="0" u="none" strike="noStrike" kern="0" cap="none" spc="0" normalizeH="0" baseline="0" noProof="0" dirty="0">
                <a:ln>
                  <a:noFill/>
                </a:ln>
                <a:solidFill>
                  <a:sysClr val="windowText" lastClr="000000"/>
                </a:solidFill>
                <a:effectLst/>
                <a:uLnTx/>
                <a:uFillTx/>
                <a:latin typeface="Calibri"/>
                <a:cs typeface="Calibri"/>
              </a:rPr>
              <a:t>by</a:t>
            </a:r>
            <a:r>
              <a:rPr kumimoji="0" sz="2000" b="0" i="0" u="none" strike="noStrike" kern="0" cap="none" spc="29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TOF</a:t>
            </a:r>
            <a:r>
              <a:rPr kumimoji="0" sz="2000" b="0" i="0" u="none" strike="noStrike" kern="0" cap="none" spc="30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and</a:t>
            </a:r>
            <a:r>
              <a:rPr kumimoji="0" sz="2000" b="0" i="0" u="none" strike="noStrike" kern="0" cap="none" spc="31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the</a:t>
            </a:r>
            <a:r>
              <a:rPr kumimoji="0" sz="2000" b="0" i="0" u="none" strike="noStrike" kern="0" cap="none" spc="31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patient</a:t>
            </a:r>
            <a:r>
              <a:rPr kumimoji="0" sz="2000" b="0" i="0" u="none" strike="noStrike" kern="0" cap="none" spc="31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was</a:t>
            </a:r>
            <a:r>
              <a:rPr kumimoji="0" sz="2000" b="0" i="0" u="none" strike="noStrike" kern="0" cap="none" spc="30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fully</a:t>
            </a:r>
            <a:r>
              <a:rPr kumimoji="0" sz="2000" b="0" i="0" u="none" strike="noStrike" kern="0" cap="none" spc="30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awake</a:t>
            </a:r>
            <a:r>
              <a:rPr kumimoji="0" sz="2000" b="0" i="0" u="none" strike="noStrike" kern="0" cap="none" spc="290" normalizeH="0" baseline="0" noProof="0" dirty="0">
                <a:ln>
                  <a:noFill/>
                </a:ln>
                <a:solidFill>
                  <a:sysClr val="windowText" lastClr="000000"/>
                </a:solidFill>
                <a:effectLst/>
                <a:uLnTx/>
                <a:uFillTx/>
                <a:latin typeface="Calibri"/>
                <a:cs typeface="Calibri"/>
              </a:rPr>
              <a:t> </a:t>
            </a:r>
            <a:r>
              <a:rPr kumimoji="0" sz="2000" b="0" i="0" u="none" strike="noStrike" kern="0" cap="none" spc="-25" normalizeH="0" baseline="0" noProof="0" dirty="0">
                <a:ln>
                  <a:noFill/>
                </a:ln>
                <a:solidFill>
                  <a:sysClr val="windowText" lastClr="000000"/>
                </a:solidFill>
                <a:effectLst/>
                <a:uLnTx/>
                <a:uFillTx/>
                <a:latin typeface="Calibri"/>
                <a:cs typeface="Calibri"/>
              </a:rPr>
              <a:t>and </a:t>
            </a:r>
            <a:r>
              <a:rPr kumimoji="0" sz="2000" b="0" i="0" u="none" strike="noStrike" kern="0" cap="none" spc="-10" normalizeH="0" baseline="0" noProof="0" dirty="0">
                <a:ln>
                  <a:noFill/>
                </a:ln>
                <a:solidFill>
                  <a:sysClr val="windowText" lastClr="000000"/>
                </a:solidFill>
                <a:effectLst/>
                <a:uLnTx/>
                <a:uFillTx/>
                <a:latin typeface="Calibri"/>
                <a:cs typeface="Calibri"/>
              </a:rPr>
              <a:t>eupneic.</a:t>
            </a:r>
            <a:endParaRPr kumimoji="0" sz="2000" b="0" i="0" u="none" strike="noStrike" kern="0" cap="none" spc="0" normalizeH="0" baseline="0" noProof="0" dirty="0">
              <a:ln>
                <a:noFill/>
              </a:ln>
              <a:solidFill>
                <a:sysClr val="windowText" lastClr="000000"/>
              </a:solidFill>
              <a:effectLst/>
              <a:uLnTx/>
              <a:uFillTx/>
              <a:latin typeface="Calibri"/>
              <a:cs typeface="Calibri"/>
            </a:endParaRPr>
          </a:p>
        </p:txBody>
      </p:sp>
      <p:sp>
        <p:nvSpPr>
          <p:cNvPr id="7" name="object 7"/>
          <p:cNvSpPr txBox="1"/>
          <p:nvPr/>
        </p:nvSpPr>
        <p:spPr>
          <a:xfrm>
            <a:off x="5741923" y="1979803"/>
            <a:ext cx="108267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0" normalizeH="0" baseline="0" noProof="0" dirty="0">
                <a:ln>
                  <a:noFill/>
                </a:ln>
                <a:solidFill>
                  <a:srgbClr val="212121"/>
                </a:solidFill>
                <a:effectLst/>
                <a:uLnTx/>
                <a:uFillTx/>
                <a:latin typeface="Calibri"/>
                <a:cs typeface="Calibri"/>
              </a:rPr>
              <a:t>Discussion</a:t>
            </a:r>
            <a:r>
              <a:rPr kumimoji="0" sz="1800" b="1" i="0" u="none" strike="noStrike" kern="0" cap="none" spc="-10" normalizeH="0" baseline="0" noProof="0" dirty="0">
                <a:ln>
                  <a:noFill/>
                </a:ln>
                <a:solidFill>
                  <a:sysClr val="windowText" lastClr="000000"/>
                </a:solidFill>
                <a:effectLst/>
                <a:uLnTx/>
                <a:uFillTx/>
                <a:latin typeface="Calibri"/>
                <a:cs typeface="Calibri"/>
              </a:rPr>
              <a:t>:</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8" name="object 8"/>
          <p:cNvSpPr txBox="1"/>
          <p:nvPr/>
        </p:nvSpPr>
        <p:spPr>
          <a:xfrm>
            <a:off x="5741923" y="2226690"/>
            <a:ext cx="293052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556260" algn="l"/>
                <a:tab pos="1746885" algn="l"/>
                <a:tab pos="2687320" algn="l"/>
              </a:tabLst>
              <a:defRPr/>
            </a:pPr>
            <a:r>
              <a:rPr kumimoji="0" sz="1800" b="0" i="0" u="none" strike="noStrike" kern="0" cap="none" spc="-25" normalizeH="0" baseline="0" noProof="0" dirty="0">
                <a:ln>
                  <a:noFill/>
                </a:ln>
                <a:solidFill>
                  <a:sysClr val="windowText" lastClr="000000"/>
                </a:solidFill>
                <a:effectLst/>
                <a:uLnTx/>
                <a:uFillTx/>
                <a:latin typeface="Calibri"/>
                <a:cs typeface="Calibri"/>
              </a:rPr>
              <a:t>The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ventilation</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through</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an</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9" name="object 9"/>
          <p:cNvSpPr txBox="1"/>
          <p:nvPr/>
        </p:nvSpPr>
        <p:spPr>
          <a:xfrm>
            <a:off x="5741923" y="2473578"/>
            <a:ext cx="293179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944880" algn="l"/>
                <a:tab pos="2139950" algn="l"/>
              </a:tabLst>
              <a:defRPr/>
            </a:pPr>
            <a:r>
              <a:rPr kumimoji="0" sz="1800" b="0" i="0" u="none" strike="noStrike" kern="0" cap="none" spc="-10" normalizeH="0" baseline="0" noProof="0" dirty="0">
                <a:ln>
                  <a:noFill/>
                </a:ln>
                <a:solidFill>
                  <a:sysClr val="windowText" lastClr="000000"/>
                </a:solidFill>
                <a:effectLst/>
                <a:uLnTx/>
                <a:uFillTx/>
                <a:latin typeface="Calibri"/>
                <a:cs typeface="Calibri"/>
              </a:rPr>
              <a:t>airway</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exchange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catheter</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grpSp>
        <p:nvGrpSpPr>
          <p:cNvPr id="10" name="object 10"/>
          <p:cNvGrpSpPr/>
          <p:nvPr/>
        </p:nvGrpSpPr>
        <p:grpSpPr>
          <a:xfrm>
            <a:off x="5509640" y="720851"/>
            <a:ext cx="5973445" cy="5462905"/>
            <a:chOff x="5509640" y="720851"/>
            <a:chExt cx="5973445" cy="5462905"/>
          </a:xfrm>
        </p:grpSpPr>
        <p:sp>
          <p:nvSpPr>
            <p:cNvPr id="11" name="object 11"/>
            <p:cNvSpPr/>
            <p:nvPr/>
          </p:nvSpPr>
          <p:spPr>
            <a:xfrm>
              <a:off x="5519165" y="2134362"/>
              <a:ext cx="0" cy="4049395"/>
            </a:xfrm>
            <a:custGeom>
              <a:avLst/>
              <a:gdLst/>
              <a:ahLst/>
              <a:cxnLst/>
              <a:rect l="l" t="t" r="r" b="b"/>
              <a:pathLst>
                <a:path h="4049395">
                  <a:moveTo>
                    <a:pt x="0" y="0"/>
                  </a:moveTo>
                  <a:lnTo>
                    <a:pt x="0" y="4048798"/>
                  </a:lnTo>
                </a:path>
              </a:pathLst>
            </a:custGeom>
            <a:ln w="19050">
              <a:solidFill>
                <a:srgbClr val="A4A4A4"/>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2"/>
            <p:cNvPicPr/>
            <p:nvPr/>
          </p:nvPicPr>
          <p:blipFill>
            <a:blip r:embed="rId2" cstate="print"/>
            <a:stretch>
              <a:fillRect/>
            </a:stretch>
          </p:blipFill>
          <p:spPr>
            <a:xfrm>
              <a:off x="8822435" y="720851"/>
              <a:ext cx="2660142" cy="2533650"/>
            </a:xfrm>
            <a:prstGeom prst="rect">
              <a:avLst/>
            </a:prstGeom>
          </p:spPr>
        </p:pic>
      </p:grpSp>
      <p:sp>
        <p:nvSpPr>
          <p:cNvPr id="13" name="object 13"/>
          <p:cNvSpPr txBox="1"/>
          <p:nvPr/>
        </p:nvSpPr>
        <p:spPr>
          <a:xfrm>
            <a:off x="5741923" y="2720466"/>
            <a:ext cx="5892800" cy="1271905"/>
          </a:xfrm>
          <a:prstGeom prst="rect">
            <a:avLst/>
          </a:prstGeom>
        </p:spPr>
        <p:txBody>
          <a:bodyPr vert="horz" wrap="square" lIns="0" tIns="12700" rIns="0" bIns="0" rtlCol="0">
            <a:spAutoFit/>
          </a:bodyPr>
          <a:lstStyle/>
          <a:p>
            <a:pPr marL="12700" marR="0" lvl="0" indent="0" defTabSz="914400" eaLnBrk="1" fontAlgn="auto" latinLnBrk="0" hangingPunct="1">
              <a:lnSpc>
                <a:spcPts val="2050"/>
              </a:lnSpc>
              <a:spcBef>
                <a:spcPts val="10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needs</a:t>
            </a:r>
            <a:r>
              <a:rPr kumimoji="0" sz="1800" b="0" i="0" u="none" strike="noStrike" kern="0" cap="none" spc="49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precautions</a:t>
            </a:r>
            <a:r>
              <a:rPr kumimoji="0" sz="1800" b="0" i="0" u="none" strike="noStrike" kern="0" cap="none" spc="49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but</a:t>
            </a:r>
            <a:r>
              <a:rPr kumimoji="0" sz="1800" b="0" i="0" u="none" strike="noStrike" kern="0" cap="none" spc="484"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allows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880"/>
              </a:lnSpc>
              <a:spcBef>
                <a:spcPts val="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good</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conditions</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for</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the</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surge-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13970" marR="5080" lvl="0" indent="0" defTabSz="914400" eaLnBrk="1" fontAlgn="auto" latinLnBrk="0" hangingPunct="1">
              <a:lnSpc>
                <a:spcPts val="1939"/>
              </a:lnSpc>
              <a:spcBef>
                <a:spcPts val="75"/>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on</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to</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view</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operate</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tracheal</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stenosis.</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Complications</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as </a:t>
            </a:r>
            <a:r>
              <a:rPr kumimoji="0" sz="1800" b="0" i="0" u="none" strike="noStrike" kern="0" cap="none" spc="0" normalizeH="0" baseline="0" noProof="0" dirty="0">
                <a:ln>
                  <a:noFill/>
                </a:ln>
                <a:solidFill>
                  <a:sysClr val="windowText" lastClr="000000"/>
                </a:solidFill>
                <a:effectLst/>
                <a:uLnTx/>
                <a:uFillTx/>
                <a:latin typeface="Calibri"/>
                <a:cs typeface="Calibri"/>
              </a:rPr>
              <a:t>pneumothorax</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or</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barotrauma</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are</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dangerous</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the</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challenge </a:t>
            </a:r>
            <a:r>
              <a:rPr kumimoji="0" sz="1800" b="0" i="0" u="none" strike="noStrike" kern="0" cap="none" spc="0" normalizeH="0" baseline="0" noProof="0" dirty="0">
                <a:ln>
                  <a:noFill/>
                </a:ln>
                <a:solidFill>
                  <a:sysClr val="windowText" lastClr="000000"/>
                </a:solidFill>
                <a:effectLst/>
                <a:uLnTx/>
                <a:uFillTx/>
                <a:latin typeface="Calibri"/>
                <a:cs typeface="Calibri"/>
              </a:rPr>
              <a:t>is</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do</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decide</a:t>
            </a:r>
            <a:r>
              <a:rPr kumimoji="0" sz="1800" b="0" i="0" u="none" strike="noStrike" kern="0" cap="none" spc="-1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which patient</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is</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eligible</a:t>
            </a:r>
            <a:r>
              <a:rPr kumimoji="0" sz="1800" b="0" i="0" u="none" strike="noStrike" kern="0" cap="none" spc="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for</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this</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technique.</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4" name="object 14"/>
          <p:cNvSpPr txBox="1"/>
          <p:nvPr/>
        </p:nvSpPr>
        <p:spPr>
          <a:xfrm>
            <a:off x="5743447" y="4195698"/>
            <a:ext cx="885825" cy="23939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rgbClr val="212121"/>
                </a:solidFill>
                <a:effectLst/>
                <a:uLnTx/>
                <a:uFillTx/>
                <a:latin typeface="Calibri"/>
                <a:cs typeface="Calibri"/>
              </a:rPr>
              <a:t>References</a:t>
            </a:r>
            <a:r>
              <a:rPr kumimoji="0" sz="1400" b="1" i="0" u="none" strike="noStrike" kern="0" cap="none" spc="-10" normalizeH="0" baseline="0" noProof="0" dirty="0">
                <a:ln>
                  <a:noFill/>
                </a:ln>
                <a:solidFill>
                  <a:sysClr val="windowText" lastClr="000000"/>
                </a:solidFill>
                <a:effectLst/>
                <a:uLnTx/>
                <a:uFillTx/>
                <a:latin typeface="Calibri"/>
                <a:cs typeface="Calibri"/>
              </a:rPr>
              <a:t>:</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
        <p:nvSpPr>
          <p:cNvPr id="15" name="object 15"/>
          <p:cNvSpPr txBox="1"/>
          <p:nvPr/>
        </p:nvSpPr>
        <p:spPr>
          <a:xfrm>
            <a:off x="5743447" y="4387722"/>
            <a:ext cx="6019800" cy="1200150"/>
          </a:xfrm>
          <a:prstGeom prst="rect">
            <a:avLst/>
          </a:prstGeom>
        </p:spPr>
        <p:txBody>
          <a:bodyPr vert="horz" wrap="square" lIns="0" tIns="37465" rIns="0" bIns="0" rtlCol="0">
            <a:spAutoFit/>
          </a:bodyPr>
          <a:lstStyle/>
          <a:p>
            <a:pPr marL="355600" marR="59690" lvl="0" indent="-342900" algn="just" defTabSz="914400" eaLnBrk="1" fontAlgn="auto" latinLnBrk="0" hangingPunct="1">
              <a:lnSpc>
                <a:spcPts val="1510"/>
              </a:lnSpc>
              <a:spcBef>
                <a:spcPts val="295"/>
              </a:spcBef>
              <a:spcAft>
                <a:spcPts val="0"/>
              </a:spcAft>
              <a:buClr>
                <a:srgbClr val="202020"/>
              </a:buClr>
              <a:buSzPct val="78571"/>
              <a:buFont typeface="Calibri"/>
              <a:buAutoNum type="arabicPeriod"/>
              <a:tabLst>
                <a:tab pos="395605" algn="l"/>
              </a:tabLst>
              <a:defRPr/>
            </a:pPr>
            <a:r>
              <a:rPr kumimoji="0" sz="1800" b="0" i="0" u="none" strike="noStrike" kern="0" cap="none" spc="0" normalizeH="0" baseline="0" noProof="0" dirty="0">
                <a:ln>
                  <a:noFill/>
                </a:ln>
                <a:solidFill>
                  <a:sysClr val="windowText" lastClr="000000"/>
                </a:solidFill>
                <a:effectLst/>
                <a:uLnTx/>
                <a:uFillTx/>
              </a:rPr>
              <a:t>	</a:t>
            </a:r>
            <a:r>
              <a:rPr kumimoji="0" sz="1400" b="0" i="0" u="none" strike="noStrike" kern="0" cap="none" spc="0" normalizeH="0" baseline="0" noProof="0" dirty="0">
                <a:ln>
                  <a:noFill/>
                </a:ln>
                <a:solidFill>
                  <a:sysClr val="windowText" lastClr="000000"/>
                </a:solidFill>
                <a:effectLst/>
                <a:uLnTx/>
                <a:uFillTx/>
                <a:latin typeface="Calibri"/>
                <a:cs typeface="Calibri"/>
              </a:rPr>
              <a:t>Macedo</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Neto</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55" normalizeH="0" baseline="0" noProof="0" dirty="0">
                <a:ln>
                  <a:noFill/>
                </a:ln>
                <a:solidFill>
                  <a:sysClr val="windowText" lastClr="000000"/>
                </a:solidFill>
                <a:effectLst/>
                <a:uLnTx/>
                <a:uFillTx/>
                <a:latin typeface="Calibri"/>
                <a:cs typeface="Calibri"/>
              </a:rPr>
              <a:t>AV,</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Oliveira</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HG,</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Macedo</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BR</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et</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al.</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20" normalizeH="0" baseline="0" noProof="0" dirty="0">
                <a:ln>
                  <a:noFill/>
                </a:ln>
                <a:solidFill>
                  <a:sysClr val="windowText" lastClr="000000"/>
                </a:solidFill>
                <a:effectLst/>
                <a:uLnTx/>
                <a:uFillTx/>
                <a:latin typeface="Calibri"/>
                <a:cs typeface="Calibri"/>
              </a:rPr>
              <a:t>Tratamento</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endoscópico </a:t>
            </a:r>
            <a:r>
              <a:rPr kumimoji="0" sz="1400" b="0" i="0" u="none" strike="noStrike" kern="0" cap="none" spc="-25" normalizeH="0" baseline="0" noProof="0" dirty="0">
                <a:ln>
                  <a:noFill/>
                </a:ln>
                <a:solidFill>
                  <a:sysClr val="windowText" lastClr="000000"/>
                </a:solidFill>
                <a:effectLst/>
                <a:uLnTx/>
                <a:uFillTx/>
                <a:latin typeface="Calibri"/>
                <a:cs typeface="Calibri"/>
              </a:rPr>
              <a:t>das </a:t>
            </a:r>
            <a:r>
              <a:rPr kumimoji="0" sz="1400" b="0" i="0" u="none" strike="noStrike" kern="0" cap="none" spc="0" normalizeH="0" baseline="0" noProof="0" dirty="0">
                <a:ln>
                  <a:noFill/>
                </a:ln>
                <a:solidFill>
                  <a:sysClr val="windowText" lastClr="000000"/>
                </a:solidFill>
                <a:effectLst/>
                <a:uLnTx/>
                <a:uFillTx/>
                <a:latin typeface="Calibri"/>
                <a:cs typeface="Calibri"/>
              </a:rPr>
              <a:t>estenoses</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funcionais</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das</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vias</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aéreas.</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Disponível</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em</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sng" strike="noStrike" kern="0" cap="none" spc="-10" normalizeH="0" baseline="0" noProof="0" dirty="0">
                <a:ln>
                  <a:noFill/>
                </a:ln>
                <a:solidFill>
                  <a:srgbClr val="0462C1"/>
                </a:solidFill>
                <a:effectLst/>
                <a:uLnTx/>
                <a:uFill>
                  <a:solidFill>
                    <a:srgbClr val="0462C1"/>
                  </a:solidFill>
                </a:uFill>
                <a:latin typeface="Calibri"/>
                <a:cs typeface="Calibri"/>
                <a:hlinkClick r:id="rId3"/>
              </a:rPr>
              <a:t>www.sopterj.com.br/wp-</a:t>
            </a:r>
            <a:r>
              <a:rPr kumimoji="0" sz="1400" b="0" i="0" u="none" strike="noStrike" kern="0" cap="none" spc="-10" normalizeH="0" baseline="0" noProof="0" dirty="0">
                <a:ln>
                  <a:noFill/>
                </a:ln>
                <a:solidFill>
                  <a:srgbClr val="0462C1"/>
                </a:solidFill>
                <a:effectLst/>
                <a:uLnTx/>
                <a:uFillTx/>
                <a:latin typeface="Calibri"/>
                <a:cs typeface="Calibri"/>
              </a:rPr>
              <a:t> </a:t>
            </a:r>
            <a:r>
              <a:rPr kumimoji="0" sz="1400" b="0" i="0" u="sng" strike="noStrike" kern="0" cap="none" spc="-10" normalizeH="0" baseline="0" noProof="0" dirty="0">
                <a:ln>
                  <a:noFill/>
                </a:ln>
                <a:solidFill>
                  <a:srgbClr val="0462C1"/>
                </a:solidFill>
                <a:effectLst/>
                <a:uLnTx/>
                <a:uFill>
                  <a:solidFill>
                    <a:srgbClr val="0462C1"/>
                  </a:solidFill>
                </a:uFill>
                <a:latin typeface="Calibri"/>
                <a:cs typeface="Calibri"/>
              </a:rPr>
              <a:t>content/themes/_sopterj_redesign_2017/_revista/2011/n_02/03.pdf</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55600" marR="5080" lvl="0" indent="-342900" algn="just" defTabSz="914400" eaLnBrk="1" fontAlgn="auto" latinLnBrk="0" hangingPunct="1">
              <a:lnSpc>
                <a:spcPts val="1510"/>
              </a:lnSpc>
              <a:spcBef>
                <a:spcPts val="5"/>
              </a:spcBef>
              <a:spcAft>
                <a:spcPts val="0"/>
              </a:spcAft>
              <a:buClr>
                <a:srgbClr val="202020"/>
              </a:buClr>
              <a:buSzPct val="78571"/>
              <a:buFontTx/>
              <a:buAutoNum type="arabicPeriod"/>
              <a:tabLst>
                <a:tab pos="355600" algn="l"/>
              </a:tabLst>
              <a:defRPr/>
            </a:pPr>
            <a:r>
              <a:rPr kumimoji="0" sz="1400" b="0" i="0" u="none" strike="noStrike" kern="0" cap="none" spc="0" normalizeH="0" baseline="0" noProof="0" dirty="0">
                <a:ln>
                  <a:noFill/>
                </a:ln>
                <a:solidFill>
                  <a:sysClr val="windowText" lastClr="000000"/>
                </a:solidFill>
                <a:effectLst/>
                <a:uLnTx/>
                <a:uFillTx/>
                <a:latin typeface="Calibri"/>
                <a:cs typeface="Calibri"/>
              </a:rPr>
              <a:t>Li</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S,</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Liu</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50" normalizeH="0" baseline="0" noProof="0" dirty="0">
                <a:ln>
                  <a:noFill/>
                </a:ln>
                <a:solidFill>
                  <a:sysClr val="windowText" lastClr="000000"/>
                </a:solidFill>
                <a:effectLst/>
                <a:uLnTx/>
                <a:uFillTx/>
                <a:latin typeface="Calibri"/>
                <a:cs typeface="Calibri"/>
              </a:rPr>
              <a:t>Y,</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Tan</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E</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et</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al.</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Efficacy</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of</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manual</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jet</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ventilation</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using</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Manujet</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III</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25" normalizeH="0" baseline="0" noProof="0" dirty="0">
                <a:ln>
                  <a:noFill/>
                </a:ln>
                <a:solidFill>
                  <a:sysClr val="windowText" lastClr="000000"/>
                </a:solidFill>
                <a:effectLst/>
                <a:uLnTx/>
                <a:uFillTx/>
                <a:latin typeface="Calibri"/>
                <a:cs typeface="Calibri"/>
              </a:rPr>
              <a:t>for </a:t>
            </a:r>
            <a:r>
              <a:rPr kumimoji="0" sz="1400" b="0" i="0" u="none" strike="noStrike" kern="0" cap="none" spc="0" normalizeH="0" baseline="0" noProof="0" dirty="0">
                <a:ln>
                  <a:noFill/>
                </a:ln>
                <a:solidFill>
                  <a:sysClr val="windowText" lastClr="000000"/>
                </a:solidFill>
                <a:effectLst/>
                <a:uLnTx/>
                <a:uFillTx/>
                <a:latin typeface="Calibri"/>
                <a:cs typeface="Calibri"/>
              </a:rPr>
              <a:t>bronchoscopic</a:t>
            </a:r>
            <a:r>
              <a:rPr kumimoji="0" sz="1400" b="0" i="0" u="none" strike="noStrike" kern="0" cap="none" spc="1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airway</a:t>
            </a:r>
            <a:r>
              <a:rPr kumimoji="0" sz="1400" b="0" i="0" u="none" strike="noStrike" kern="0" cap="none" spc="1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foreign</a:t>
            </a:r>
            <a:r>
              <a:rPr kumimoji="0" sz="1400" b="0" i="0" u="none" strike="noStrike" kern="0" cap="none" spc="1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body</a:t>
            </a:r>
            <a:r>
              <a:rPr kumimoji="0" sz="1400" b="0" i="0" u="none" strike="noStrike" kern="0" cap="none" spc="1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removal</a:t>
            </a:r>
            <a:r>
              <a:rPr kumimoji="0" sz="1400" b="0" i="0" u="none" strike="noStrike" kern="0" cap="none" spc="1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a:t>
            </a:r>
            <a:r>
              <a:rPr kumimoji="0" sz="1400" b="0" i="0" u="none" strike="noStrike" kern="0" cap="none" spc="1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children.</a:t>
            </a:r>
            <a:r>
              <a:rPr kumimoji="0" sz="1400" b="0" i="0" u="none" strike="noStrike" kern="0" cap="none" spc="1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Int</a:t>
            </a:r>
            <a:r>
              <a:rPr kumimoji="0" sz="1400" b="0" i="0" u="none" strike="noStrike" kern="0" cap="none" spc="1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a:t>
            </a:r>
            <a:r>
              <a:rPr kumimoji="0" sz="1400" b="0" i="0" u="none" strike="noStrike" kern="0" cap="none" spc="15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Pediatr </a:t>
            </a:r>
            <a:r>
              <a:rPr kumimoji="0" sz="1400" b="0" i="0" u="none" strike="noStrike" kern="0" cap="none" spc="0" normalizeH="0" baseline="0" noProof="0" dirty="0">
                <a:ln>
                  <a:noFill/>
                </a:ln>
                <a:solidFill>
                  <a:sysClr val="windowText" lastClr="000000"/>
                </a:solidFill>
                <a:effectLst/>
                <a:uLnTx/>
                <a:uFillTx/>
                <a:latin typeface="Calibri"/>
                <a:cs typeface="Calibri"/>
              </a:rPr>
              <a:t>Otorhinolaryngol.</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2010</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Dec;74(12):1401-</a:t>
            </a:r>
            <a:r>
              <a:rPr kumimoji="0" sz="1400" b="0" i="0" u="none" strike="noStrike" kern="0" cap="none" spc="-25" normalizeH="0" baseline="0" noProof="0" dirty="0">
                <a:ln>
                  <a:noFill/>
                </a:ln>
                <a:solidFill>
                  <a:sysClr val="windowText" lastClr="000000"/>
                </a:solidFill>
                <a:effectLst/>
                <a:uLnTx/>
                <a:uFillTx/>
                <a:latin typeface="Calibri"/>
                <a:cs typeface="Calibri"/>
              </a:rPr>
              <a:t>4.</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0795" rIns="0" bIns="0" rtlCol="0">
            <a:spAutoFit/>
          </a:bodyPr>
          <a:lstStyle/>
          <a:p>
            <a:pPr marL="12700" marR="5080" algn="ctr">
              <a:lnSpc>
                <a:spcPct val="100499"/>
              </a:lnSpc>
              <a:spcBef>
                <a:spcPts val="85"/>
              </a:spcBef>
            </a:pPr>
            <a:r>
              <a:rPr dirty="0"/>
              <a:t>SUSPECTED</a:t>
            </a:r>
            <a:r>
              <a:rPr spc="-45" dirty="0"/>
              <a:t> </a:t>
            </a:r>
            <a:r>
              <a:rPr spc="-10" dirty="0"/>
              <a:t>TRACHEOMALACIA</a:t>
            </a:r>
            <a:r>
              <a:rPr spc="-35" dirty="0"/>
              <a:t> </a:t>
            </a:r>
            <a:r>
              <a:rPr dirty="0"/>
              <a:t>IN</a:t>
            </a:r>
            <a:r>
              <a:rPr spc="-30" dirty="0"/>
              <a:t> </a:t>
            </a:r>
            <a:r>
              <a:rPr spc="-50" dirty="0"/>
              <a:t>2 </a:t>
            </a:r>
            <a:r>
              <a:rPr dirty="0"/>
              <a:t>MONTHS</a:t>
            </a:r>
            <a:r>
              <a:rPr spc="-55" dirty="0"/>
              <a:t> </a:t>
            </a:r>
            <a:r>
              <a:rPr spc="-10" dirty="0"/>
              <a:t>INFANT</a:t>
            </a:r>
            <a:r>
              <a:rPr spc="-45" dirty="0"/>
              <a:t> </a:t>
            </a:r>
            <a:r>
              <a:rPr dirty="0"/>
              <a:t>WITH</a:t>
            </a:r>
            <a:r>
              <a:rPr spc="-40" dirty="0"/>
              <a:t> </a:t>
            </a:r>
            <a:r>
              <a:rPr spc="-10" dirty="0"/>
              <a:t>PULMONARY </a:t>
            </a:r>
            <a:r>
              <a:rPr dirty="0"/>
              <a:t>HYPERTENSION</a:t>
            </a:r>
            <a:r>
              <a:rPr spc="-55" dirty="0"/>
              <a:t> </a:t>
            </a:r>
            <a:r>
              <a:rPr dirty="0"/>
              <a:t>AND</a:t>
            </a:r>
            <a:r>
              <a:rPr spc="-40" dirty="0"/>
              <a:t> </a:t>
            </a:r>
            <a:r>
              <a:rPr dirty="0"/>
              <a:t>PIERRE</a:t>
            </a:r>
            <a:r>
              <a:rPr spc="-45" dirty="0"/>
              <a:t> </a:t>
            </a:r>
            <a:r>
              <a:rPr spc="-10" dirty="0"/>
              <a:t>ROBIN SYNDROME.</a:t>
            </a:r>
          </a:p>
        </p:txBody>
      </p:sp>
      <p:sp>
        <p:nvSpPr>
          <p:cNvPr id="3" name="object 3"/>
          <p:cNvSpPr txBox="1"/>
          <p:nvPr/>
        </p:nvSpPr>
        <p:spPr>
          <a:xfrm>
            <a:off x="78739" y="2147315"/>
            <a:ext cx="5921375" cy="1328420"/>
          </a:xfrm>
          <a:prstGeom prst="rect">
            <a:avLst/>
          </a:prstGeom>
        </p:spPr>
        <p:txBody>
          <a:bodyPr vert="horz" wrap="square" lIns="0" tIns="12700" rIns="0" bIns="0" rtlCol="0">
            <a:spAutoFit/>
          </a:bodyPr>
          <a:lstStyle/>
          <a:p>
            <a:pPr marL="463550" marR="0" lvl="0" indent="0" defTabSz="914400" eaLnBrk="1" fontAlgn="auto" latinLnBrk="0" hangingPunct="1">
              <a:lnSpc>
                <a:spcPct val="100000"/>
              </a:lnSpc>
              <a:spcBef>
                <a:spcPts val="100"/>
              </a:spcBef>
              <a:spcAft>
                <a:spcPts val="0"/>
              </a:spcAft>
              <a:buClrTx/>
              <a:buSzTx/>
              <a:buFontTx/>
              <a:buNone/>
              <a:tabLst/>
              <a:defRPr/>
            </a:pPr>
            <a:r>
              <a:rPr kumimoji="0" sz="1400" b="0" i="1" u="none" strike="noStrike" kern="0" cap="none" spc="0" normalizeH="0" baseline="0" noProof="0" dirty="0">
                <a:ln>
                  <a:noFill/>
                </a:ln>
                <a:solidFill>
                  <a:sysClr val="windowText" lastClr="000000"/>
                </a:solidFill>
                <a:effectLst/>
                <a:uLnTx/>
                <a:uFillTx/>
                <a:latin typeface="Calibri"/>
                <a:cs typeface="Calibri"/>
              </a:rPr>
              <a:t>Prado</a:t>
            </a:r>
            <a:r>
              <a:rPr kumimoji="0" sz="1400" b="0" i="1" u="none" strike="noStrike" kern="0" cap="none" spc="-40"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RG,</a:t>
            </a:r>
            <a:r>
              <a:rPr kumimoji="0" sz="1400" b="0" i="1" u="none" strike="noStrike" kern="0" cap="none" spc="-20"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Sales</a:t>
            </a:r>
            <a:r>
              <a:rPr kumimoji="0" sz="1400" b="0" i="1" u="none" strike="noStrike" kern="0" cap="none" spc="-20"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LHB,</a:t>
            </a:r>
            <a:r>
              <a:rPr kumimoji="0" sz="1400" b="0" i="1" u="none" strike="noStrike" kern="0" cap="none" spc="-20"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Malito</a:t>
            </a:r>
            <a:r>
              <a:rPr kumimoji="0" sz="1400" b="0" i="1" u="none" strike="noStrike" kern="0" cap="none" spc="-30"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LM,</a:t>
            </a:r>
            <a:r>
              <a:rPr kumimoji="0" sz="1400" b="0" i="1" u="none" strike="noStrike" kern="0" cap="none" spc="-25"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Perin</a:t>
            </a:r>
            <a:r>
              <a:rPr kumimoji="0" sz="1400" b="0" i="1" u="none" strike="noStrike" kern="0" cap="none" spc="-15"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D,</a:t>
            </a:r>
            <a:r>
              <a:rPr kumimoji="0" sz="1400" b="0" i="1" u="none" strike="noStrike" kern="0" cap="none" spc="-25"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Ramos</a:t>
            </a:r>
            <a:r>
              <a:rPr kumimoji="0" sz="1400" b="0" i="1" u="none" strike="noStrike" kern="0" cap="none" spc="-15"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MS,</a:t>
            </a:r>
            <a:r>
              <a:rPr kumimoji="0" sz="1400" b="0" i="1" u="none" strike="noStrike" kern="0" cap="none" spc="-25"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Amaral</a:t>
            </a:r>
            <a:r>
              <a:rPr kumimoji="0" sz="1400" b="0" i="1" u="none" strike="noStrike" kern="0" cap="none" spc="-20" normalizeH="0" baseline="0" noProof="0" dirty="0">
                <a:ln>
                  <a:noFill/>
                </a:ln>
                <a:solidFill>
                  <a:sysClr val="windowText" lastClr="000000"/>
                </a:solidFill>
                <a:effectLst/>
                <a:uLnTx/>
                <a:uFillTx/>
                <a:latin typeface="Calibri"/>
                <a:cs typeface="Calibri"/>
              </a:rPr>
              <a:t> </a:t>
            </a:r>
            <a:r>
              <a:rPr kumimoji="0" sz="1400" b="0" i="1" u="none" strike="noStrike" kern="0" cap="none" spc="0" normalizeH="0" baseline="0" noProof="0" dirty="0">
                <a:ln>
                  <a:noFill/>
                </a:ln>
                <a:solidFill>
                  <a:sysClr val="windowText" lastClr="000000"/>
                </a:solidFill>
                <a:effectLst/>
                <a:uLnTx/>
                <a:uFillTx/>
                <a:latin typeface="Calibri"/>
                <a:cs typeface="Calibri"/>
              </a:rPr>
              <a:t>Neto,</a:t>
            </a:r>
            <a:r>
              <a:rPr kumimoji="0" sz="1400" b="0" i="1" u="none" strike="noStrike" kern="0" cap="none" spc="-20" normalizeH="0" baseline="0" noProof="0" dirty="0">
                <a:ln>
                  <a:noFill/>
                </a:ln>
                <a:solidFill>
                  <a:sysClr val="windowText" lastClr="000000"/>
                </a:solidFill>
                <a:effectLst/>
                <a:uLnTx/>
                <a:uFillTx/>
                <a:latin typeface="Calibri"/>
                <a:cs typeface="Calibri"/>
              </a:rPr>
              <a:t> </a:t>
            </a:r>
            <a:r>
              <a:rPr kumimoji="0" sz="1400" b="0" i="1" u="none" strike="noStrike" kern="0" cap="none" spc="-25" normalizeH="0" baseline="0" noProof="0" dirty="0">
                <a:ln>
                  <a:noFill/>
                </a:ln>
                <a:solidFill>
                  <a:sysClr val="windowText" lastClr="000000"/>
                </a:solidFill>
                <a:effectLst/>
                <a:uLnTx/>
                <a:uFillTx/>
                <a:latin typeface="Calibri"/>
                <a:cs typeface="Calibri"/>
              </a:rPr>
              <a:t>M.</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55"/>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cs typeface="Calibri"/>
            </a:endParaRPr>
          </a:p>
          <a:p>
            <a:pPr marL="12700" marR="5080" lvl="0" indent="0" algn="just" defTabSz="914400" eaLnBrk="1" fontAlgn="auto" latinLnBrk="0" hangingPunct="1">
              <a:lnSpc>
                <a:spcPct val="99400"/>
              </a:lnSpc>
              <a:spcBef>
                <a:spcPts val="0"/>
              </a:spcBef>
              <a:spcAft>
                <a:spcPts val="0"/>
              </a:spcAft>
              <a:buClrTx/>
              <a:buSzTx/>
              <a:buFontTx/>
              <a:buNone/>
              <a:tabLst/>
              <a:defRPr/>
            </a:pPr>
            <a:r>
              <a:rPr kumimoji="0" sz="1800" b="1" i="0" u="none" strike="noStrike" kern="0" cap="none" spc="0" normalizeH="0" baseline="0" noProof="0" dirty="0">
                <a:ln>
                  <a:noFill/>
                </a:ln>
                <a:solidFill>
                  <a:srgbClr val="222222"/>
                </a:solidFill>
                <a:effectLst/>
                <a:uLnTx/>
                <a:uFillTx/>
                <a:latin typeface="Calibri"/>
                <a:cs typeface="Calibri"/>
              </a:rPr>
              <a:t>Background</a:t>
            </a:r>
            <a:r>
              <a:rPr kumimoji="0" sz="1800" b="1" i="0" u="none" strike="noStrike" kern="0" cap="none" spc="0" normalizeH="0" baseline="0" noProof="0" dirty="0">
                <a:ln>
                  <a:noFill/>
                </a:ln>
                <a:solidFill>
                  <a:sysClr val="windowText" lastClr="000000"/>
                </a:solidFill>
                <a:effectLst/>
                <a:uLnTx/>
                <a:uFillTx/>
                <a:latin typeface="Calibri"/>
                <a:cs typeface="Calibri"/>
              </a:rPr>
              <a:t>:</a:t>
            </a:r>
            <a:r>
              <a:rPr kumimoji="0" sz="1800" b="1" i="0" u="none" strike="noStrike" kern="0" cap="none" spc="3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Anesthesia</a:t>
            </a:r>
            <a:r>
              <a:rPr kumimoji="0" sz="1800" b="0" i="0" u="none" strike="noStrike" kern="0" cap="none" spc="3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for</a:t>
            </a:r>
            <a:r>
              <a:rPr kumimoji="0" sz="1800" b="0" i="0" u="none" strike="noStrike" kern="0" cap="none" spc="36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nasal</a:t>
            </a:r>
            <a:r>
              <a:rPr kumimoji="0" sz="1800" b="0" i="0" u="none" strike="noStrike" kern="0" cap="none" spc="3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endoscopy</a:t>
            </a:r>
            <a:r>
              <a:rPr kumimoji="0" sz="1800" b="0" i="0" u="none" strike="noStrike" kern="0" cap="none" spc="3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procedures</a:t>
            </a:r>
            <a:r>
              <a:rPr kumimoji="0" sz="1800" b="0" i="0" u="none" strike="noStrike" kern="0" cap="none" spc="37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in </a:t>
            </a:r>
            <a:r>
              <a:rPr kumimoji="0" sz="1800" b="0" i="0" u="none" strike="noStrike" kern="0" cap="none" spc="0" normalizeH="0" baseline="0" noProof="0" dirty="0">
                <a:ln>
                  <a:noFill/>
                </a:ln>
                <a:solidFill>
                  <a:sysClr val="windowText" lastClr="000000"/>
                </a:solidFill>
                <a:effectLst/>
                <a:uLnTx/>
                <a:uFillTx/>
                <a:latin typeface="Calibri"/>
                <a:cs typeface="Calibri"/>
              </a:rPr>
              <a:t>infants</a:t>
            </a:r>
            <a:r>
              <a:rPr kumimoji="0" sz="1800" b="0" i="0" u="none" strike="noStrike" kern="0" cap="none" spc="27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is</a:t>
            </a:r>
            <a:r>
              <a:rPr kumimoji="0" sz="1800" b="0" i="0" u="none" strike="noStrike" kern="0" cap="none" spc="27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a:t>
            </a:r>
            <a:r>
              <a:rPr kumimoji="0" sz="1800" b="0" i="0" u="none" strike="noStrike" kern="0" cap="none" spc="27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stressful</a:t>
            </a:r>
            <a:r>
              <a:rPr kumimoji="0" sz="1800" b="0" i="0" u="none" strike="noStrike" kern="0" cap="none" spc="28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event</a:t>
            </a:r>
            <a:r>
              <a:rPr kumimoji="0" sz="1800" b="0" i="0" u="none" strike="noStrike" kern="0" cap="none" spc="27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even</a:t>
            </a:r>
            <a:r>
              <a:rPr kumimoji="0" sz="1800" b="0" i="0" u="none" strike="noStrike" kern="0" cap="none" spc="28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for</a:t>
            </a:r>
            <a:r>
              <a:rPr kumimoji="0" sz="1800" b="0" i="0" u="none" strike="noStrike" kern="0" cap="none" spc="27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experienced anesthesiologists.</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4"/>
          <p:cNvSpPr txBox="1"/>
          <p:nvPr/>
        </p:nvSpPr>
        <p:spPr>
          <a:xfrm>
            <a:off x="78739" y="3721100"/>
            <a:ext cx="592137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222222"/>
                </a:solidFill>
                <a:effectLst/>
                <a:uLnTx/>
                <a:uFillTx/>
                <a:latin typeface="Calibri"/>
                <a:cs typeface="Calibri"/>
              </a:rPr>
              <a:t>Case</a:t>
            </a:r>
            <a:r>
              <a:rPr kumimoji="0" sz="1800" b="1" i="0" u="none" strike="noStrike" kern="0" cap="none" spc="465" normalizeH="0" baseline="0" noProof="0" dirty="0">
                <a:ln>
                  <a:noFill/>
                </a:ln>
                <a:solidFill>
                  <a:srgbClr val="222222"/>
                </a:solidFill>
                <a:effectLst/>
                <a:uLnTx/>
                <a:uFillTx/>
                <a:latin typeface="Calibri"/>
                <a:cs typeface="Calibri"/>
              </a:rPr>
              <a:t> </a:t>
            </a:r>
            <a:r>
              <a:rPr kumimoji="0" sz="1800" b="1" i="0" u="none" strike="noStrike" kern="0" cap="none" spc="0" normalizeH="0" baseline="0" noProof="0" dirty="0">
                <a:ln>
                  <a:noFill/>
                </a:ln>
                <a:solidFill>
                  <a:srgbClr val="222222"/>
                </a:solidFill>
                <a:effectLst/>
                <a:uLnTx/>
                <a:uFillTx/>
                <a:latin typeface="Calibri"/>
                <a:cs typeface="Calibri"/>
              </a:rPr>
              <a:t>Presentation</a:t>
            </a:r>
            <a:r>
              <a:rPr kumimoji="0" sz="1800" b="1" i="0" u="none" strike="noStrike" kern="0" cap="none" spc="0" normalizeH="0" baseline="0" noProof="0" dirty="0">
                <a:ln>
                  <a:noFill/>
                </a:ln>
                <a:solidFill>
                  <a:sysClr val="windowText" lastClr="000000"/>
                </a:solidFill>
                <a:effectLst/>
                <a:uLnTx/>
                <a:uFillTx/>
                <a:latin typeface="Calibri"/>
                <a:cs typeface="Calibri"/>
              </a:rPr>
              <a:t>:</a:t>
            </a:r>
            <a:r>
              <a:rPr kumimoji="0" sz="1800" b="1" i="0" u="none" strike="noStrike" kern="0" cap="none" spc="4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2</a:t>
            </a:r>
            <a:r>
              <a:rPr kumimoji="0" sz="1800" b="0" i="0" u="none" strike="noStrike" kern="0" cap="none" spc="4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months,</a:t>
            </a:r>
            <a:r>
              <a:rPr kumimoji="0" sz="1800" b="0" i="0" u="none" strike="noStrike" kern="0" cap="none" spc="4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female</a:t>
            </a:r>
            <a:r>
              <a:rPr kumimoji="0" sz="1800" b="0" i="0" u="none" strike="noStrike" kern="0" cap="none" spc="4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patient,</a:t>
            </a:r>
            <a:r>
              <a:rPr kumimoji="0" sz="1800" b="0" i="0" u="none" strike="noStrike" kern="0" cap="none" spc="4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ASA</a:t>
            </a:r>
            <a:r>
              <a:rPr kumimoji="0" sz="1800" b="0" i="0" u="none" strike="noStrike" kern="0" cap="none" spc="459"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P3</a:t>
            </a:r>
            <a:r>
              <a:rPr kumimoji="0" sz="1800" b="0" i="0" u="none" strike="noStrike" kern="0" cap="none" spc="475"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with</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5" name="object 5"/>
          <p:cNvSpPr txBox="1"/>
          <p:nvPr/>
        </p:nvSpPr>
        <p:spPr>
          <a:xfrm>
            <a:off x="78739" y="4001516"/>
            <a:ext cx="592264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1049020" algn="l"/>
                <a:tab pos="2262505" algn="l"/>
                <a:tab pos="3183890" algn="l"/>
                <a:tab pos="4120515" algn="l"/>
                <a:tab pos="4897755" algn="l"/>
              </a:tabLst>
              <a:defRPr/>
            </a:pPr>
            <a:r>
              <a:rPr kumimoji="0" sz="1800" b="0" i="0" u="none" strike="noStrike" kern="0" cap="none" spc="-10" normalizeH="0" baseline="0" noProof="0" dirty="0">
                <a:ln>
                  <a:noFill/>
                </a:ln>
                <a:solidFill>
                  <a:sysClr val="windowText" lastClr="000000"/>
                </a:solidFill>
                <a:effectLst/>
                <a:uLnTx/>
                <a:uFillTx/>
                <a:latin typeface="Calibri"/>
                <a:cs typeface="Calibri"/>
              </a:rPr>
              <a:t>patent</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foramen</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ovale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(PFO)</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and</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pulmonary</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6" name="object 6"/>
          <p:cNvSpPr txBox="1"/>
          <p:nvPr/>
        </p:nvSpPr>
        <p:spPr>
          <a:xfrm>
            <a:off x="78739" y="4266692"/>
            <a:ext cx="592201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2836545" algn="l"/>
                <a:tab pos="3396615" algn="l"/>
                <a:tab pos="4482465" algn="l"/>
              </a:tabLst>
              <a:defRPr/>
            </a:pPr>
            <a:r>
              <a:rPr kumimoji="0" sz="1800" b="0" i="0" u="none" strike="noStrike" kern="0" cap="none" spc="-10" normalizeH="0" baseline="0" noProof="0" dirty="0">
                <a:ln>
                  <a:noFill/>
                </a:ln>
                <a:solidFill>
                  <a:sysClr val="windowText" lastClr="000000"/>
                </a:solidFill>
                <a:effectLst/>
                <a:uLnTx/>
                <a:uFillTx/>
                <a:latin typeface="Calibri"/>
                <a:cs typeface="Calibri"/>
              </a:rPr>
              <a:t>hypertension(PAP=65mmHg)</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with</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suspected</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tracheomalacia</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p:cNvSpPr txBox="1"/>
          <p:nvPr/>
        </p:nvSpPr>
        <p:spPr>
          <a:xfrm>
            <a:off x="78739" y="4547107"/>
            <a:ext cx="592137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541655" algn="l"/>
                <a:tab pos="1273810" algn="l"/>
                <a:tab pos="1985645" algn="l"/>
                <a:tab pos="3103880" algn="l"/>
                <a:tab pos="3641725" algn="l"/>
                <a:tab pos="4766310" algn="l"/>
                <a:tab pos="5139690" algn="l"/>
                <a:tab pos="5427345" algn="l"/>
              </a:tabLst>
              <a:defRPr/>
            </a:pPr>
            <a:r>
              <a:rPr kumimoji="0" sz="1800" b="0" i="0" u="none" strike="noStrike" kern="0" cap="none" spc="-25" normalizeH="0" baseline="0" noProof="0" dirty="0">
                <a:ln>
                  <a:noFill/>
                </a:ln>
                <a:solidFill>
                  <a:sysClr val="windowText" lastClr="000000"/>
                </a:solidFill>
                <a:effectLst/>
                <a:uLnTx/>
                <a:uFillTx/>
                <a:latin typeface="Calibri"/>
                <a:cs typeface="Calibri"/>
              </a:rPr>
              <a:t>and</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Pierre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Robin</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Syndrome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was</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submitted</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to</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50" normalizeH="0" baseline="0" noProof="0" dirty="0">
                <a:ln>
                  <a:noFill/>
                </a:ln>
                <a:solidFill>
                  <a:sysClr val="windowText" lastClr="000000"/>
                </a:solidFill>
                <a:effectLst/>
                <a:uLnTx/>
                <a:uFillTx/>
                <a:latin typeface="Calibri"/>
                <a:cs typeface="Calibri"/>
              </a:rPr>
              <a:t>a</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nasal</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8" name="object 8"/>
          <p:cNvSpPr txBox="1"/>
          <p:nvPr/>
        </p:nvSpPr>
        <p:spPr>
          <a:xfrm>
            <a:off x="78739" y="4812283"/>
            <a:ext cx="592137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1163955" algn="l"/>
                <a:tab pos="1577340" algn="l"/>
                <a:tab pos="2645410" algn="l"/>
                <a:tab pos="3262629" algn="l"/>
                <a:tab pos="4912360" algn="l"/>
                <a:tab pos="5752465" algn="l"/>
              </a:tabLst>
              <a:defRPr/>
            </a:pPr>
            <a:r>
              <a:rPr kumimoji="0" sz="1800" b="0" i="0" u="none" strike="noStrike" kern="0" cap="none" spc="-10" normalizeH="0" baseline="0" noProof="0" dirty="0">
                <a:ln>
                  <a:noFill/>
                </a:ln>
                <a:solidFill>
                  <a:sysClr val="windowText" lastClr="000000"/>
                </a:solidFill>
                <a:effectLst/>
                <a:uLnTx/>
                <a:uFillTx/>
                <a:latin typeface="Calibri"/>
                <a:cs typeface="Calibri"/>
              </a:rPr>
              <a:t>endoscopy</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for</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diagnosis.</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After</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preoxygenation,</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general</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iv</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9" name="object 9"/>
          <p:cNvSpPr txBox="1"/>
          <p:nvPr/>
        </p:nvSpPr>
        <p:spPr>
          <a:xfrm>
            <a:off x="78739" y="5092700"/>
            <a:ext cx="5922010" cy="1391285"/>
          </a:xfrm>
          <a:prstGeom prst="rect">
            <a:avLst/>
          </a:prstGeom>
        </p:spPr>
        <p:txBody>
          <a:bodyPr vert="horz" wrap="square" lIns="0" tIns="13970" rIns="0" bIns="0" rtlCol="0">
            <a:spAutoFit/>
          </a:bodyPr>
          <a:lstStyle/>
          <a:p>
            <a:pPr marL="12700" marR="5080" lvl="0" indent="0" algn="just" defTabSz="914400" eaLnBrk="1" fontAlgn="auto" latinLnBrk="0" hangingPunct="1">
              <a:lnSpc>
                <a:spcPct val="99400"/>
              </a:lnSpc>
              <a:spcBef>
                <a:spcPts val="11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anesthesia</a:t>
            </a:r>
            <a:r>
              <a:rPr kumimoji="0" sz="1800" b="0" i="0" u="none" strike="noStrike" kern="0" cap="none" spc="3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was</a:t>
            </a:r>
            <a:r>
              <a:rPr kumimoji="0" sz="1800" b="0" i="0" u="none" strike="noStrike" kern="0" cap="none" spc="3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induced</a:t>
            </a:r>
            <a:r>
              <a:rPr kumimoji="0" sz="1800" b="0" i="0" u="none" strike="noStrike" kern="0" cap="none" spc="3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(sufentanil</a:t>
            </a:r>
            <a:r>
              <a:rPr kumimoji="0" sz="1800" b="0" i="0" u="none" strike="noStrike" kern="0" cap="none" spc="3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0,1mcg/kg,</a:t>
            </a:r>
            <a:r>
              <a:rPr kumimoji="0" sz="1800" b="0" i="0" u="none" strike="noStrike" kern="0" cap="none" spc="35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propofol </a:t>
            </a:r>
            <a:r>
              <a:rPr kumimoji="0" sz="1800" b="0" i="0" u="none" strike="noStrike" kern="0" cap="none" spc="0" normalizeH="0" baseline="0" noProof="0" dirty="0">
                <a:ln>
                  <a:noFill/>
                </a:ln>
                <a:solidFill>
                  <a:sysClr val="windowText" lastClr="000000"/>
                </a:solidFill>
                <a:effectLst/>
                <a:uLnTx/>
                <a:uFillTx/>
                <a:latin typeface="Calibri"/>
                <a:cs typeface="Calibri"/>
              </a:rPr>
              <a:t>1mg/kg,</a:t>
            </a:r>
            <a:r>
              <a:rPr kumimoji="0" sz="1800" b="0" i="0" u="none" strike="noStrike" kern="0" cap="none" spc="47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dexmedetomidine</a:t>
            </a:r>
            <a:r>
              <a:rPr kumimoji="0" sz="1800" b="0" i="0" u="none" strike="noStrike" kern="0" cap="none" spc="49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0,3mg/kg</a:t>
            </a:r>
            <a:r>
              <a:rPr kumimoji="0" sz="1800" b="0" i="0" u="none" strike="noStrike" kern="0" cap="none" spc="484"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49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propofol</a:t>
            </a:r>
            <a:r>
              <a:rPr kumimoji="0" sz="1800" b="0" i="0" u="none" strike="noStrike" kern="0" cap="none" spc="484"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bolus</a:t>
            </a:r>
            <a:r>
              <a:rPr kumimoji="0" sz="1800" b="0" i="0" u="none" strike="noStrike" kern="0" cap="none" spc="48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as </a:t>
            </a:r>
            <a:r>
              <a:rPr kumimoji="0" sz="1800" b="0" i="0" u="none" strike="noStrike" kern="0" cap="none" spc="0" normalizeH="0" baseline="0" noProof="0" dirty="0">
                <a:ln>
                  <a:noFill/>
                </a:ln>
                <a:solidFill>
                  <a:sysClr val="windowText" lastClr="000000"/>
                </a:solidFill>
                <a:effectLst/>
                <a:uLnTx/>
                <a:uFillTx/>
                <a:latin typeface="Calibri"/>
                <a:cs typeface="Calibri"/>
              </a:rPr>
              <a:t>needed)</a:t>
            </a:r>
            <a:r>
              <a:rPr kumimoji="0" sz="1800" b="0" i="0" u="none" strike="noStrike" kern="0" cap="none" spc="8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8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intubated</a:t>
            </a:r>
            <a:r>
              <a:rPr kumimoji="0" sz="1800" b="0" i="0" u="none" strike="noStrike" kern="0" cap="none" spc="8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with</a:t>
            </a:r>
            <a:r>
              <a:rPr kumimoji="0" sz="1800" b="0" i="0" u="none" strike="noStrike" kern="0" cap="none" spc="8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3,0</a:t>
            </a:r>
            <a:r>
              <a:rPr kumimoji="0" sz="1800" b="0" i="0" u="none" strike="noStrike" kern="0" cap="none" spc="8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TT</a:t>
            </a:r>
            <a:r>
              <a:rPr kumimoji="0" sz="1800" b="0" i="0" u="none" strike="noStrike" kern="0" cap="none" spc="8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8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DL.</a:t>
            </a:r>
            <a:r>
              <a:rPr kumimoji="0" sz="1800" b="0" i="0" u="none" strike="noStrike" kern="0" cap="none" spc="8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a:t>
            </a:r>
            <a:r>
              <a:rPr kumimoji="0" sz="1800" b="0" i="0" u="none" strike="noStrike" kern="0" cap="none" spc="8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small</a:t>
            </a:r>
            <a:r>
              <a:rPr kumimoji="0" sz="1800" b="0" i="0" u="none" strike="noStrike" kern="0" cap="none" spc="9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nasogastric </a:t>
            </a:r>
            <a:r>
              <a:rPr kumimoji="0" sz="1800" b="0" i="0" u="none" strike="noStrike" kern="0" cap="none" spc="0" normalizeH="0" baseline="0" noProof="0" dirty="0">
                <a:ln>
                  <a:noFill/>
                </a:ln>
                <a:solidFill>
                  <a:sysClr val="windowText" lastClr="000000"/>
                </a:solidFill>
                <a:effectLst/>
                <a:uLnTx/>
                <a:uFillTx/>
                <a:latin typeface="Calibri"/>
                <a:cs typeface="Calibri"/>
              </a:rPr>
              <a:t>tube</a:t>
            </a:r>
            <a:r>
              <a:rPr kumimoji="0" sz="1800" b="0" i="0" u="none" strike="noStrike" kern="0" cap="none" spc="1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was</a:t>
            </a:r>
            <a:r>
              <a:rPr kumimoji="0" sz="1800" b="0" i="0" u="none" strike="noStrike" kern="0" cap="none" spc="1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introduced</a:t>
            </a:r>
            <a:r>
              <a:rPr kumimoji="0" sz="1800" b="0" i="0" u="none" strike="noStrike" kern="0" cap="none" spc="1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inside</a:t>
            </a:r>
            <a:r>
              <a:rPr kumimoji="0" sz="1800" b="0" i="0" u="none" strike="noStrike" kern="0" cap="none" spc="1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the</a:t>
            </a:r>
            <a:r>
              <a:rPr kumimoji="0" sz="1800" b="0" i="0" u="none" strike="noStrike" kern="0" cap="none" spc="1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tube</a:t>
            </a:r>
            <a:r>
              <a:rPr kumimoji="0" sz="1800" b="0" i="0" u="none" strike="noStrike" kern="0" cap="none" spc="1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1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TT</a:t>
            </a:r>
            <a:r>
              <a:rPr kumimoji="0" sz="1800" b="0" i="0" u="none" strike="noStrike" kern="0" cap="none" spc="1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was</a:t>
            </a:r>
            <a:r>
              <a:rPr kumimoji="0" sz="1800" b="0" i="0" u="none" strike="noStrike" kern="0" cap="none" spc="1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removed.</a:t>
            </a:r>
            <a:r>
              <a:rPr kumimoji="0" sz="1800" b="0" i="0" u="none" strike="noStrike" kern="0" cap="none" spc="135"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Jet </a:t>
            </a:r>
            <a:r>
              <a:rPr kumimoji="0" sz="1800" b="0" i="0" u="none" strike="noStrike" kern="0" cap="none" spc="0" normalizeH="0" baseline="0" noProof="0" dirty="0">
                <a:ln>
                  <a:noFill/>
                </a:ln>
                <a:solidFill>
                  <a:sysClr val="windowText" lastClr="000000"/>
                </a:solidFill>
                <a:effectLst/>
                <a:uLnTx/>
                <a:uFillTx/>
                <a:latin typeface="Calibri"/>
                <a:cs typeface="Calibri"/>
              </a:rPr>
              <a:t>ventilation</a:t>
            </a:r>
            <a:r>
              <a:rPr kumimoji="0" sz="1800" b="0" i="0" u="none" strike="noStrike" kern="0" cap="none" spc="9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(Manujet</a:t>
            </a:r>
            <a:r>
              <a:rPr kumimoji="0" sz="1800" b="0" i="0" u="none" strike="noStrike" kern="0" cap="none" spc="9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III)</a:t>
            </a:r>
            <a:r>
              <a:rPr kumimoji="0" sz="1800" b="0" i="0" u="none" strike="noStrike" kern="0" cap="none" spc="9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performed</a:t>
            </a:r>
            <a:r>
              <a:rPr kumimoji="0" sz="1800" b="0" i="0" u="none" strike="noStrike" kern="0" cap="none" spc="9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via</a:t>
            </a:r>
            <a:r>
              <a:rPr kumimoji="0" sz="1800" b="0" i="0" u="none" strike="noStrike" kern="0" cap="none" spc="9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NGT</a:t>
            </a:r>
            <a:r>
              <a:rPr kumimoji="0" sz="1800" b="0" i="0" u="none" strike="noStrike" kern="0" cap="none" spc="9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(1,5psi</a:t>
            </a:r>
            <a:r>
              <a:rPr kumimoji="0" sz="1800" b="0" i="0" u="none" strike="noStrike" kern="0" cap="none" spc="9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RR20/min).</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0" name="object 10"/>
          <p:cNvSpPr txBox="1"/>
          <p:nvPr/>
        </p:nvSpPr>
        <p:spPr>
          <a:xfrm>
            <a:off x="6187440" y="279907"/>
            <a:ext cx="5922645" cy="565150"/>
          </a:xfrm>
          <a:prstGeom prst="rect">
            <a:avLst/>
          </a:prstGeom>
        </p:spPr>
        <p:txBody>
          <a:bodyPr vert="horz" wrap="square" lIns="0" tIns="28575" rIns="0" bIns="0" rtlCol="0">
            <a:spAutoFit/>
          </a:bodyPr>
          <a:lstStyle/>
          <a:p>
            <a:pPr marL="12700" marR="5080" lvl="0" indent="0" defTabSz="914400" eaLnBrk="1" fontAlgn="auto" latinLnBrk="0" hangingPunct="1">
              <a:lnSpc>
                <a:spcPts val="2090"/>
              </a:lnSpc>
              <a:spcBef>
                <a:spcPts val="225"/>
              </a:spcBef>
              <a:spcAft>
                <a:spcPts val="0"/>
              </a:spcAft>
              <a:buClrTx/>
              <a:buSzTx/>
              <a:buFontTx/>
              <a:buNone/>
              <a:tabLst>
                <a:tab pos="511809" algn="l"/>
                <a:tab pos="1624965" algn="l"/>
                <a:tab pos="2137410" algn="l"/>
                <a:tab pos="2824480" algn="l"/>
                <a:tab pos="3328035" algn="l"/>
                <a:tab pos="3792220" algn="l"/>
                <a:tab pos="4611370" algn="l"/>
                <a:tab pos="5234940" algn="l"/>
                <a:tab pos="5582920" algn="l"/>
              </a:tabLst>
              <a:defRPr/>
            </a:pPr>
            <a:r>
              <a:rPr kumimoji="0" sz="1800" b="0" i="0" u="none" strike="noStrike" kern="0" cap="none" spc="-25" normalizeH="0" baseline="0" noProof="0" dirty="0">
                <a:ln>
                  <a:noFill/>
                </a:ln>
                <a:solidFill>
                  <a:sysClr val="windowText" lastClr="000000"/>
                </a:solidFill>
                <a:effectLst/>
                <a:uLnTx/>
                <a:uFillTx/>
                <a:latin typeface="Calibri"/>
                <a:cs typeface="Calibri"/>
              </a:rPr>
              <a:t>The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procedure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was</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done,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and</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the</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patient</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went</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to</a:t>
            </a:r>
            <a:r>
              <a:rPr kumimoji="0" sz="1800" b="0" i="0" u="none" strike="noStrike" kern="0" cap="none" spc="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ICU </a:t>
            </a:r>
            <a:r>
              <a:rPr kumimoji="0" sz="1800" b="0" i="0" u="none" strike="noStrike" kern="0" cap="none" spc="0" normalizeH="0" baseline="0" noProof="0" dirty="0">
                <a:ln>
                  <a:noFill/>
                </a:ln>
                <a:solidFill>
                  <a:sysClr val="windowText" lastClr="000000"/>
                </a:solidFill>
                <a:effectLst/>
                <a:uLnTx/>
                <a:uFillTx/>
                <a:latin typeface="Calibri"/>
                <a:cs typeface="Calibri"/>
              </a:rPr>
              <a:t>ventilating</a:t>
            </a:r>
            <a:r>
              <a:rPr kumimoji="0" sz="1800" b="0" i="0" u="none" strike="noStrike" kern="0" cap="none" spc="-6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spontaneously.</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1" name="object 11"/>
          <p:cNvSpPr txBox="1"/>
          <p:nvPr/>
        </p:nvSpPr>
        <p:spPr>
          <a:xfrm>
            <a:off x="6187440" y="3568700"/>
            <a:ext cx="5922645" cy="1125855"/>
          </a:xfrm>
          <a:prstGeom prst="rect">
            <a:avLst/>
          </a:prstGeom>
        </p:spPr>
        <p:txBody>
          <a:bodyPr vert="horz" wrap="square" lIns="0" tIns="11430" rIns="0" bIns="0" rtlCol="0">
            <a:spAutoFit/>
          </a:bodyPr>
          <a:lstStyle/>
          <a:p>
            <a:pPr marL="12700" marR="5080" lvl="0" indent="0" algn="just" defTabSz="914400" eaLnBrk="1" fontAlgn="auto" latinLnBrk="0" hangingPunct="1">
              <a:lnSpc>
                <a:spcPct val="100400"/>
              </a:lnSpc>
              <a:spcBef>
                <a:spcPts val="90"/>
              </a:spcBef>
              <a:spcAft>
                <a:spcPts val="0"/>
              </a:spcAft>
              <a:buClrTx/>
              <a:buSzTx/>
              <a:buFontTx/>
              <a:buNone/>
              <a:tabLst/>
              <a:defRPr/>
            </a:pPr>
            <a:r>
              <a:rPr kumimoji="0" sz="1800" b="1" i="0" u="none" strike="noStrike" kern="0" cap="none" spc="0" normalizeH="0" baseline="0" noProof="0" dirty="0">
                <a:ln>
                  <a:noFill/>
                </a:ln>
                <a:solidFill>
                  <a:srgbClr val="222222"/>
                </a:solidFill>
                <a:effectLst/>
                <a:uLnTx/>
                <a:uFillTx/>
                <a:latin typeface="Calibri"/>
                <a:cs typeface="Calibri"/>
              </a:rPr>
              <a:t>Discussion</a:t>
            </a:r>
            <a:r>
              <a:rPr kumimoji="0" sz="1800" b="1" i="0" u="none" strike="noStrike" kern="0" cap="none" spc="0" normalizeH="0" baseline="0" noProof="0" dirty="0">
                <a:ln>
                  <a:noFill/>
                </a:ln>
                <a:solidFill>
                  <a:sysClr val="windowText" lastClr="000000"/>
                </a:solidFill>
                <a:effectLst/>
                <a:uLnTx/>
                <a:uFillTx/>
                <a:latin typeface="Calibri"/>
                <a:cs typeface="Calibri"/>
              </a:rPr>
              <a:t>:</a:t>
            </a:r>
            <a:r>
              <a:rPr kumimoji="0" sz="1800" b="1" i="0" u="none" strike="noStrike" kern="0" cap="none" spc="1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The</a:t>
            </a:r>
            <a:r>
              <a:rPr kumimoji="0" sz="1800" b="0" i="0" u="none" strike="noStrike" kern="0" cap="none" spc="1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ventilation</a:t>
            </a:r>
            <a:r>
              <a:rPr kumimoji="0" sz="1800" b="0" i="0" u="none" strike="noStrike" kern="0" cap="none" spc="1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for</a:t>
            </a:r>
            <a:r>
              <a:rPr kumimoji="0" sz="1800" b="0" i="0" u="none" strike="noStrike" kern="0" cap="none" spc="1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nasal</a:t>
            </a:r>
            <a:r>
              <a:rPr kumimoji="0" sz="1800" b="0" i="0" u="none" strike="noStrike" kern="0" cap="none" spc="1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endoscopy</a:t>
            </a:r>
            <a:r>
              <a:rPr kumimoji="0" sz="1800" b="0" i="0" u="none" strike="noStrike" kern="0" cap="none" spc="1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procedures</a:t>
            </a:r>
            <a:r>
              <a:rPr kumimoji="0" sz="1800" b="0" i="0" u="none" strike="noStrike" kern="0" cap="none" spc="155"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in </a:t>
            </a:r>
            <a:r>
              <a:rPr kumimoji="0" sz="1800" b="0" i="0" u="none" strike="noStrike" kern="0" cap="none" spc="0" normalizeH="0" baseline="0" noProof="0" dirty="0">
                <a:ln>
                  <a:noFill/>
                </a:ln>
                <a:solidFill>
                  <a:sysClr val="windowText" lastClr="000000"/>
                </a:solidFill>
                <a:effectLst/>
                <a:uLnTx/>
                <a:uFillTx/>
                <a:latin typeface="Calibri"/>
                <a:cs typeface="Calibri"/>
              </a:rPr>
              <a:t>infants</a:t>
            </a:r>
            <a:r>
              <a:rPr kumimoji="0" sz="1800" b="0" i="0" u="none" strike="noStrike" kern="0" cap="none" spc="1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is</a:t>
            </a:r>
            <a:r>
              <a:rPr kumimoji="0" sz="1800" b="0" i="0" u="none" strike="noStrike" kern="0" cap="none" spc="1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challenging,</a:t>
            </a:r>
            <a:r>
              <a:rPr kumimoji="0" sz="1800" b="0" i="0" u="none" strike="noStrike" kern="0" cap="none" spc="1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specially</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with</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comorbidities.</a:t>
            </a:r>
            <a:r>
              <a:rPr kumimoji="0" sz="1800" b="0" i="0" u="none" strike="noStrike" kern="0" cap="none" spc="1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The</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use</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of</a:t>
            </a:r>
            <a:r>
              <a:rPr kumimoji="0" sz="1800" b="0" i="0" u="none" strike="noStrike" kern="0" cap="none" spc="20" normalizeH="0" baseline="0" noProof="0" dirty="0">
                <a:ln>
                  <a:noFill/>
                </a:ln>
                <a:solidFill>
                  <a:sysClr val="windowText" lastClr="000000"/>
                </a:solidFill>
                <a:effectLst/>
                <a:uLnTx/>
                <a:uFillTx/>
                <a:latin typeface="Calibri"/>
                <a:cs typeface="Calibri"/>
              </a:rPr>
              <a:t> </a:t>
            </a:r>
            <a:r>
              <a:rPr kumimoji="0" sz="1800" b="0" i="0" u="none" strike="noStrike" kern="0" cap="none" spc="-50" normalizeH="0" baseline="0" noProof="0" dirty="0">
                <a:ln>
                  <a:noFill/>
                </a:ln>
                <a:solidFill>
                  <a:sysClr val="windowText" lastClr="000000"/>
                </a:solidFill>
                <a:effectLst/>
                <a:uLnTx/>
                <a:uFillTx/>
                <a:latin typeface="Calibri"/>
                <a:cs typeface="Calibri"/>
              </a:rPr>
              <a:t>a </a:t>
            </a:r>
            <a:r>
              <a:rPr kumimoji="0" sz="1800" b="0" i="0" u="none" strike="noStrike" kern="0" cap="none" spc="0" normalizeH="0" baseline="0" noProof="0" dirty="0">
                <a:ln>
                  <a:noFill/>
                </a:ln>
                <a:solidFill>
                  <a:sysClr val="windowText" lastClr="000000"/>
                </a:solidFill>
                <a:effectLst/>
                <a:uLnTx/>
                <a:uFillTx/>
                <a:latin typeface="Calibri"/>
                <a:cs typeface="Calibri"/>
              </a:rPr>
              <a:t>nasogastric</a:t>
            </a:r>
            <a:r>
              <a:rPr kumimoji="0" sz="1800" b="0" i="0" u="none" strike="noStrike" kern="0" cap="none" spc="20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tube</a:t>
            </a:r>
            <a:r>
              <a:rPr kumimoji="0" sz="1800" b="0" i="0" u="none" strike="noStrike" kern="0" cap="none" spc="20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20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jet</a:t>
            </a:r>
            <a:r>
              <a:rPr kumimoji="0" sz="1800" b="0" i="0" u="none" strike="noStrike" kern="0" cap="none" spc="20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ventilation</a:t>
            </a:r>
            <a:r>
              <a:rPr kumimoji="0" sz="1800" b="0" i="0" u="none" strike="noStrike" kern="0" cap="none" spc="20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was</a:t>
            </a:r>
            <a:r>
              <a:rPr kumimoji="0" sz="1800" b="0" i="0" u="none" strike="noStrike" kern="0" cap="none" spc="19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a:t>
            </a:r>
            <a:r>
              <a:rPr kumimoji="0" sz="1800" b="0" i="0" u="none" strike="noStrike" kern="0" cap="none" spc="204"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alternative</a:t>
            </a:r>
            <a:r>
              <a:rPr kumimoji="0" sz="1800" b="0" i="0" u="none" strike="noStrike" kern="0" cap="none" spc="204"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in</a:t>
            </a:r>
            <a:r>
              <a:rPr kumimoji="0" sz="1800" b="0" i="0" u="none" strike="noStrike" kern="0" cap="none" spc="204"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this </a:t>
            </a:r>
            <a:r>
              <a:rPr kumimoji="0" sz="1800" b="0" i="0" u="none" strike="noStrike" kern="0" cap="none" spc="-10" normalizeH="0" baseline="0" noProof="0" dirty="0">
                <a:ln>
                  <a:noFill/>
                </a:ln>
                <a:solidFill>
                  <a:sysClr val="windowText" lastClr="000000"/>
                </a:solidFill>
                <a:effectLst/>
                <a:uLnTx/>
                <a:uFillTx/>
                <a:latin typeface="Calibri"/>
                <a:cs typeface="Calibri"/>
              </a:rPr>
              <a:t>case.</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2" name="object 12"/>
          <p:cNvSpPr txBox="1"/>
          <p:nvPr/>
        </p:nvSpPr>
        <p:spPr>
          <a:xfrm>
            <a:off x="6187440" y="4939284"/>
            <a:ext cx="5922645" cy="1522095"/>
          </a:xfrm>
          <a:prstGeom prst="rect">
            <a:avLst/>
          </a:prstGeom>
        </p:spPr>
        <p:txBody>
          <a:bodyPr vert="horz" wrap="square" lIns="0" tIns="12700" rIns="0" bIns="0" rtlCol="0">
            <a:spAutoFit/>
          </a:bodyPr>
          <a:lstStyle/>
          <a:p>
            <a:pPr marL="171450" marR="0" lvl="0" indent="0" defTabSz="91440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rgbClr val="222222"/>
                </a:solidFill>
                <a:effectLst/>
                <a:uLnTx/>
                <a:uFillTx/>
                <a:latin typeface="Calibri"/>
                <a:cs typeface="Calibri"/>
              </a:rPr>
              <a:t>References</a:t>
            </a:r>
            <a:r>
              <a:rPr kumimoji="0" sz="1400" b="1" i="0" u="none" strike="noStrike" kern="0" cap="none" spc="-10" normalizeH="0" baseline="0" noProof="0" dirty="0">
                <a:ln>
                  <a:noFill/>
                </a:ln>
                <a:solidFill>
                  <a:sysClr val="windowText" lastClr="000000"/>
                </a:solidFill>
                <a:effectLst/>
                <a:uLnTx/>
                <a:uFillTx/>
                <a:latin typeface="Calibri"/>
                <a:cs typeface="Calibri"/>
              </a:rPr>
              <a:t>:</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55600" marR="5080" lvl="0" indent="-342900" algn="just" defTabSz="914400" eaLnBrk="1" fontAlgn="auto" latinLnBrk="0" hangingPunct="1">
              <a:lnSpc>
                <a:spcPct val="101400"/>
              </a:lnSpc>
              <a:spcBef>
                <a:spcPts val="0"/>
              </a:spcBef>
              <a:spcAft>
                <a:spcPts val="0"/>
              </a:spcAft>
              <a:buClr>
                <a:srgbClr val="212121"/>
              </a:buClr>
              <a:buSzTx/>
              <a:buFont typeface="Calibri"/>
              <a:buAutoNum type="arabicPeriod"/>
              <a:tabLst>
                <a:tab pos="414020" algn="l"/>
              </a:tabLst>
              <a:defRPr/>
            </a:pPr>
            <a:r>
              <a:rPr kumimoji="0" sz="1800" b="0" i="0" u="none" strike="noStrike" kern="0" cap="none" spc="0" normalizeH="0" baseline="0" noProof="0" dirty="0">
                <a:ln>
                  <a:noFill/>
                </a:ln>
                <a:solidFill>
                  <a:sysClr val="windowText" lastClr="000000"/>
                </a:solidFill>
                <a:effectLst/>
                <a:uLnTx/>
                <a:uFillTx/>
              </a:rPr>
              <a:t>	</a:t>
            </a:r>
            <a:r>
              <a:rPr kumimoji="0" sz="1400" b="0" i="0" u="none" strike="noStrike" kern="0" cap="none" spc="0" normalizeH="0" baseline="0" noProof="0" dirty="0">
                <a:ln>
                  <a:noFill/>
                </a:ln>
                <a:solidFill>
                  <a:sysClr val="windowText" lastClr="000000"/>
                </a:solidFill>
                <a:effectLst/>
                <a:uLnTx/>
                <a:uFillTx/>
                <a:latin typeface="Calibri"/>
                <a:cs typeface="Calibri"/>
              </a:rPr>
              <a:t>Rodrigues</a:t>
            </a:r>
            <a:r>
              <a:rPr kumimoji="0" sz="1400" b="0" i="0" u="none" strike="noStrike" kern="0" cap="none" spc="7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JT,</a:t>
            </a:r>
            <a:r>
              <a:rPr kumimoji="0" sz="1400" b="0" i="0" u="none" strike="noStrike" kern="0" cap="none" spc="9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Oliveira</a:t>
            </a:r>
            <a:r>
              <a:rPr kumimoji="0" sz="1400" b="0" i="0" u="none" strike="noStrike" kern="0" cap="none" spc="9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a:t>
            </a:r>
            <a:r>
              <a:rPr kumimoji="0" sz="1400" b="0" i="0" u="none" strike="noStrike" kern="0" cap="none" spc="9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Ferreira</a:t>
            </a:r>
            <a:r>
              <a:rPr kumimoji="0" sz="1400" b="0" i="0" u="none" strike="noStrike" kern="0" cap="none" spc="10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AP.</a:t>
            </a:r>
            <a:r>
              <a:rPr kumimoji="0" sz="1400" b="0" i="0" u="none" strike="noStrike" kern="0" cap="none" spc="8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High</a:t>
            </a:r>
            <a:r>
              <a:rPr kumimoji="0" sz="1400" b="0" i="0" u="none" strike="noStrike" kern="0" cap="none" spc="9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frequency</a:t>
            </a:r>
            <a:r>
              <a:rPr kumimoji="0" sz="1400" b="0" i="0" u="none" strike="noStrike" kern="0" cap="none" spc="9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jet</a:t>
            </a:r>
            <a:r>
              <a:rPr kumimoji="0" sz="1400" b="0" i="0" u="none" strike="noStrike" kern="0" cap="none" spc="9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ventilator</a:t>
            </a:r>
            <a:r>
              <a:rPr kumimoji="0" sz="1400" b="0" i="0" u="none" strike="noStrike" kern="0" cap="none" spc="9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t>
            </a:r>
            <a:r>
              <a:rPr kumimoji="0" sz="1400" b="0" i="0" u="none" strike="noStrike" kern="0" cap="none" spc="9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a:t>
            </a:r>
            <a:r>
              <a:rPr kumimoji="0" sz="1400" b="0" i="0" u="none" strike="noStrike" kern="0" cap="none" spc="100" normalizeH="0" baseline="0" noProof="0" dirty="0">
                <a:ln>
                  <a:noFill/>
                </a:ln>
                <a:solidFill>
                  <a:sysClr val="windowText" lastClr="000000"/>
                </a:solidFill>
                <a:effectLst/>
                <a:uLnTx/>
                <a:uFillTx/>
                <a:latin typeface="Calibri"/>
                <a:cs typeface="Calibri"/>
              </a:rPr>
              <a:t> </a:t>
            </a:r>
            <a:r>
              <a:rPr kumimoji="0" sz="1400" b="0" i="0" u="none" strike="noStrike" kern="0" cap="none" spc="-25" normalizeH="0" baseline="0" noProof="0" dirty="0">
                <a:ln>
                  <a:noFill/>
                </a:ln>
                <a:solidFill>
                  <a:sysClr val="windowText" lastClr="000000"/>
                </a:solidFill>
                <a:effectLst/>
                <a:uLnTx/>
                <a:uFillTx/>
                <a:latin typeface="Calibri"/>
                <a:cs typeface="Calibri"/>
              </a:rPr>
              <a:t>new </a:t>
            </a:r>
            <a:r>
              <a:rPr kumimoji="0" sz="1400" b="0" i="0" u="none" strike="noStrike" kern="0" cap="none" spc="0" normalizeH="0" baseline="0" noProof="0" dirty="0">
                <a:ln>
                  <a:noFill/>
                </a:ln>
                <a:solidFill>
                  <a:sysClr val="windowText" lastClr="000000"/>
                </a:solidFill>
                <a:effectLst/>
                <a:uLnTx/>
                <a:uFillTx/>
                <a:latin typeface="Calibri"/>
                <a:cs typeface="Calibri"/>
              </a:rPr>
              <a:t>approach</a:t>
            </a:r>
            <a:r>
              <a:rPr kumimoji="0" sz="1400" b="0" i="0" u="none" strike="noStrike" kern="0" cap="none" spc="16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a:t>
            </a:r>
            <a:r>
              <a:rPr kumimoji="0" sz="1400" b="0" i="0" u="none" strike="noStrike" kern="0" cap="none" spc="17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the</a:t>
            </a:r>
            <a:r>
              <a:rPr kumimoji="0" sz="1400" b="0" i="0" u="none" strike="noStrike" kern="0" cap="none" spc="17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management</a:t>
            </a:r>
            <a:r>
              <a:rPr kumimoji="0" sz="1400" b="0" i="0" u="none" strike="noStrike" kern="0" cap="none" spc="17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of</a:t>
            </a:r>
            <a:r>
              <a:rPr kumimoji="0" sz="1400" b="0" i="0" u="none" strike="noStrike" kern="0" cap="none" spc="17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anesthesia</a:t>
            </a:r>
            <a:r>
              <a:rPr kumimoji="0" sz="1400" b="0" i="0" u="none" strike="noStrike" kern="0" cap="none" spc="17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for</a:t>
            </a:r>
            <a:r>
              <a:rPr kumimoji="0" sz="1400" b="0" i="0" u="none" strike="noStrike" kern="0" cap="none" spc="17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pediatric</a:t>
            </a:r>
            <a:r>
              <a:rPr kumimoji="0" sz="1400" b="0" i="0" u="none" strike="noStrike" kern="0" cap="none" spc="17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cardiac</a:t>
            </a:r>
            <a:r>
              <a:rPr kumimoji="0" sz="1400" b="0" i="0" u="none" strike="noStrike" kern="0" cap="none" spc="17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magnetic </a:t>
            </a:r>
            <a:r>
              <a:rPr kumimoji="0" sz="1400" b="0" i="0" u="none" strike="noStrike" kern="0" cap="none" spc="0" normalizeH="0" baseline="0" noProof="0" dirty="0">
                <a:ln>
                  <a:noFill/>
                </a:ln>
                <a:solidFill>
                  <a:sysClr val="windowText" lastClr="000000"/>
                </a:solidFill>
                <a:effectLst/>
                <a:uLnTx/>
                <a:uFillTx/>
                <a:latin typeface="Calibri"/>
                <a:cs typeface="Calibri"/>
              </a:rPr>
              <a:t>resonance</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imaging:</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case</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series.</a:t>
            </a:r>
            <a:r>
              <a:rPr kumimoji="0" sz="1400" b="0" i="0" u="none" strike="noStrike" kern="0" cap="none" spc="-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Braz</a:t>
            </a:r>
            <a:r>
              <a:rPr kumimoji="0" sz="1400" b="0" i="0" u="none" strike="noStrike" kern="0" cap="none" spc="-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Anesthesiol.</a:t>
            </a:r>
            <a:r>
              <a:rPr kumimoji="0" sz="1400" b="0" i="0" u="none" strike="noStrike" kern="0" cap="none" spc="-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2019;</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69(6):626-</a:t>
            </a:r>
            <a:r>
              <a:rPr kumimoji="0" sz="1400" b="0" i="0" u="none" strike="noStrike" kern="0" cap="none" spc="-25" normalizeH="0" baseline="0" noProof="0" dirty="0">
                <a:ln>
                  <a:noFill/>
                </a:ln>
                <a:solidFill>
                  <a:sysClr val="windowText" lastClr="000000"/>
                </a:solidFill>
                <a:effectLst/>
                <a:uLnTx/>
                <a:uFillTx/>
                <a:latin typeface="Calibri"/>
                <a:cs typeface="Calibri"/>
              </a:rPr>
              <a:t>30.</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55600" marR="5715" lvl="0" indent="-342900" algn="just" defTabSz="914400" eaLnBrk="1" fontAlgn="auto" latinLnBrk="0" hangingPunct="1">
              <a:lnSpc>
                <a:spcPct val="97900"/>
              </a:lnSpc>
              <a:spcBef>
                <a:spcPts val="60"/>
              </a:spcBef>
              <a:spcAft>
                <a:spcPts val="0"/>
              </a:spcAft>
              <a:buClr>
                <a:srgbClr val="212121"/>
              </a:buClr>
              <a:buSzTx/>
              <a:buFontTx/>
              <a:buAutoNum type="arabicPeriod"/>
              <a:tabLst>
                <a:tab pos="355600" algn="l"/>
              </a:tabLst>
              <a:defRPr/>
            </a:pPr>
            <a:r>
              <a:rPr kumimoji="0" sz="1400" b="0" i="0" u="none" strike="noStrike" kern="0" cap="none" spc="0" normalizeH="0" baseline="0" noProof="0" dirty="0">
                <a:ln>
                  <a:noFill/>
                </a:ln>
                <a:solidFill>
                  <a:sysClr val="windowText" lastClr="000000"/>
                </a:solidFill>
                <a:effectLst/>
                <a:uLnTx/>
                <a:uFillTx/>
                <a:latin typeface="Calibri"/>
                <a:cs typeface="Calibri"/>
              </a:rPr>
              <a:t>Li</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S,</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Liu </a:t>
            </a:r>
            <a:r>
              <a:rPr kumimoji="0" sz="1400" b="0" i="0" u="none" strike="noStrike" kern="0" cap="none" spc="-90" normalizeH="0" baseline="0" noProof="0" dirty="0">
                <a:ln>
                  <a:noFill/>
                </a:ln>
                <a:solidFill>
                  <a:sysClr val="windowText" lastClr="000000"/>
                </a:solidFill>
                <a:effectLst/>
                <a:uLnTx/>
                <a:uFillTx/>
                <a:latin typeface="Calibri"/>
                <a:cs typeface="Calibri"/>
              </a:rPr>
              <a:t>Y,</a:t>
            </a:r>
            <a:r>
              <a:rPr kumimoji="0" sz="1400" b="0" i="0" u="none" strike="noStrike" kern="0" cap="none" spc="1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Tan</a:t>
            </a:r>
            <a:r>
              <a:rPr kumimoji="0" sz="1400" b="0" i="0" u="none" strike="noStrike" kern="0" cap="none" spc="0" normalizeH="0" baseline="0" noProof="0" dirty="0">
                <a:ln>
                  <a:noFill/>
                </a:ln>
                <a:solidFill>
                  <a:sysClr val="windowText" lastClr="000000"/>
                </a:solidFill>
                <a:effectLst/>
                <a:uLnTx/>
                <a:uFillTx/>
                <a:latin typeface="Calibri"/>
                <a:cs typeface="Calibri"/>
              </a:rPr>
              <a:t> F</a:t>
            </a:r>
            <a:r>
              <a:rPr kumimoji="0" sz="1400" b="0" i="0" u="none" strike="noStrike" kern="0" cap="none" spc="-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E et</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al. Efficacy of</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manual jet</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ventilation using Manujet</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III </a:t>
            </a:r>
            <a:r>
              <a:rPr kumimoji="0" sz="1400" b="0" i="0" u="none" strike="noStrike" kern="0" cap="none" spc="-25" normalizeH="0" baseline="0" noProof="0" dirty="0">
                <a:ln>
                  <a:noFill/>
                </a:ln>
                <a:solidFill>
                  <a:sysClr val="windowText" lastClr="000000"/>
                </a:solidFill>
                <a:effectLst/>
                <a:uLnTx/>
                <a:uFillTx/>
                <a:latin typeface="Calibri"/>
                <a:cs typeface="Calibri"/>
              </a:rPr>
              <a:t>for </a:t>
            </a:r>
            <a:r>
              <a:rPr kumimoji="0" sz="1400" b="0" i="0" u="none" strike="noStrike" kern="0" cap="none" spc="0" normalizeH="0" baseline="0" noProof="0" dirty="0">
                <a:ln>
                  <a:noFill/>
                </a:ln>
                <a:solidFill>
                  <a:sysClr val="windowText" lastClr="000000"/>
                </a:solidFill>
                <a:effectLst/>
                <a:uLnTx/>
                <a:uFillTx/>
                <a:latin typeface="Calibri"/>
                <a:cs typeface="Calibri"/>
              </a:rPr>
              <a:t>bronchoscopic</a:t>
            </a:r>
            <a:r>
              <a:rPr kumimoji="0" sz="1400" b="0" i="0" u="none" strike="noStrike" kern="0" cap="none" spc="1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airway</a:t>
            </a:r>
            <a:r>
              <a:rPr kumimoji="0" sz="1400" b="0" i="0" u="none" strike="noStrike" kern="0" cap="none" spc="1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foreign</a:t>
            </a:r>
            <a:r>
              <a:rPr kumimoji="0" sz="1400" b="0" i="0" u="none" strike="noStrike" kern="0" cap="none" spc="114"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body</a:t>
            </a:r>
            <a:r>
              <a:rPr kumimoji="0" sz="1400" b="0" i="0" u="none" strike="noStrike" kern="0" cap="none" spc="114"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removal</a:t>
            </a:r>
            <a:r>
              <a:rPr kumimoji="0" sz="1400" b="0" i="0" u="none" strike="noStrike" kern="0" cap="none" spc="114"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a:t>
            </a:r>
            <a:r>
              <a:rPr kumimoji="0" sz="1400" b="0" i="0" u="none" strike="noStrike" kern="0" cap="none" spc="1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children.</a:t>
            </a:r>
            <a:r>
              <a:rPr kumimoji="0" sz="1400" b="0" i="0" u="none" strike="noStrike" kern="0" cap="none" spc="1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Int</a:t>
            </a:r>
            <a:r>
              <a:rPr kumimoji="0" sz="1400" b="0" i="0" u="none" strike="noStrike" kern="0" cap="none" spc="1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a:t>
            </a:r>
            <a:r>
              <a:rPr kumimoji="0" sz="1400" b="0" i="0" u="none" strike="noStrike" kern="0" cap="none" spc="114"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Pediatr </a:t>
            </a:r>
            <a:r>
              <a:rPr kumimoji="0" sz="1400" b="0" i="0" u="none" strike="noStrike" kern="0" cap="none" spc="0" normalizeH="0" baseline="0" noProof="0" dirty="0">
                <a:ln>
                  <a:noFill/>
                </a:ln>
                <a:solidFill>
                  <a:sysClr val="windowText" lastClr="000000"/>
                </a:solidFill>
                <a:effectLst/>
                <a:uLnTx/>
                <a:uFillTx/>
                <a:latin typeface="Calibri"/>
                <a:cs typeface="Calibri"/>
              </a:rPr>
              <a:t>Otorhinolaryngol.</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2010</a:t>
            </a:r>
            <a:r>
              <a:rPr kumimoji="0" sz="1400" b="0" i="0" u="none" strike="noStrike" kern="0" cap="none" spc="5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Dec;74(12):1401-</a:t>
            </a:r>
            <a:r>
              <a:rPr kumimoji="0" sz="1400" b="0" i="0" u="none" strike="noStrike" kern="0" cap="none" spc="-25" normalizeH="0" baseline="0" noProof="0" dirty="0">
                <a:ln>
                  <a:noFill/>
                </a:ln>
                <a:solidFill>
                  <a:sysClr val="windowText" lastClr="000000"/>
                </a:solidFill>
                <a:effectLst/>
                <a:uLnTx/>
                <a:uFillTx/>
                <a:latin typeface="Calibri"/>
                <a:cs typeface="Calibri"/>
              </a:rPr>
              <a:t>4.</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pic>
        <p:nvPicPr>
          <p:cNvPr id="13" name="object 13"/>
          <p:cNvPicPr/>
          <p:nvPr/>
        </p:nvPicPr>
        <p:blipFill>
          <a:blip r:embed="rId2" cstate="print"/>
          <a:stretch>
            <a:fillRect/>
          </a:stretch>
        </p:blipFill>
        <p:spPr>
          <a:xfrm>
            <a:off x="8400288" y="1152144"/>
            <a:ext cx="1850136" cy="227685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1">
  <a:themeElements>
    <a:clrScheme name="Custom 1">
      <a:dk1>
        <a:sysClr val="windowText" lastClr="000000"/>
      </a:dk1>
      <a:lt1>
        <a:sysClr val="window" lastClr="FFFFFF"/>
      </a:lt1>
      <a:dk2>
        <a:srgbClr val="44546A"/>
      </a:dk2>
      <a:lt2>
        <a:srgbClr val="E7E6E6"/>
      </a:lt2>
      <a:accent1>
        <a:srgbClr val="4E008E"/>
      </a:accent1>
      <a:accent2>
        <a:srgbClr val="E4E1DC"/>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ct val="150000"/>
          </a:lnSpc>
          <a:defRPr b="1" dirty="0">
            <a:solidFill>
              <a:srgbClr val="4E008E"/>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Theme1" id="{076CED26-1B75-43BA-AB00-D096259E29F6}" vid="{0DFBEFE4-9723-474E-AEEB-1165408BE573}"/>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TotalTime>
  <Words>1071</Words>
  <Application>Microsoft Office PowerPoint</Application>
  <PresentationFormat>Widescreen</PresentationFormat>
  <Paragraphs>46</Paragraphs>
  <Slides>5</Slides>
  <Notes>0</Notes>
  <HiddenSlides>0</HiddenSlides>
  <MMClips>1</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vt:i4>
      </vt:variant>
    </vt:vector>
  </HeadingPairs>
  <TitlesOfParts>
    <vt:vector size="13" baseType="lpstr">
      <vt:lpstr>Arial</vt:lpstr>
      <vt:lpstr>Arial Black</vt:lpstr>
      <vt:lpstr>Calibri</vt:lpstr>
      <vt:lpstr>Calibri Light</vt:lpstr>
      <vt:lpstr>Office Theme</vt:lpstr>
      <vt:lpstr>Theme1</vt:lpstr>
      <vt:lpstr>1_Office Theme</vt:lpstr>
      <vt:lpstr>2_Office Theme</vt:lpstr>
      <vt:lpstr>PowerPoint Presentation</vt:lpstr>
      <vt:lpstr>PowerPoint Presentation</vt:lpstr>
      <vt:lpstr>PowerPoint Presentation</vt:lpstr>
      <vt:lpstr>CASE REPORT: JET VENTILATION THROUGH AN AEC FOR TRACHEOPLASTY.</vt:lpstr>
      <vt:lpstr>SUSPECTED TRACHEOMALACIA IN 2 MONTHS INFANT WITH PULMONARY HYPERTENSION AND PIERRE ROBIN SYNDROME.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Hajduk</dc:creator>
  <cp:lastModifiedBy>John Hajduk</cp:lastModifiedBy>
  <cp:revision>3</cp:revision>
  <dcterms:created xsi:type="dcterms:W3CDTF">2022-09-16T00:07:36Z</dcterms:created>
  <dcterms:modified xsi:type="dcterms:W3CDTF">2022-09-17T01:15:40Z</dcterms:modified>
</cp:coreProperties>
</file>