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9"/>
  </p:notesMasterIdLst>
  <p:sldIdLst>
    <p:sldId id="266" r:id="rId2"/>
    <p:sldId id="256" r:id="rId3"/>
    <p:sldId id="268" r:id="rId4"/>
    <p:sldId id="269" r:id="rId5"/>
    <p:sldId id="257" r:id="rId6"/>
    <p:sldId id="270" r:id="rId7"/>
    <p:sldId id="27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7"/>
    <p:restoredTop sz="94660"/>
  </p:normalViewPr>
  <p:slideViewPr>
    <p:cSldViewPr snapToGrid="0" snapToObjects="1">
      <p:cViewPr varScale="1">
        <p:scale>
          <a:sx n="113" d="100"/>
          <a:sy n="113" d="100"/>
        </p:scale>
        <p:origin x="4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B8E0D2-F157-47FD-A3F6-35D94D533F46}" type="datetimeFigureOut">
              <a:rPr lang="en-US" smtClean="0"/>
              <a:t>9/15/2022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9EC23E-FA02-40EF-8CAC-8A1BBFE2168F}" type="slidenum">
              <a:rPr lang="en-US" smtClean="0"/>
              <a:t>‹#›</a:t>
            </a:fld>
            <a:endParaRPr lang="en-US"/>
          </a:p>
        </p:txBody>
      </p:sp>
    </p:spTree>
    <p:extLst>
      <p:ext uri="{BB962C8B-B14F-4D97-AF65-F5344CB8AC3E}">
        <p14:creationId xmlns:p14="http://schemas.microsoft.com/office/powerpoint/2010/main" val="314313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692150"/>
            <a:ext cx="615950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3BE800-743C-448D-96EF-FE804FBE3F78}" type="slidenum">
              <a:rPr lang="en-US" smtClean="0"/>
              <a:t>1</a:t>
            </a:fld>
            <a:endParaRPr lang="en-US"/>
          </a:p>
        </p:txBody>
      </p:sp>
    </p:spTree>
    <p:extLst>
      <p:ext uri="{BB962C8B-B14F-4D97-AF65-F5344CB8AC3E}">
        <p14:creationId xmlns:p14="http://schemas.microsoft.com/office/powerpoint/2010/main" val="428718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03C66779-A3B9-9C40-BDC0-833FFB147B02}" type="slidenum">
              <a:rPr lang="en-AU" smtClean="0"/>
              <a:t>4</a:t>
            </a:fld>
            <a:endParaRPr lang="en-AU"/>
          </a:p>
        </p:txBody>
      </p:sp>
    </p:spTree>
    <p:extLst>
      <p:ext uri="{BB962C8B-B14F-4D97-AF65-F5344CB8AC3E}">
        <p14:creationId xmlns:p14="http://schemas.microsoft.com/office/powerpoint/2010/main" val="354885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284730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32815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941441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853321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70807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BC3140-AA40-0D4C-9133-DF64BE36EDD1}"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27499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BC3140-AA40-0D4C-9133-DF64BE36EDD1}" type="datetimeFigureOut">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6317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BC3140-AA40-0D4C-9133-DF64BE36EDD1}" type="datetimeFigureOut">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08903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C3140-AA40-0D4C-9133-DF64BE36EDD1}" type="datetimeFigureOut">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1254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25851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717211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3140-AA40-0D4C-9133-DF64BE36EDD1}" type="datetimeFigureOut">
              <a:rPr lang="en-US" smtClean="0"/>
              <a:t>9/15/2022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3D227-0D4D-D347-968C-EE04D6FB1A5E}" type="slidenum">
              <a:rPr lang="en-US" smtClean="0"/>
              <a:t>‹#›</a:t>
            </a:fld>
            <a:endParaRPr lang="en-US"/>
          </a:p>
        </p:txBody>
      </p:sp>
    </p:spTree>
    <p:extLst>
      <p:ext uri="{BB962C8B-B14F-4D97-AF65-F5344CB8AC3E}">
        <p14:creationId xmlns:p14="http://schemas.microsoft.com/office/powerpoint/2010/main" val="3100144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cid:D39A5D72-4222-4554-A93F-CE89F6680D11"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tiff"/><Relationship Id="rId9" Type="http://schemas.openxmlformats.org/officeDocument/2006/relationships/image" Target="cid:83CC0524-4151-4C1E-ADE4-BA4B39959C7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das.uk.com/content/difficult_airway_trolley" TargetMode="External"/><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2D9D6554-7067-AF43-B0E5-2F363AAC60E5}"/>
              </a:ext>
            </a:extLst>
          </p:cNvPr>
          <p:cNvSpPr/>
          <p:nvPr/>
        </p:nvSpPr>
        <p:spPr>
          <a:xfrm>
            <a:off x="80049" y="3967270"/>
            <a:ext cx="3825963" cy="2613075"/>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36"/>
          </a:p>
        </p:txBody>
      </p:sp>
      <p:sp>
        <p:nvSpPr>
          <p:cNvPr id="22" name="Rectangle 15">
            <a:extLst>
              <a:ext uri="{FF2B5EF4-FFF2-40B4-BE49-F238E27FC236}">
                <a16:creationId xmlns:a16="http://schemas.microsoft.com/office/drawing/2014/main" id="{F625CB78-8E0A-0245-986A-BADF6993F9D6}"/>
              </a:ext>
            </a:extLst>
          </p:cNvPr>
          <p:cNvSpPr>
            <a:spLocks noChangeArrowheads="1"/>
          </p:cNvSpPr>
          <p:nvPr/>
        </p:nvSpPr>
        <p:spPr bwMode="auto">
          <a:xfrm>
            <a:off x="0" y="-4485"/>
            <a:ext cx="12192000" cy="1346627"/>
          </a:xfrm>
          <a:prstGeom prst="rect">
            <a:avLst/>
          </a:prstGeom>
          <a:solidFill>
            <a:srgbClr val="003366"/>
          </a:solidFill>
          <a:ln w="1905">
            <a:solidFill>
              <a:schemeClr val="accent1">
                <a:lumMod val="50000"/>
              </a:schemeClr>
            </a:solidFill>
            <a:miter lim="800000"/>
            <a:headEnd/>
            <a:tailEnd/>
          </a:ln>
        </p:spPr>
        <p:txBody>
          <a:bodyPr wrap="none" anchor="ctr"/>
          <a:lstStyle/>
          <a:p>
            <a:pPr>
              <a:defRPr/>
            </a:pPr>
            <a:endParaRPr lang="en-US" sz="436" kern="0">
              <a:solidFill>
                <a:sysClr val="windowText" lastClr="000000"/>
              </a:solidFill>
              <a:latin typeface="Arial" charset="0"/>
            </a:endParaRPr>
          </a:p>
        </p:txBody>
      </p:sp>
      <p:sp>
        <p:nvSpPr>
          <p:cNvPr id="27" name="Rectangle 26">
            <a:extLst>
              <a:ext uri="{FF2B5EF4-FFF2-40B4-BE49-F238E27FC236}">
                <a16:creationId xmlns:a16="http://schemas.microsoft.com/office/drawing/2014/main" id="{F8C91BFF-DDF8-524F-9652-A2502A3C93FB}"/>
              </a:ext>
            </a:extLst>
          </p:cNvPr>
          <p:cNvSpPr/>
          <p:nvPr/>
        </p:nvSpPr>
        <p:spPr>
          <a:xfrm>
            <a:off x="4113067" y="1754229"/>
            <a:ext cx="4025128" cy="4812825"/>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36"/>
          </a:p>
        </p:txBody>
      </p:sp>
      <p:sp>
        <p:nvSpPr>
          <p:cNvPr id="4" name="TextBox 3"/>
          <p:cNvSpPr txBox="1"/>
          <p:nvPr/>
        </p:nvSpPr>
        <p:spPr>
          <a:xfrm>
            <a:off x="1124456" y="912739"/>
            <a:ext cx="10030691" cy="453668"/>
          </a:xfrm>
          <a:prstGeom prst="rect">
            <a:avLst/>
          </a:prstGeom>
          <a:noFill/>
        </p:spPr>
        <p:txBody>
          <a:bodyPr wrap="square" lIns="40278" tIns="20138" rIns="40278" bIns="20138" rtlCol="0">
            <a:spAutoFit/>
          </a:bodyPr>
          <a:lstStyle/>
          <a:p>
            <a:pPr algn="ctr"/>
            <a:r>
              <a:rPr lang="en-US" sz="1067" i="1" dirty="0">
                <a:solidFill>
                  <a:schemeClr val="bg1"/>
                </a:solidFill>
              </a:rPr>
              <a:t>Vu C, Sharma I, Zavala A, Idowu T, </a:t>
            </a:r>
            <a:r>
              <a:rPr lang="en-US" sz="1067" i="1" dirty="0" err="1">
                <a:solidFill>
                  <a:schemeClr val="bg1"/>
                </a:solidFill>
              </a:rPr>
              <a:t>Kwater</a:t>
            </a:r>
            <a:r>
              <a:rPr lang="en-US" sz="1067" i="1" dirty="0">
                <a:solidFill>
                  <a:schemeClr val="bg1"/>
                </a:solidFill>
              </a:rPr>
              <a:t> AP, Donahue H, Oliver JA, </a:t>
            </a:r>
            <a:r>
              <a:rPr lang="en-US" sz="1067" b="1" i="1" dirty="0">
                <a:solidFill>
                  <a:schemeClr val="bg1"/>
                </a:solidFill>
              </a:rPr>
              <a:t>Bankston CB</a:t>
            </a:r>
            <a:r>
              <a:rPr lang="en-US" sz="1067" i="1" dirty="0">
                <a:solidFill>
                  <a:schemeClr val="bg1"/>
                </a:solidFill>
              </a:rPr>
              <a:t>, </a:t>
            </a:r>
            <a:r>
              <a:rPr lang="en-US" sz="1067" i="1" dirty="0" err="1">
                <a:solidFill>
                  <a:schemeClr val="bg1"/>
                </a:solidFill>
              </a:rPr>
              <a:t>Panchapakesan</a:t>
            </a:r>
            <a:r>
              <a:rPr lang="en-US" sz="1067" i="1" dirty="0">
                <a:solidFill>
                  <a:schemeClr val="bg1"/>
                </a:solidFill>
              </a:rPr>
              <a:t> K, and Singh-Heir J</a:t>
            </a:r>
            <a:r>
              <a:rPr lang="en-US" sz="970" dirty="0">
                <a:solidFill>
                  <a:schemeClr val="bg1"/>
                </a:solidFill>
              </a:rPr>
              <a:t> </a:t>
            </a:r>
          </a:p>
          <a:p>
            <a:pPr algn="ctr"/>
            <a:endParaRPr lang="en-US" sz="970" i="1" dirty="0">
              <a:solidFill>
                <a:schemeClr val="bg1"/>
              </a:solidFill>
            </a:endParaRPr>
          </a:p>
          <a:p>
            <a:pPr algn="ctr"/>
            <a:endParaRPr lang="en-US" sz="970" baseline="30000" dirty="0">
              <a:solidFill>
                <a:schemeClr val="bg1"/>
              </a:solidFill>
              <a:latin typeface="+mj-lt"/>
            </a:endParaRPr>
          </a:p>
        </p:txBody>
      </p:sp>
      <p:sp>
        <p:nvSpPr>
          <p:cNvPr id="6" name="AutoShape 7" descr="data:image/jpeg;base64,/9j/4AAQSkZJRgABAQAAAQABAAD/2wCEAAkGBxQQEhUUEhQWFhUXGB8bFhcVGR8aIBwbGiIfGxsXHx4cHCohGyAlHBocJDEiJikrLi4uGCAzOj8uNygvLisBCgoKDg0OGxAQGzUkICY3NDQ3LzQwLDQ3NTQsNCwsNCw0LCw0NCwsLCw0NCw0LzQsLCwsLCwsLCwsLCwsLCwsLP/AABEIAOEA4QMBEQACEQEDEQH/xAAcAAEAAgMBAQEAAAAAAAAAAAAABgcEBQgDAgH/xABQEAACAQMDAQQECQYLBgQHAAABAgMABBEFEiExBgcTQSJRYZEUFTJCUlNxgeEXI5Kh0dIWNVRzk7Gys8HT8AgzYmN0giRytMIlNEN1g6K1/8QAGgEBAAIDAQAAAAAAAAAAAAAAAAQFAgMGAf/EADYRAAIBAwAGCAYCAgMBAQAAAAABAgMEEQUSITFBURMUFVJhcZHRIjKBobHwweE08SNCUzND/9oADAMBAAIRAxEAPwC8aAUAoBQCgFAKAUAoBQCgFAKAUAoBQCgFAKAUAoBQCgFAKAUAoBQCgFAKAUBzR3sweLrlypZgNkZ9E/8ALj/bWqrNwjlE7R9rG5quEnjZnZ9COfEq/WSe/wDCo3WZci67Dod5/b2HxKv1knv/AAp1mXIdh0O8/t7D4lX6yT3/AIU6zLkOw6Hef29h8Sr9ZJ7/AMKdZlyHYdDvP7ew+JV+sk9/4U6zLkOw6Hef29h8Sr9ZJ7/wp1mXIdh0O8/t7D4lX6yT3/hTrMuQ7Dod5/b2HxKv1knv/CnWZch2HQ7z+3sPiVfrJPf+FOsy5DsOh3n9vYfEq/WSe/8ACnWZch2HQ7z+3sPiVfrJPf8AhTrMuQ7Dod5/b2HxKv1knv8Awp1mXIdh0O8/t7D4lX6yT3/hTrMuQ7Dod5/b2HxKv1knv/CnWZch2HQ7z+3sPiVfrJPf+FOsy5DsOh3n9vYfEq/WSe/8KdZlyHYdDvP7ew+JV+sk9/4U6zLkOw6Hef29h8Sr9ZJ7/wAKdZlyHYdDvP7ew+JV+sk9/wCFOsy5DsOh3n9vYfEq/WSe/wDCnWZch2HQ7z+3sZnZi08HVNPAdzuuY87j6nX9tb6NVzzkqtJWULVx1G3nO/wwdXVvKwUAoBQCgFAKA5u7zP4+uv5uP+7jqPc/IXGhP8h+T/KNdYW0csyrO8iQrHLLIYSA5WFC+1SeASf9eY028FJvJYaZuKlKMFB4znd4Y9ycdke6mOY3S3c9wJIZwgEMowFaOOUAlo8sR4mCcAej0qX0cORQdduP/R+rN3e9zMGw+Bd3KP5GUpIufaNgOPsPnWLowfA2w0ldQ3Tb89v5NX2O7rI7q1Sa6uZ98mTtg2xqozjGShLcjrx9lFRguB7U0ndT/wC+PLC/s2z9zNtn0bu7A9RaNv1mOvehhyMVpG6SxrsrW67OGG0uJmmkMsbK8QG0o0LTm2w42AiQMjHgkYK+eaxlRhjcbaWkrlzinPj4GBVedgZOi2SXE7pLJIipDvAi27mkeWOGNcspABaUc+XWpVvTjJNtFFpa8q0ZxjTljYTvQO6JZEcXF5N4iSFGMQQKcAEEBkJ8639DDkVHaV13/wAGXqXc6iRO0N5NvVSR4qoynAzghVB59YNHQg+BlHSl1F51s+hidlu6iO7tbe4uLqfMsaylYdsYAdQwXJUk4B5OeaRowXAxq6Suaj+fHlsNj+RS3ByLy89mWQ/+zmveihyMFfXKedd+pXOodmzbWiyvLI0++FyAVMZt7gusbEbNyvmJgRkgZXnnjCdKCi3glWukLmVeEXPY2lw4swKgHWm17P8AZn4esgSaRJ2lEUCgjw+E8V2fKk8KG6YzwKmUacZQy0czpK9rUrlxhLC2Ey7Od1ENzaW07XdyGmhjkYL4eAXUMQMx9MmtvQw5EHtK67/4PLtV3Vi0tJp7e5ld4kMmyYIVZVGWGVVSDgEjny9teOhB8DZT0tdQeXLPmv1mxg7mIyi+LeXG/A3+HsVc+e30Ccfaa9VGC4Guek7qf/fHlsMHtJ3QxQw77e7uBJujQeKyuuZHWMsQFB+d5eqveihyMI39ynnXfqQrtJpC2c0Ucckj74WMniEHbLFIYZFUhFyodWAJHOM1Hr04xjlIuNE3latVlCpLKxn7owNG/jTTf+pT+2te2vEw07vp/X+DqWpZz4oBQCgFAKAUBzX3qIW1y7AOCYkAPqPhx81orvEU3zLTRMXOrKMXhuL2+hsNF1G1e2vIU01LeZdPmInWVpd21QH+UNygls8k4HFZwnGXykW6tq1BrpeO55zuLD1uG5EOryWkrQzR3CyIwC4YJbW+5DuBBBAI9hA9oOwimZayfD/iwx3U6HwhcS7Gx4iAINkgHogtIw8uiyAY6gCP3Oota2ekSfCmto3uBFMeNhjYux3ZHonKBd+RtDsTQEz7IiJjcyW9y9xFJNkFnMiqwVQyo5JDJ06ZAOR5UBXb3NvFb3DXcRmh+CgNGp2lib2cJg5GMOVOc8Yoz2KbeEV3rJSR5DaQvbxFV2xNKXbI+WQ7Fsbh+uoc50nJM6O3t72NCpFvDe7b67eGfzyJfouo6e6Sx29nJb3INqWaSVpt0YuoAwDFjj0yvAAz91SYOLXwlHc060J4rZz4vJOu3d1JDpuoSwyvFJHNuVozg/8A0wR06YNZkc/dTkmtJrJIZpZUuEkE8UrGU7RGG+EBmO5NrYBA9E7+AD1A8dUkePs1DLFLJFJHZQOrRNtOQicH1g+qgJ1pFsYoI0Z3kZUAZ3O5mIHJJ8yTQFWand2kUJ+HRPLC2n2C+HGSGZjJcFcEMuMEZ+UOn3V42ktplCMpSSjvK8lltzd70t51sfEQ+AZfzhQLh8OWJGWwcbs9RkZyIrlS18l9Chf9XccvOVx2447fT7lm9jLiykksjYW726C7mWRZTuYuLdm3Fi7Eja46n11Ji01sKOtGcZtVN596jZumiQ3iXE8bQ6bEIkjkZFDbFJkYK2HOCAARgY8+MZGsy9W0ydLCfwpZZpb6CKKGOWUna5RjNtMjEYKb39fokcDGAMvV+1EjaHHewuUZkhMkirvKAuqzMAQQSo3+R6UBkWqD4GzretexyXcDxysVJVfFgXw8oAvDKx4VeWORnJIEO7Y3dhFHF8Ls5bmYz3vhGKQx7VFzJu3Mrg9SMcHz6Z5xm4pfEb7eFWc8Us58Ct+zCsNR0wP1+Ep1OcemuAT5kDzrTRacpau4sNJQqQpUlVeZbf4OrakFQKAUAoBQCgFAc3d5n8fXX83H/dx1HufkLjQn+Q/J/lHjoE5SaYDHp2F4p+wRbuPvUfrrC14knT3/AOf1/g6B0YZkvAf5QP7mGpZzxHO63stLp6XAnznxmSDcwbFuhJjAx8kFndscdegoDRs4a30ZTDLKEuBJJshaRVUeKgZiFKjDMD6+CfKgJxoupQtcTQQQsgUCSR/DaNTI5KlQGUZOEDEjg7geeaAqbtAM2NwP+RF//QlrGfys3WyTrQT5r8kPqrO8M/svCTcTP5LHbA/a17bkf2TU22+U5bTn/wB4+X8stHvDDPpmoRRxyyySz7USKNpDn82xJCg4ACnk8eXUipJTGFpNg2kSsyRTyWV3bqFYRvJJbOikiJxgyrEck8j0WOMDkkD87TzSfwatoYIppJZrS3VRDE0nAWMvuKqQo2ZHPOTx04AsvTboTRJIocBh0kRkYeWCrAEH7RQFLds4A9qCTjZZ6aw9v524XH/7fqrCp8jJNn/kU/NfkhdVh3JPe6z5Vv8A/cJ//RrVjQ/+aON0p/lz+n4RItW3HszEiRySPJYwoiRRtISSieSg4HtNbSvMbtVrLShTbreWwtbOaeNzasqiZYvQiYyxFVxGJAeBndtDA8ED47MXk9hb3lrHDdTeDcK8Bkt2AlikePx41OwISC0nPA9PcPRBwB56TbiGS9lhtp7e0mubIJHMnh/nvGRZGjjONqcpk45PTpgARvvFPpW387qH/qzUe5+QuNCPFw/J/lEV0b+NNN/6lP7a1ha8SRp3fT+v8HUtSznxQCgFAKAUAoDmzvSJGu3ZUZPhJges+HHgVouMaqzzLXRDkqsnFZeq8fY2vZe20029w6XM8l8LG4/NTJ4YXMZD7QE2k48t7cc/ZshGK+Uh3NavUa6ZvZzWC0LLtVZwXF7HPcwxOJ1YCWRUyrQQkMuTyPb7KzIxuLHtPZznbDd28jepJUY8+wH2H3UBo+yHaC1gsIPGuYI8Kch5VX5zDzProDZ/w307+X2v9On71AVxDHaz283wuYx2zWqs0sfJwL2dkK+i2csFHQ5zRnsW000QHWTbrOVs7iWa39DM0kRDIWYh8LtUvtXB6Cok6dPWRf297eOjNtZaxjZ7byY6NZaesVw9nevcy+JZqweMxbU+FREEBkG7nz8vvFSIRjFYiU9zXq1p61Xf6Fk6J2ltRJdI9xCjrcuGR5FUjAVc4J6HH+HUGsyObSbWbeVHWOeF22N6KSKx6eoGgNR2R122g06yEtxDGVtISQ8iqR+bXqCeKA203aazVSfhduMAn/fJ5f8AdQFXSG3ns83c5hi+LNPLSom4h1lm+aFOfTGOBXjWVhmUJuElKO9EDuBD45SOeR7bxEHwjwSG2MBvYRnBO0kjp5dD5w3TpqolnYdJC7u5Wkp6vxZ2bOHPHh5Fp9hbS0jW0NncPcD4wk3ySRmMhzaS5QKVUgbVjP2+4S4pJYRz1adSc3Kp83EkfYjXrVdOsla5gDLbQqwMqAghFBUjPBBBGPZWRqMntVqsE1heiKaJyLWXhHVjyjAcA+sgffQG5u9WghbbLNEjYztd1U49eCelAaDtT2htzFGsc8Ls9zbKFWRSTmePOADk4GT91AQTtnbWTrE97eTQOJb5YVjjMhY/CZM/MbphRgkewjmsZxi18Rut6tWnPNLeV12adm1HTC4wxuEyP+9fdnrj21poJJySLPSk5zp0pVFiWHs9DqupBTCgFAKAUAoBQHN3eZ/H11/Nx/3cdR7n5C40J/kPyf5Rh6RqItpxI8HjoYpYnUOEYCVQpZSeAcZH/dWmhUjDOSy0taVbhQ6NZxn745+RvtA7YpaKUjXUI0PpHbLazMW4GT4kGenGc9FA6DiT09PmUr0Vdr/p917ntq/b1JgqMbxkdgkrXEVqwSJyBLIngxBw4TOOo8/KvVVg9mTXPR9zBazgz8te1tlYzPFpfwlbJlVyYI0LGblWG67Uts2hOMfKBxwefZVIx3swpWleqswi2bD8pS/T1T9Cx/yax6aHM29m3Xc/BoNe7RwTRXAiivGnuTCJJLgwhQsTiTIWIAAnHPHPXrnOM6sHF7Tdb6PuY1YScNia5czRVAOuPTTruKKWT4RHO8UsHh5tiBIriSOVHGemDEDnmpVvOMU02UGmLetVnGUI5WOHsTPRO8KC3jWMSaltUYVGtrY7QPPKqpJPUk5JJ9dSekhzKXqVx/5v0Z5a528t7zbCxkWKTKTS3lnGwjQ/PQxtlXBAwSGAJB8q9U4vYmYzta8FrSg0vJnlpXb2CwZ7a2Er2kR2wSW9um6QdWaRpCNxDFhkKM9aOcVsbELatNa0YNryZtLPvPiVfTk1Jj19O1tsj2egFGPu8686SHMy6lcf+b9GRzXe0FnLDOltHeNNcyRGR7hERFSFzJhVQ4UcnjHJOc5znCpUjqvaSbOyr9PBuDSTT2rkaGq87A2Ol6rFHDJDMLxczLMklmyKeI2iKkuehDsCMc/qqZRqRjDDZzWk7KvVuHKEcrYSWLvHgRFjMd64QELm2teARgqAihQMccAcCt3Sw5la7G5TxqP0MCTtdbXs0dvcxeHZSN+ekltUjdMAlQskTEAMwCs2wEKzcjqPVOL3M1zta8FmUGl5M+NO7bQWzSQLEZLaJ2WCSC2jdpFycPJJK3pHy4UZ6165xWxsQtq1Ra0INryZnP3g2jgqbe7AYYJFrbZAPBIwM5rzpIczPqVx/wCb9GR7tDq8Nx8EitludlvHKGkugod2lYOTwTk5zk+2tFxOLjhMs9E21anX1pxaWOJr9G/jTTf+pT+2teWvEz07vp/X+DqWpZz4oBQCgFAKAUBz1220ae97R3ENsYxI0aHMpIXCxIT8kE5rCcFNYZJtbqdtPXglndtMv8lGrfTsf05f3K1dWhzZYduXHdj6P3PG97stUijeRmstqKWOGkzhRk49DrxTq0ObHbdx3Y+j9ys/4QyfRT3H96vOrQ5sduXHKPo/cfwhk+inuP71e9WhzY7buO7H0fubnsml1qdwttB4IdgSDJuAwoyeRk/qp1aHNjtu47sfR+5OfyU6t9Ox/Tl/crzq0ObHblxyj6P3H5KNW+nY/py/uV71aHNjtu47sfR+5XOsahPazywSCIvE7IxXcRlTg4yQcZHqp1aHNjty47sfR+5h/wAIZPop7j+9Tq0ObHbdx3Y+j9z2s9YmlkSNRHl2CjIOMscDPPTmnVoc2O27jux9H7lmfko1b6dj+nL+5Tq0ebHbdfux9H7j8lGrfTsf05f3KdWhzY7buO7H0fuRLttpd5pDxpcfB2Mill8IueAcc7gKdWhzY7buO7H0fuRr+EMn0U9x/erzq0ObHbdx3Y+j9x/CGT6Ke4/vV71aHNjty47sfR+5P+zXYTUtQto7mFrQRyAlQ7SBvRYqcgKR1U+dOrQ5sdt3Hdj6P3Nn+SjVvp2P6cv7lOrQ5sdt1+7H0fuaTtf2P1DS7f4RObUpuC4jLk5bOOCoGOPXTq0ebHbdfux9H7kI/hDJ9FPcf3qdWhzY7buO7H0fuP4QyfRT3H96nVoc2O3Ljux9H7m07G6g02qWG4AYuY8Yz5uvrPsrZTpKG4hXd7Uuca6Wzl4nXFbCGKAUAoBQCgFAUN2g7Qpp3aie4kSSRREoKxKGb0okAOCQMffXjaW8zhTnN4gm34Eq/LbafyS+/ok/zax6SPM29Ur9x+jMTVu+S1mgljW1vQXjZQTGmMspAz+c6c06SPMdUr9x+jOfvgUn1b/on9lOkjzHVK/cfox8Ck+rf9E/sp0keY6pX7j9GSnu01f4svkuZoZmRUcERplssMD5RA/XTpI8x1Sv3H6MuP8ALbafyS+/ok/zadJHmOqV+4/Rj8ttp/JL7+iT/Np0keY6pX7j9GUP2pka6vLmdIpQkszuoZCCAzEgHGRnn1mnSR5jqlfuP0Zq/gUn1b/on9lOkjzHVK/cfozJ0uJ4popGjkISRWICnOFIJx7qdJHmOqV+4/RnQf5bbT+SX39En+bTpI8x1Sv3H6MflttP5Jff0Sf5tOkjzHVK/cfoyse9ztSmrywPbwXCCNGVvFQDknPG1mp0keY6pX7j9GQH4FJ9W/6J/ZTpI8x1Sv3H6MfApPq3/RP7KdJHmOqV+4/Rl19gO9G30/T4LaW2u2eMNuKRqV9J2YYy4PRh5U6SPMdUr9x+jJD+W20/kl9/RJ/m06SPMdUr9x+jIj3od4sOqWXweC3ulfxFbMkagYXOfkuTnn1U6SPMdUr9x+jKh+BSfVv+if2U6SPMdUr9x+jHwKT6t/0T+ynSR5jqlfuP0ZvOwULJqljuUrm5ixkEfPX11kpJ7ma6lKpT+eLXmsHX9emsUAoBQCgFAKA5u7zP4+uv5uP+7jqPc/IXGhP8h+T/ACjVVBOqFAfEkgUEsQAOpNepNvCMJzjCLlJ4SMGTWogCQdx9QBBPvrareecMr56WtlFyi8+H+zLtrgODwVIOGVhgqR5EVhODg8MlWt1C4hrwPasCSKA+Yt8jmOGKSV1QuwjXO1B1Y+oVtp0ZTWUV93pGlbSUZZb8Dz+FJsDlgFPmeKw1JZ1eJJ6zS6NVW8RfE97GCa4IFvbTzZG70Izjb68kAeY99bVbze8gVNM28fly/p7ngLgbijZSRThkkBRgfUVPNa5UpR3ol0L6hX+SW3k9jPasCWKAUAoDwurtIgC5xnpwT/VWUISluI9e5pUEnUeM/vA9IpAwypBHrFeNNPDNsKkZx1ovKPuvDMUAoD90b+NNN/6lP7a1LteJzunt9P6/wdS1LOfFAKAUAoBQCgOb+80f/Hrn+bj/ALuOo9z8hb6E/wAh+T/g1NQTqxQHlcQLIpVhkGvYycXlGqtRhWg4TWUTHuzuLK+t/ia6gcygyNHMqg7ed4ZXHMbD2jaeh+VtNnGWskzh69J0qkoPgzVd4lheW1+Zb4IVnVEWaIEIzINoyD8hiBkr0GeMjmtVxByjlcCx0RcxpVXGW6X54GoqAdYKA2vYrtGumXFwZ42e3uowkjRjLxkeiG5PycM2fu9WDNt6kdXVZzOlrOr0rrRWU8fTCSPLStHFnc2Nw8sc2npMCLyNdyesJIhBMTZxnd0zkHIrbGniTlzK+rdupQhSa+XiXD3h6XqF2ltJpVyIzG29hvwsgIBQkjIdRg+icgh/ZWwhnz2z0y2nsI21aBTMQke6EbmWWQhPzbDBI3Nu25wcdDQFDw2Ztpri1LB/AlaPeARkqSDwenI/E9ahXMUpJnT6EqylSlB7k/yZNRi7FAKAwtUtjMEiQbpJHVIh5lmIH+OPvrfbp6+wqdMSgrfEt+dn75G57V6LHp2pz20AAh2I6KGLbCVXcCTzktk+fG2tt1FYTIOg6r15U+G/98/4MOoZ0goBQH7o38aab/1Kf21qXa8TndO76f1/g6lqWc+KAUAoBQCgFAc+99a7NahP07ZT9npSj/2/rrTXXwMstEyxdR8c/gjdV52AoD5cHBxwccH20W8xllxeN5se77tlc6PHLGtpHN4jFg+/awbAADHncgxnbxyx55qwVenzOQlou7z8ufqi3ezOow9pNLZbmNQxJinRfmSL0dC2ccFWHXGcc4OdyeSvlFxbTKg7VdmLrR2C3AMtueEuUBx/5XHOw8jqefInBxFq2+dsS8sdL6iUK21c/cwI5AwypBB8xUNprYzooTjNa0XlGHHqGWOVKx7iiyHO0uvJXOMZwc4z5j11udB6ikiup6UpyuJUpbEtifivx4G37v7dbm7ubQXElu1xGVjRUWSKRgpYmRWBXouQQM9cEHrMo51Fk57SGr1meqsL92/XeXX2Ut20TSsahOrCDcSykkBM+gi5ALHkADHmAOgrYQiUTL48XoHG5coxUNtJGUfB4JBwefVQHKmkMSJC7bnMrbmPUnzY+0moFz851ehcdXfm/wCDPrQW58uwAyTgDqTRLO4xlJRWZPCPTRdOutRfZYwNIPnSt6Ma9M5Y8E85wOfUDUmFs3tkUl1pqMfhorPi939lvdiu72DSA15ezLLOqkmVuI4V+dsB6Hy3Hy4AGTmXGKisI5+rWqVpa1R5ZT3bLW4LjVHntGmdJyN5mXGT0BTz2AAY3DIwfu11oqUH4E7RlWdGvFY2S2f39D9qvOvFAKAzew0Il1yxQgEKWf0uRlVdwcesFAQfWBU21XwtnMacnmrGPJflnTNSSkFAKAUAoBQCgKY/2hrYq9hOBwHeNjz87aV9nQPWFRZi0SbOpqV4S8UQCqw7kUAoDD1DUFhHPLeS/wCugrZTpOb8CFeX1O2jt2y4L94Fm93faOy0iG3tWlWe7vJ1MogZXWMykKAzhivojGQCTnP21YpYWDjJyc5OT4ltmWGffFmOTHoyJkNjPzWXy4PQ+uvTEq3tl3SWcayXVvcmxCgtIG9OPHsBIK5J6ZI6ACsZRUt5to16lF5pvBsu6Xs4z6QsOoQo8crmSNHAY7HAKsRjhs7mBzkBh06Vka223lks7PdjLHT2LWtukbEEFslmwTkjcxJAyBx7BQ8IZrnZrUNQ1YxzsfitJI5wDtIYogHhAfKO5t24dMc9cUBMO8G/kttNupYW2SJGSjAA4PAzyMUBzTolvtj3Ekl/SOfb/rrVfXnrS8jr9FW/RUE8/NtMu7uViUs3QfrPqFa4QcnhEy4rwoU3Of74G5GhR2ccd1qys8knpW2modrN6mmOMquByMZ5581qfCEaaOSuLqteVMeiR4XfaK/mKkXBtUT/AHMFp+bjjA6DC/L+/PU+XFaZXO3Yiyo6DbjmpLD8P3b+7Tz1vXdQv0WK8uvEhBDFFRU3EdN21Rn9dJXOzYjKjoPE81JZX5MYCohf4SP2h6KAUBJu5W08XWJZCOIbc4PHDMVUdefkl+n+ODYUFiCOP0tPWupeGEdAVuK0UAoBQCgFAKAgHflpfwjSZSBkwsso4z0O1vLj0WJ+6gKStJd6K3rA/H9dVc1iTR3lvU6SlGfNHtWJuFAYd1pscrbmBJxjqRWyNWUVhEKvYUK89ea2+Z+S6XGybQoHtHXP20VaaecnlTR1vOn0ajjxW/1Mzsrq40a6huEJZN2ydc/KjbqcZAJXqPaBUmjVlOTyUmkbClQpRlTe3jtLrtrWTWp0nuI2i0+Ft0EEq4a4kA/30in5MYydi/O6njipJTEmn7SWyXcdmZR8JkBKxgEnCgsckDC8KT6RGcUBtqAw7jVYI0kkaWMJEcStuGEIwSrfROCODzyPXQED78+0RtbDwhCZFut0fiBsCMjDDyO4nnA4+SaApfTFIiQMMEDBFVlVpzbR29lGUbeEZrDS3Er7rNFW+1MtKA0Nom8qwyDI3yM+XHJ580qXbxxHPMoNM3DnW6PhH8sjF9rZvrqW6cO8szkRRqCzBF+SiqPUoFY1lKctVbjbo6pQtqXTVH8T2LnhHl2l0e+giikljMCzNtijZgsrYGSxXqoGQOcYJFZQoxgsyNNxpKvczUKOxcMb39T50y1eMHxHLE+XJx95qLVnGT+FYL2xt61GL6Wes39vqzNrWThQCgPwmh5uLI/2drDMN3dEDMs2wHzwg3EfZl/1VaxWEkcFWqdJUlPmy369NYoBQCgFAKAUBiavYLcwSwP8mVGRvsYEf40ByrpcbRGWB/lwyMjfaCQeoz1BqDcxxLPM6rQtbXouHGP4f6zPqOXAoBQHxNHuUrkjIxkV7F4eTXVh0kHB8Ty7OySabI0sUdrKeCGuoy3h7c8rg8Hnr7BUyNynvRztXQk47YzWPHZ7k27O9odb16Vo4rhbe3HEs8EeFXgeirN6ZbzwGHU84xUhPKKapBRlhNPxWf5wTa77qLcNBLazy208QbfOp3SSl12s7Mx4Y8nIx8tuOmPTA8O7/W0sNC8edt0ULTBGyCZAJWCgHOCWbgfdQEb0fu71SRmWedY7a/8Az98q43K+4v4Kg5wzbhlhwMEHO1QwGf25txptotrfQtd6ZuCxSowE9sQPQXkYbAyFbI4yrdRuAqLR78OzR5LBc7GYYYrnA3AEgHGPM/f1qFcUlH4kdPom+lVTpT2tbn4Fkdx12keoXcD4zPEjJnzCZDLjHPDE/Yp+7fQeYIqtLQcbqTfHDJB2d7Lw9l7W8vZysrgkRlc58MkCKPJHoszEbiBgZ8wK3FaVtNfX+v3JuFgknKAqkcQ2xQg87d7HG8jkk8njywBpqRlNY3IsbStQtpKo8yly3JfV8fpjzNP2w0y9s2SOdEiZ+iJKjvxjqEYlRyOoGaxhQjDazbcaTr3PwU1jPBb/AFMm2UhFDdQoB+3HNQpNOTaOnoRlGlGMt6SyeteG0UBhaxPsiY+Z4H3/AIZ91bKMdaaIOka3RW8nxez1/rJ0Z3Z6MbLTLaFhhtm9wTnDSEuRxxxux93n1qyOLJPQCgFAKAUAoBQCgOd+97Svger+KBiO7QHPQbxhWHA65Csf5ytNeOtDyLLRVforhJ7pbPY0NV52AoDx0PTornUFivbk21uysRJvVB6I4GW4GT6+vT1VOoKDjuOW0rUuIV9smlww/b+TOTs9ePcPb2SrfKpwt1HxERgN6T52bgDggN145NHbRbyKemq0YarSb5+/MnOgdyzuwbUrkOo58G3yFPsLkA4x6hnnrW2NOMdyIFe9r19k5bOXAsue6stJt41ZoraAMI0HyRuY/wBZ5JY+1ieprMila9r+/BIZZYbOETKAVE5fC7+mVG071BxzkZ+zBI9xsyaHsL2ksZ3tYbuRYLawjVoEkGPGuCcvMxX0RtbO1eSd2cnkUGC+NO1KG5XdBLHKv0onVx71JFDw0/eFohv9OuYFGXZMp/50IdR95UD76A5g0W1BYSggcbWXHRuh/b99Q682lqM6XRdvGUlcRfDDXj/e/wCps5pJYZI7m3YrNC25CPP1j2gjqPMEjzrChU1Xh7mb9K2brU9ePzR+6L60q9te0umYcMFcqJo1bDI6ENtzzwSAQfNSOh6TzkzR95mrzadbw6dpUEgkkTAMMbMY4h6J2kfPJ+dyRyTyQaHq8SlbFkWV42V1nDMH8UenuBO8E9Qcg5HFQq0amMvcdLoyrZ62pTTUub3v6/6NpUYvBQCgP3QdK+MNStbXqm7fLxkbF9JgftUY/wC8VMto7HI5rTdfM40lw2v6/v3OpalFEKAUAoBQCgFAKAUBA++fs2b7TnaNQZrc+LGcelgfLUEc8rzjzKrQ9Tw8oozTrnxY1bzxz9o6/wCvbVZUhqyaO3s6/T0Yz48fMyawJR+dj9asYr2R9Qt3uEUbYlVQ6qQfSZkJG72devTpiwpRUILJx2kKs7i4korONnoTiw77/Blk8e0K2p/+VWMBXULxhwWxg9eOntB42KSe4h1KFSmk5rGdxBNX7aanLEZJb6Zd5BCRnw/MkfIwR1Jx7Fz0GNaq5nqol1LDorZVpvDe5fvgbnvC7WDXJkEaulpCDs3cNI7Yy5HIGOg6+frIHlatqbFvNujtH9YblP5fy/6NALCMKBsBC9M89etQ+knnOTo1Z0FBRcVhcz9lni+SzR/YSv8AVRRnvSYnWtmtSco+TaMK27QyabcrNYyBDtG4Lgq3J9Fh0I/q8sVNoOWr8RzOlFQVVdDjGOHPLOmuwfapNVs0uEAVvkypnOxx1X7CCCPYwrcVpTHeh2aOl35nUf8AhbtiR1wkvVlJ6DJJYewkfNrRXp60creWei7zoKurJ/C/3JoqgHXm67rdSay1aNF/3V2Cjr/xDlW+5v1O1T7eetHD4HJ6XtVSq68d0vzxLZ73dblstMmkgYpISqK46ruIDEe3bkA+ROfKt5UlB2lmsfPVz8pzySTyTk+s1WzqSmztrWypW8VqrbzMmtZMFAfMjhQSegGT91EsvCMJzUIuUtyLJ/2ftCPhz6hIvpzHw4j/AMtT6WPYXAH/AOP32kY6qwjha9V1ajnLiW/WRqFAKAUAoBQCgFAKA/CM8GgOZO2eg/FWpSQgYgn/ADkB8gDn0OgAwcrj1bfXUe4hlay4Fxoe66Op0Ut0vz/fsYtQTqjyit1UkqoBbqR5165NrDNUKFOEnKKw3vP2SFWwWUEjpkZxRSa3Hs6UJtOSTxuPm5tVlADjODkdf8K9jNx3GFe2p10lUWcHk10qssUas8h4WOIbj9mB/VWcKUp7SLcX9C1WpxXBcPYmXY/urn1LMt+ZbWEEhIcbZGx84hx6Iz6wSceQwTMp0lBeJzl7fTuZbdkeC/eJYUXc7pKjBtmY+szS5/U4H6q2kEkGg9jrGxGLa2jQ8jcRuYg84LtliPZmgIp3ZW6QalrMEOBEksTKoGApdXLAZ5xkY9XHFATnXNHhvYXguEDxuMEH9TA+RHUGgKM13uw1CyY/BlF3Bn0MMFkVfUwOM+r0c/YOlaKlCMnncWtrparQjqNay/eJsewPYi4S4W/1BRaw2u51Rj6RIHLt5KgHPrOPUc1lSpKBpvr+V01lYSI9287cya74caw+Daxyb8s25nIBUHgADgkYGcZPNeVaqgscTKx0fUuJKTWI8/Y1dV52IoBQGMLJ725hsoflzMAx+ivUsR5gKCxHqX21KtoZesyh01dasVRjx2vyOpNJ05LWGOCIYSNAij2KMVMObMugFAKAUAoBQCgFAKAUBBu93sgdTsj4QzcQEyQ46n6Uef8AiAH/AHKtD1Np5RQ+mXfioCflDhh7RVbVhqSwdpY3SuKKlxWx+f8AZl1rJooDUNYMJg0m+WHdl0STYxX6IJBA93uqXTq08Yawc7e2F25uUJOSfDP2wWv3e9uNHtXmjW2Fjt27ZJSXeTd1BOCy4JHGSMc8VKTTWUUVSnKnLVksMuRHDAEEEEZBHIIPnXpgfVAQ7vS7XHS7PfEAZ5W8OEHnDEEl8eYUD3lc9aN4PYxcmkt7Ij/s9XLMt+JWLTeMryE8klw3pE+ZJVq8jJSWUZ1acqU3CW9Fv16ayj+8LUdV0W8eWG5drS4YshlBlSJjyY/SB8MZPo44I8uDjxvBnTipSw3jxIhrXaS+1NAl1dBouCY4QFVsHILYxu8uvTA8+ajTuGtiRd2uh4zxKU014e/9GMigAADAHQVDbztOijFRSityPqhkKA8rmcRqWboP9Yr2MXJ4Rpr1o0abqS3Is7uF7LlY31KYHxJ8rED5RAjLf9zKAOOiA/OqzjFRWEcRWqyq1HOW9lu1kahQCgFAKAUAoBQCgFAKAUBz73wdlTp138NhX/w1w2JVHzJTknjHAb5Q9u4ccZ11aevHBNsLp29VS4Pf++BGVYEAg5B6Gq1rB2cZKSytxiaxcNHEWUgHjr/hWyjFSlhkLSNadGg5QeGZENgsdgl4uoQyyE/nLN2CyKNxXK5clj0ONoGCTzipk6EZLZsOettKV6UsyesuT/jl+DU3c9rL6TH0iMZw2R/hkVphGtHYizuK2jq/xze1rx2fxsLa7k+3s08vxfMRKiRkwzAYYKm0BGHmMefXI885EuLbW056rGMZNReVz3fZlg95Mtwmm3JtAxm2YGz5QUkB2XHOQm4jHPHHNems5+13tiNQg0tJGdp7YypKz87t3h+G+752QuDnnKnPXJ11fkZM0e0rmDfMkXc5cyRa0UjBZJoG8XGcIFwyuQOM7lC5P1vtrG3eYG/S8FG5eOOGdC1uKw1Paq7eG1lkS2N0QOYARl1zhgAQd2Bk7cHOMUBz12i17SrrxBbaXJFNtOHSXwtj+WIlypAIHAAPXp1rGTil8RuoUqs5f8W9ev75Gk0aaRkIkBypwCwxkf4keuoNaMU8xOq0bVrzpuNZPK4vj/o2FaSyFAZPYzs4dZvhDz8Gh9K4YcZ8ggPrYjA9gY+VTqFPVWXvOU0te9NPo4fKvu/69zpm3hWNVRAFVQFVRwAAMAD2AVIKg9KAUAoBQCgFAKAUAoBQCgFAYWtaVFeQSQTrujkXDD9YI9RBAIPkQKA5j1XSJdKums7jkZzBJ5Op6Y/Z5HI9VRbil/2Rf6Ivsf8ABN+Xt7GDeNJHPFMqJIsXp7JRuQlTkhlyNwIxxWNvOMVh7zdpe2r1ZKUflSf9/bBePY3tJpupWZkuYrGJhnxYnMZwoPDEMBgHGeamHNGd2Z1/RLrEVr8EB3bUjMSxFj19BGUFs58h66A2WtdotN0ojx5IYHYdETLke1Y1LY46kYoCNdo++Wwjt5DZzeNcYxEnhSAbjwCSyqMDrjOTjFD1LOxFLWVoFQGQKXyXYkDgnn7sVXVKjlJ4OwsrOFGjHpEsrbu3f6LO7mvDs7O+1S4O2N2wpxzsiyPR9e5m24zyVFTqcdWKRy13W6atKa4v/R9ab39wsy+NaSIm303Rg+H5wApAyCMc5ByenGazyaFFtZxsJpoPeZpt7KsMNx+cb5KyKybj9EFhgn2ZyfLNDw8+3/YW0vLe4k+DL8JEbvHJGNrmRVOzJXG/JAGGzQ9TxtRz/o05eJSTkjIP3dM/diq6tFRm8HZaNrOrbxcnl7jOrUTzElEk8sdrbKWmlIUAeWfM46YHJPkATUihS1nrPcU+lb/oY9FB/E/svc6O7Bdk49KtFgTDOfSmk83c9T9g6AeoevJM45UkdAKAUAoBQCgFAKAUAoBQCgFAKAiPeT2KTV7Ypws8eWgkPk3mpxztbGD1xwecYoDnuFnR3trlds0ZKuref7ePfnNQK1LUeVuOr0bfK4h0dT5vyv3eeS6JCBjaTz1JPu4rzrEzYtEWqWNXP1Z+Xen7drwAJJGwZSOORyPvzg5PqrKlXal8T2Gq+0ZCdL/hilJff98T6inmu55p7wb5XIyzqBnAxgDGMAADgeVZV6mcarI+ibNxc+mh6rzyZSWyKchFB9YA8qjucnvZdRt6UXmMUn5Iw9WtZZcKjALjkHjJ93StlGcI7WtpC0hb3Nf4acko8f3kZbyXM0MMFxOWghGI4VAVBjzOANx68nJ5PPJrZO5zsiQ7bQqi1Ks8+C9zHudRihOw8esKOn21qjSnNZJ9a+traXRv0SMfUrhWVGiOXEi7Nnys+oY5Bzj9VbaEZRnhkDStWhVt1KDTeTqLtdr3wCxmuiuTGmVU+bnAVTjy3EZ++phzhzLolvsiHOd3pH7/ACqury1pnY6LoKlbrbv2+p6ajeeEvAy7cIvmTXlKm5vwM768jbU8/wDZ7l+8C6e6HsAdPQ3N1zdzDkHB8JOuwf8AEeNx9gA6EmxSSWEcdOcpycpPLZZFemAoBQCgFAKAUAoBQCgFAKAUAoBQCgK572u734xT4TbejeRL6POBKoyfDPqbrtPtweOV8aTWGZQnKElKLw0Unp97vyrgrKhw6EYII4PB6c9R5VX1aTg/A7Cwvo3MMP5lvX8/u4zK1FgKAUAoBQHj2LtLe61Mie7ayUBsSI3hszfI2hzwmQTyeoGPPiyopqCycVpGpGpcScVjh6bMlxd3nZPRo2a4sm8doH2GaViQr4ByvCoeGHpAfYa2EIr/ALZ9urjVZJY438KyDMgVOTMM/LYnjnGQB0z5kZrRVramxby10fo3rKc5PEfyRSaZLWMD9EZ5JqKoyqyL2pVo2FFJfRc/3iWp3Q93bKw1C/T86cG3iYf7seTsD0bptHVep5PE+MVFYRydevOtNznvZcNZGkUAoBQCgFAKAUAoBQCgFAKAUAoBQCgFAVh3rd2vw3N5ZAJeIMso4EwHkfIPjgHz6HyI8aTWGZ06kqclODw0U5YXu/KuCkiHDoRggjg8Hkc+XlVfVpOD8Dr7C/jcx5SW9fyvD8GZWosBQCgFAYsunxNnKLz1PQ+8Vmqs1uZEqWNvPOtBbTXns+u/O70M8r5/Zmt3WXq+JW9iQ6XKl8PL+Mmbc3EdsnAx9FR5n/XnWqMZVZE6vXo2VLYvJc/3mWb3U92rFlv9RX0+GggYfI8w7A+fmF8up56WEIKKwjkq9edebnN7f3YXNWRpFAKAUAoBQCgFAKAUAoBQCgFAKAUAoBQCgFAVr3n92S3+bq0xHeKM+pZcdAfIP5BvuPHI8aTWGZ05ypyUovDRTFvdMHMUyNFMnDI4KnP2Hn7qgVaLhtW46yw0jC4WrLZL8+XsZdaSzFAKAUBh3t7sIRAXlYgIijJJPA4HPJ8uprbSpOfkV99pCFtHG+XL+X+7S2O7Pus8FheakFefhooeqx+YLeRcHoBwuM8npPjFRWEclWrTrTc5vLLarI1CgFAKAUAoBQCgFAKAUAoBQCgFAKAUAoBQCgFAKAhXeJ3dw6sm4EQ3K42TAZyB81wOWHXHOQefYR6m08ooW+jnsJzbXyeHIvIY/JZT0YHoQfX7CDgg1Dq2+NsTo7DSyl8Fd7efvy8zJqKXwoDGtfGvJhb2SGWVvNeQo6FiegAyPSPHIqTSt29sijvtLxhmFHa+fBeXP8F493HdrFpgE022a7blpCOEyOVTP2kbuCfZ0qYljYjm5Scm5SeWT6vTEUAoBQCgFAKAUAoBQCgFAKAUAoBQCgFAKAUAoBQCgFAaftR2ZttShMN1GGXqrDhkP0lbqp/UehyKA5+7Xdi7vRTubNxaeUqjlMnADj5h5H/CcjBzxWipQUtq3lpZaUqUMRltj915ex6dkuw95rJDYa3s/ORxguP+AfO+35PXkkYpToKO17xe6TqV/hjsj+fP2L87LdmLbTYRFbRhR85jyzn1s3n/AFDyxW8qzc0AoBQCgFAKAUAoBQCgFAKAUAoBQCgFAKAUAoBQCgFAKAUAoD5dAwIIBBGCDyCD1BoD9AoD9oBQCgFAKAUAoBQCgFAKAUAoBQCgFAKAUAoBQCgFAKAUAoBQCgFAKAUAoBQCgFAKAUAoBQCgFAKAUAoD/9k="/>
          <p:cNvSpPr>
            <a:spLocks noChangeAspect="1" noChangeArrowheads="1"/>
          </p:cNvSpPr>
          <p:nvPr/>
        </p:nvSpPr>
        <p:spPr bwMode="auto">
          <a:xfrm>
            <a:off x="848683" y="-168811"/>
            <a:ext cx="83567" cy="10028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40290" tIns="20145" rIns="40290" bIns="20145" numCol="1" anchor="t" anchorCtr="0" compatLnSpc="1">
            <a:prstTxWarp prst="textNoShape">
              <a:avLst/>
            </a:prstTxWarp>
          </a:bodyPr>
          <a:lstStyle/>
          <a:p>
            <a:endParaRPr lang="en-US" sz="4807"/>
          </a:p>
        </p:txBody>
      </p:sp>
      <p:sp>
        <p:nvSpPr>
          <p:cNvPr id="9" name="TextBox 8"/>
          <p:cNvSpPr txBox="1"/>
          <p:nvPr/>
        </p:nvSpPr>
        <p:spPr>
          <a:xfrm>
            <a:off x="112728" y="1854157"/>
            <a:ext cx="3800907" cy="1631996"/>
          </a:xfrm>
          <a:prstGeom prst="rect">
            <a:avLst/>
          </a:prstGeom>
          <a:noFill/>
        </p:spPr>
        <p:txBody>
          <a:bodyPr wrap="square" lIns="28079" tIns="14039" rIns="28079" bIns="14039" rtlCol="0">
            <a:spAutoFit/>
          </a:bodyPr>
          <a:lstStyle/>
          <a:p>
            <a:pPr algn="just">
              <a:defRPr/>
            </a:pPr>
            <a:r>
              <a:rPr lang="en-US" sz="1042" dirty="0"/>
              <a:t>Most emergency medical staff cannot differentiate between partial neck breathers (patients with tracheotomy) and total neck breathers (following laryngectomy) (</a:t>
            </a:r>
            <a:r>
              <a:rPr lang="en-US" sz="1042" i="1" dirty="0"/>
              <a:t>Figure 1</a:t>
            </a:r>
            <a:r>
              <a:rPr lang="en-US" sz="1042" dirty="0"/>
              <a:t>). Each patient type requires a different approach to airway management, which becomes especially challenging when the patient is in respiratory distress and cannot communicate. A medical bracelet stating “neck breather” may be the only way for emergency staff to identify these patients. We present a case in which the medical bracelet, although present, had lettering that was not clear and ultimately resulted in incorrect initial airway management during an an emergency event. </a:t>
            </a:r>
          </a:p>
        </p:txBody>
      </p:sp>
      <p:sp>
        <p:nvSpPr>
          <p:cNvPr id="14" name="TextBox 13"/>
          <p:cNvSpPr txBox="1"/>
          <p:nvPr/>
        </p:nvSpPr>
        <p:spPr>
          <a:xfrm>
            <a:off x="4141407" y="1876302"/>
            <a:ext cx="3996788" cy="2277301"/>
          </a:xfrm>
          <a:prstGeom prst="rect">
            <a:avLst/>
          </a:prstGeom>
          <a:noFill/>
        </p:spPr>
        <p:txBody>
          <a:bodyPr wrap="square" lIns="28079" tIns="14039" rIns="28079" bIns="14039" rtlCol="0">
            <a:spAutoFit/>
          </a:bodyPr>
          <a:lstStyle/>
          <a:p>
            <a:pPr algn="just">
              <a:defRPr/>
            </a:pPr>
            <a:r>
              <a:rPr lang="en-US" sz="1042" dirty="0">
                <a:solidFill>
                  <a:srgbClr val="000000"/>
                </a:solidFill>
              </a:rPr>
              <a:t>A 59 year-old man with a history of squamous cell carcinoma s/p laryngectomy developed acute respiratory distress secondary to mass effect from the recurrent carcinoma. Rapid response team was initiated:</a:t>
            </a:r>
          </a:p>
          <a:p>
            <a:pPr marL="138533" indent="-138533" algn="just">
              <a:buFont typeface="Arial" panose="020B0604020202020204" pitchFamily="34" charset="0"/>
              <a:buChar char="•"/>
              <a:defRPr/>
            </a:pPr>
            <a:r>
              <a:rPr lang="en-US" sz="1042" dirty="0">
                <a:solidFill>
                  <a:srgbClr val="000000"/>
                </a:solidFill>
              </a:rPr>
              <a:t>Respiratory therapist initially applied face mask to oxygenate, unaware of the patient’s prior laryngectomy due to </a:t>
            </a:r>
            <a:r>
              <a:rPr lang="en-US" sz="1042" dirty="0" err="1">
                <a:solidFill>
                  <a:srgbClr val="000000"/>
                </a:solidFill>
              </a:rPr>
              <a:t>stomal</a:t>
            </a:r>
            <a:r>
              <a:rPr lang="en-US" sz="1042" dirty="0">
                <a:solidFill>
                  <a:srgbClr val="000000"/>
                </a:solidFill>
              </a:rPr>
              <a:t> mass obstruction</a:t>
            </a:r>
          </a:p>
          <a:p>
            <a:pPr marL="138533" indent="-138533" algn="just">
              <a:buFont typeface="Arial" panose="020B0604020202020204" pitchFamily="34" charset="0"/>
              <a:buChar char="•"/>
              <a:defRPr/>
            </a:pPr>
            <a:r>
              <a:rPr lang="en-US" sz="1042" dirty="0">
                <a:solidFill>
                  <a:srgbClr val="000000"/>
                </a:solidFill>
              </a:rPr>
              <a:t>After obtaining a brief medical history, the anesthesiologist manually displaced the mass to identify a stoma site</a:t>
            </a:r>
          </a:p>
          <a:p>
            <a:pPr marL="138533" indent="-138533" algn="just">
              <a:buFont typeface="Arial" panose="020B0604020202020204" pitchFamily="34" charset="0"/>
              <a:buChar char="•"/>
              <a:defRPr/>
            </a:pPr>
            <a:r>
              <a:rPr lang="en-US" sz="1042" dirty="0">
                <a:solidFill>
                  <a:srgbClr val="000000"/>
                </a:solidFill>
              </a:rPr>
              <a:t>Utilizing finger palpation for guidance, a 5.5 mm cuffed endotracheal tube was successfully placed through the stoma (</a:t>
            </a:r>
            <a:r>
              <a:rPr lang="en-US" sz="1042" i="1" dirty="0">
                <a:solidFill>
                  <a:srgbClr val="000000"/>
                </a:solidFill>
              </a:rPr>
              <a:t>Figure 3-A</a:t>
            </a:r>
            <a:r>
              <a:rPr lang="en-US" sz="1042" dirty="0">
                <a:solidFill>
                  <a:srgbClr val="000000"/>
                </a:solidFill>
              </a:rPr>
              <a:t>)</a:t>
            </a:r>
          </a:p>
          <a:p>
            <a:pPr marL="138533" indent="-138533" algn="just">
              <a:buFont typeface="Arial" panose="020B0604020202020204" pitchFamily="34" charset="0"/>
              <a:buChar char="•"/>
              <a:defRPr/>
            </a:pPr>
            <a:r>
              <a:rPr lang="en-US" sz="1042" dirty="0">
                <a:solidFill>
                  <a:srgbClr val="000000"/>
                </a:solidFill>
              </a:rPr>
              <a:t>Endotracheal tube secured at 11 cm to avoid main stem intubation</a:t>
            </a:r>
          </a:p>
          <a:p>
            <a:pPr marL="138533" indent="-138533" algn="just">
              <a:buFont typeface="Arial" panose="020B0604020202020204" pitchFamily="34" charset="0"/>
              <a:buChar char="•"/>
              <a:defRPr/>
            </a:pPr>
            <a:r>
              <a:rPr lang="en-US" sz="1042" dirty="0">
                <a:solidFill>
                  <a:srgbClr val="000000"/>
                </a:solidFill>
              </a:rPr>
              <a:t>On further evaluation, </a:t>
            </a:r>
            <a:r>
              <a:rPr lang="en-US" altLang="en-US" sz="1042" dirty="0">
                <a:solidFill>
                  <a:srgbClr val="000000"/>
                </a:solidFill>
              </a:rPr>
              <a:t>patient was wearing a “neck breather” bracelet, but the letters were faded and difficult to read (</a:t>
            </a:r>
            <a:r>
              <a:rPr lang="en-US" altLang="en-US" sz="1042" i="1" dirty="0">
                <a:solidFill>
                  <a:srgbClr val="000000"/>
                </a:solidFill>
              </a:rPr>
              <a:t>Figure 3-B</a:t>
            </a:r>
            <a:r>
              <a:rPr lang="en-US" altLang="en-US" sz="1042" dirty="0">
                <a:solidFill>
                  <a:srgbClr val="000000"/>
                </a:solidFill>
              </a:rPr>
              <a:t>).</a:t>
            </a:r>
          </a:p>
          <a:p>
            <a:pPr algn="just">
              <a:defRPr/>
            </a:pPr>
            <a:endParaRPr lang="en-US" sz="1067" dirty="0">
              <a:solidFill>
                <a:srgbClr val="000000"/>
              </a:solidFill>
            </a:endParaRPr>
          </a:p>
        </p:txBody>
      </p:sp>
      <p:sp>
        <p:nvSpPr>
          <p:cNvPr id="59" name="TextBox 58">
            <a:extLst>
              <a:ext uri="{FF2B5EF4-FFF2-40B4-BE49-F238E27FC236}">
                <a16:creationId xmlns:a16="http://schemas.microsoft.com/office/drawing/2014/main" id="{CDE72242-B43F-AD4A-B666-163973019AAB}"/>
              </a:ext>
            </a:extLst>
          </p:cNvPr>
          <p:cNvSpPr txBox="1"/>
          <p:nvPr/>
        </p:nvSpPr>
        <p:spPr>
          <a:xfrm>
            <a:off x="8331469" y="1822147"/>
            <a:ext cx="3743537" cy="3495327"/>
          </a:xfrm>
          <a:prstGeom prst="rect">
            <a:avLst/>
          </a:prstGeom>
          <a:noFill/>
        </p:spPr>
        <p:txBody>
          <a:bodyPr wrap="square" lIns="28079" tIns="14039" rIns="28079" bIns="14039" rtlCol="0">
            <a:spAutoFit/>
          </a:bodyPr>
          <a:lstStyle/>
          <a:p>
            <a:pPr algn="just">
              <a:spcAft>
                <a:spcPts val="194"/>
              </a:spcAft>
              <a:defRPr/>
            </a:pPr>
            <a:r>
              <a:rPr lang="en-US" sz="1042" dirty="0">
                <a:ea typeface="Calibri" panose="020F0502020204030204" pitchFamily="34" charset="0"/>
                <a:cs typeface="Times New Roman" panose="02020603050405020304" pitchFamily="18" charset="0"/>
              </a:rPr>
              <a:t>Patients with prior tracheotomy or laryngectomy can </a:t>
            </a:r>
            <a:r>
              <a:rPr lang="en-US" sz="1042" dirty="0">
                <a:solidFill>
                  <a:srgbClr val="000000"/>
                </a:solidFill>
                <a:ea typeface="Calibri" panose="020F0502020204030204" pitchFamily="34" charset="0"/>
                <a:cs typeface="Times New Roman" panose="02020603050405020304" pitchFamily="18" charset="0"/>
              </a:rPr>
              <a:t>present similarly in regard to a trach/stoma site. Differentiating these clinical presentations is critically important as airway management differs significantly. In our case, the patient is a total neck breather, and thus his trachea has no connection to the upper airway. Therefore, all airway exchange occurs through the stoma site. Emergency staff did not recognize this critical fact because the tumor partially occluded his stoma site and the patient was also unable to communicate. The medical bracelet was a key component in identifying the patient as a total neck breather, but unfortunately the lettering was faded. For post-laryngectomy patients, we propose a series of recommendations to ensure proper airway management in emergency events: </a:t>
            </a:r>
          </a:p>
          <a:p>
            <a:pPr marL="138533" indent="-138533" algn="just">
              <a:spcAft>
                <a:spcPts val="194"/>
              </a:spcAft>
              <a:buFont typeface="Arial" panose="020B0604020202020204" pitchFamily="34" charset="0"/>
              <a:buChar char="•"/>
              <a:defRPr/>
            </a:pPr>
            <a:r>
              <a:rPr lang="en-US" sz="1042" dirty="0">
                <a:solidFill>
                  <a:srgbClr val="000000"/>
                </a:solidFill>
                <a:ea typeface="Calibri" panose="020F0502020204030204" pitchFamily="34" charset="0"/>
                <a:cs typeface="Times New Roman" panose="02020603050405020304" pitchFamily="18" charset="0"/>
              </a:rPr>
              <a:t>Place medical bracelet on the same arm as the ID wristband</a:t>
            </a:r>
          </a:p>
          <a:p>
            <a:pPr marL="138533" indent="-138533" algn="just">
              <a:spcAft>
                <a:spcPts val="194"/>
              </a:spcAft>
              <a:buFont typeface="Arial" panose="020B0604020202020204" pitchFamily="34" charset="0"/>
              <a:buChar char="•"/>
              <a:defRPr/>
            </a:pPr>
            <a:r>
              <a:rPr lang="en-US" altLang="en-US" sz="1042" dirty="0">
                <a:solidFill>
                  <a:srgbClr val="000000"/>
                </a:solidFill>
                <a:ea typeface="Calibri" panose="020F0502020204030204" pitchFamily="34" charset="0"/>
                <a:cs typeface="Times New Roman" panose="02020603050405020304" pitchFamily="18" charset="0"/>
              </a:rPr>
              <a:t>Consider using a metal bracelet with engraved lettering (</a:t>
            </a:r>
            <a:r>
              <a:rPr lang="en-US" altLang="en-US" sz="1042" i="1" dirty="0">
                <a:solidFill>
                  <a:srgbClr val="000000"/>
                </a:solidFill>
                <a:ea typeface="Calibri" panose="020F0502020204030204" pitchFamily="34" charset="0"/>
                <a:cs typeface="Times New Roman" panose="02020603050405020304" pitchFamily="18" charset="0"/>
              </a:rPr>
              <a:t>Figure 2</a:t>
            </a:r>
            <a:r>
              <a:rPr lang="en-US" altLang="en-US" sz="1042" dirty="0">
                <a:solidFill>
                  <a:srgbClr val="000000"/>
                </a:solidFill>
                <a:ea typeface="Calibri" panose="020F0502020204030204" pitchFamily="34" charset="0"/>
                <a:cs typeface="Times New Roman" panose="02020603050405020304" pitchFamily="18" charset="0"/>
              </a:rPr>
              <a:t>)</a:t>
            </a:r>
          </a:p>
          <a:p>
            <a:pPr marL="138533" indent="-138533" algn="just">
              <a:spcAft>
                <a:spcPts val="194"/>
              </a:spcAft>
              <a:buFont typeface="Arial" panose="020B0604020202020204" pitchFamily="34" charset="0"/>
              <a:buChar char="•"/>
            </a:pPr>
            <a:r>
              <a:rPr lang="en-US" altLang="en-US" sz="1042" dirty="0">
                <a:solidFill>
                  <a:srgbClr val="000000"/>
                </a:solidFill>
                <a:ea typeface="Calibri" panose="020F0502020204030204" pitchFamily="34" charset="0"/>
                <a:cs typeface="Times New Roman" panose="02020603050405020304" pitchFamily="18" charset="0"/>
              </a:rPr>
              <a:t>Recommend providing a new hospital bracelet on each </a:t>
            </a:r>
            <a:r>
              <a:rPr lang="en-US" altLang="en-US" sz="1042" baseline="30000" dirty="0">
                <a:ea typeface="Calibri" panose="020F0502020204030204" pitchFamily="34" charset="0"/>
                <a:cs typeface="Times New Roman" panose="02020603050405020304" pitchFamily="18" charset="0"/>
              </a:rPr>
              <a:t> </a:t>
            </a:r>
            <a:r>
              <a:rPr lang="en-US" altLang="en-US" sz="1042" dirty="0">
                <a:solidFill>
                  <a:srgbClr val="000000"/>
                </a:solidFill>
                <a:ea typeface="Calibri" panose="020F0502020204030204" pitchFamily="34" charset="0"/>
                <a:cs typeface="Times New Roman" panose="02020603050405020304" pitchFamily="18" charset="0"/>
              </a:rPr>
              <a:t>admission</a:t>
            </a:r>
          </a:p>
          <a:p>
            <a:pPr marL="138533" indent="-138533" algn="just">
              <a:spcAft>
                <a:spcPts val="194"/>
              </a:spcAft>
              <a:buFont typeface="Arial" panose="020B0604020202020204" pitchFamily="34" charset="0"/>
              <a:buChar char="•"/>
            </a:pPr>
            <a:r>
              <a:rPr lang="en-US" altLang="en-US" sz="1042" dirty="0">
                <a:solidFill>
                  <a:srgbClr val="000000"/>
                </a:solidFill>
                <a:ea typeface="Calibri" panose="020F0502020204030204" pitchFamily="34" charset="0"/>
                <a:cs typeface="Times New Roman" panose="02020603050405020304" pitchFamily="18" charset="0"/>
              </a:rPr>
              <a:t>Consider using a sign placed at bedside with airway management documentation to provide accessible and vital clinical information</a:t>
            </a:r>
            <a:endParaRPr lang="en-US" altLang="en-US" sz="1042" baseline="30000" dirty="0">
              <a:ea typeface="Calibri" panose="020F0502020204030204" pitchFamily="34" charset="0"/>
              <a:cs typeface="Times New Roman" panose="02020603050405020304" pitchFamily="18" charset="0"/>
            </a:endParaRPr>
          </a:p>
          <a:p>
            <a:pPr marL="138533" indent="-138533" algn="just">
              <a:spcAft>
                <a:spcPts val="194"/>
              </a:spcAft>
              <a:buFont typeface="Arial" panose="020B0604020202020204" pitchFamily="34" charset="0"/>
              <a:buChar char="•"/>
              <a:defRPr/>
            </a:pPr>
            <a:endParaRPr lang="en-US" altLang="en-US" sz="1018" dirty="0">
              <a:solidFill>
                <a:srgbClr val="000000"/>
              </a:solidFill>
              <a:ea typeface="Calibri" panose="020F0502020204030204" pitchFamily="34" charset="0"/>
              <a:cs typeface="Times New Roman" panose="02020603050405020304" pitchFamily="18" charset="0"/>
            </a:endParaRPr>
          </a:p>
          <a:p>
            <a:pPr algn="just">
              <a:spcAft>
                <a:spcPts val="194"/>
              </a:spcAft>
              <a:defRPr/>
            </a:pPr>
            <a:endParaRPr lang="en-US" sz="1067" baseline="30000" dirty="0">
              <a:solidFill>
                <a:srgbClr val="000000"/>
              </a:solidFill>
              <a:ea typeface="Calibri" panose="020F0502020204030204" pitchFamily="34" charset="0"/>
              <a:cs typeface="Times New Roman" panose="02020603050405020304" pitchFamily="18" charset="0"/>
            </a:endParaRPr>
          </a:p>
        </p:txBody>
      </p:sp>
      <p:sp>
        <p:nvSpPr>
          <p:cNvPr id="60" name="TextBox 59">
            <a:extLst>
              <a:ext uri="{FF2B5EF4-FFF2-40B4-BE49-F238E27FC236}">
                <a16:creationId xmlns:a16="http://schemas.microsoft.com/office/drawing/2014/main" id="{04807FB3-31BA-274D-8934-9D273DBEBB1B}"/>
              </a:ext>
            </a:extLst>
          </p:cNvPr>
          <p:cNvSpPr txBox="1"/>
          <p:nvPr/>
        </p:nvSpPr>
        <p:spPr>
          <a:xfrm>
            <a:off x="8331469" y="5202705"/>
            <a:ext cx="3743537" cy="1353992"/>
          </a:xfrm>
          <a:prstGeom prst="rect">
            <a:avLst/>
          </a:prstGeom>
          <a:noFill/>
        </p:spPr>
        <p:txBody>
          <a:bodyPr wrap="square" lIns="40290" tIns="20145" rIns="40290" bIns="20145" rtlCol="0">
            <a:spAutoFit/>
          </a:bodyPr>
          <a:lstStyle/>
          <a:p>
            <a:pPr marL="180093" indent="-180093">
              <a:buFont typeface="+mj-lt"/>
              <a:buAutoNum type="arabicPeriod"/>
            </a:pPr>
            <a:r>
              <a:rPr lang="en-US" sz="776" dirty="0" err="1"/>
              <a:t>Darr</a:t>
            </a:r>
            <a:r>
              <a:rPr lang="en-US" sz="776" dirty="0"/>
              <a:t> A, </a:t>
            </a:r>
            <a:r>
              <a:rPr lang="en-US" sz="776" dirty="0" err="1"/>
              <a:t>Dhanji</a:t>
            </a:r>
            <a:r>
              <a:rPr lang="en-US" sz="776" dirty="0"/>
              <a:t> K, Doshi J. Tracheostomy and laryngectomy survey: do front-line emergency staff appreciate the difference? J </a:t>
            </a:r>
            <a:r>
              <a:rPr lang="en-US" sz="776" dirty="0" err="1"/>
              <a:t>Laryngol</a:t>
            </a:r>
            <a:r>
              <a:rPr lang="en-US" sz="776" dirty="0"/>
              <a:t> Otol. 2012 Jun;126(6):605-8</a:t>
            </a:r>
          </a:p>
          <a:p>
            <a:pPr marL="180093" indent="-180093">
              <a:buFont typeface="+mj-lt"/>
              <a:buAutoNum type="arabicPeriod"/>
            </a:pPr>
            <a:r>
              <a:rPr lang="en-US" sz="776" dirty="0"/>
              <a:t>Brook, Itzhak MD, MSc. Ventilation of Neck Breathers Undergoing a Diagnostic Procedure or Surgery, Anesthesia &amp; Analgesia: June 2012 - Volume 114 - Issue 6 - p 1318-1321</a:t>
            </a:r>
          </a:p>
          <a:p>
            <a:pPr marL="180093" indent="-180093">
              <a:buFont typeface="+mj-lt"/>
              <a:buAutoNum type="arabicPeriod"/>
            </a:pPr>
            <a:r>
              <a:rPr lang="en-US" sz="776" dirty="0"/>
              <a:t>Brook I. Ensuring adequate care during hospitalization for neck breathers including laryngectomees. Annals of Otology, Rhinology, Laryngology. Sept 2020.</a:t>
            </a:r>
          </a:p>
          <a:p>
            <a:pPr marL="180093" indent="-180093">
              <a:buFont typeface="+mj-lt"/>
              <a:buAutoNum type="arabicPeriod"/>
            </a:pPr>
            <a:r>
              <a:rPr lang="en-US" sz="776" dirty="0" err="1"/>
              <a:t>Schechtman</a:t>
            </a:r>
            <a:r>
              <a:rPr lang="en-US" sz="776" dirty="0"/>
              <a:t> SA, </a:t>
            </a:r>
            <a:r>
              <a:rPr lang="en-US" sz="776" dirty="0" err="1"/>
              <a:t>Flori</a:t>
            </a:r>
            <a:r>
              <a:rPr lang="en-US" sz="776" dirty="0"/>
              <a:t> HR, Thatcher AL, </a:t>
            </a:r>
            <a:r>
              <a:rPr lang="en-US" sz="776" dirty="0" err="1"/>
              <a:t>Almendras</a:t>
            </a:r>
            <a:r>
              <a:rPr lang="en-US" sz="776" dirty="0"/>
              <a:t> G, </a:t>
            </a:r>
            <a:r>
              <a:rPr lang="en-US" sz="776" dirty="0" err="1"/>
              <a:t>Robell</a:t>
            </a:r>
            <a:r>
              <a:rPr lang="en-US" sz="776" dirty="0"/>
              <a:t> SE, Healy DW, Shah NJ. The Difficult Airway Navigator: Development and Implementation of a Health Care System's Approach to Difficult Airway Documentation Utilizing the Electronic Health Record. A A </a:t>
            </a:r>
            <a:r>
              <a:rPr lang="en-US" sz="776" dirty="0" err="1"/>
              <a:t>Pract</a:t>
            </a:r>
            <a:r>
              <a:rPr lang="en-US" sz="776" dirty="0"/>
              <a:t>. 2021 May 5;15(5):e01455. </a:t>
            </a:r>
            <a:r>
              <a:rPr lang="en-US" sz="776" dirty="0" err="1"/>
              <a:t>doi</a:t>
            </a:r>
            <a:r>
              <a:rPr lang="en-US" sz="776" dirty="0"/>
              <a:t>: 10.1213/XAA.0000000000001455. </a:t>
            </a:r>
          </a:p>
        </p:txBody>
      </p:sp>
      <p:sp>
        <p:nvSpPr>
          <p:cNvPr id="28" name="Rounded Rectangle 27">
            <a:extLst>
              <a:ext uri="{FF2B5EF4-FFF2-40B4-BE49-F238E27FC236}">
                <a16:creationId xmlns:a16="http://schemas.microsoft.com/office/drawing/2014/main" id="{6014899A-D946-364F-B2F7-548F2A10783B}"/>
              </a:ext>
            </a:extLst>
          </p:cNvPr>
          <p:cNvSpPr/>
          <p:nvPr/>
        </p:nvSpPr>
        <p:spPr>
          <a:xfrm>
            <a:off x="8331469" y="4921417"/>
            <a:ext cx="3743537" cy="276133"/>
          </a:xfrm>
          <a:prstGeom prst="roundRect">
            <a:avLst/>
          </a:prstGeom>
          <a:solidFill>
            <a:srgbClr val="003366"/>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40278" tIns="20138" rIns="40278" bIns="20138" spcCol="0" rtlCol="0" anchor="ctr"/>
          <a:lstStyle/>
          <a:p>
            <a:pPr algn="ctr"/>
            <a:r>
              <a:rPr lang="en-US" sz="1804" dirty="0">
                <a:solidFill>
                  <a:schemeClr val="bg1"/>
                </a:solidFill>
                <a:latin typeface="+mj-lt"/>
              </a:rPr>
              <a:t>References</a:t>
            </a:r>
          </a:p>
        </p:txBody>
      </p:sp>
      <p:sp>
        <p:nvSpPr>
          <p:cNvPr id="29" name="Title 1">
            <a:extLst>
              <a:ext uri="{FF2B5EF4-FFF2-40B4-BE49-F238E27FC236}">
                <a16:creationId xmlns:a16="http://schemas.microsoft.com/office/drawing/2014/main" id="{4EEB6BCD-2998-AF4D-ABCC-02A998C45F81}"/>
              </a:ext>
            </a:extLst>
          </p:cNvPr>
          <p:cNvSpPr txBox="1">
            <a:spLocks/>
          </p:cNvSpPr>
          <p:nvPr/>
        </p:nvSpPr>
        <p:spPr>
          <a:xfrm>
            <a:off x="2672724" y="100469"/>
            <a:ext cx="6934155" cy="911087"/>
          </a:xfrm>
          <a:prstGeom prst="rect">
            <a:avLst/>
          </a:prstGeom>
        </p:spPr>
        <p:txBody>
          <a:bodyPr vert="horz" lIns="60770" tIns="30385" rIns="60770" bIns="30385" rtlCol="0" anchor="ctr">
            <a:noAutofit/>
          </a:bodyPr>
          <a:lstStyle>
            <a:lvl1pPr algn="ctr" defTabSz="1984481" rtl="0" eaLnBrk="1" latinLnBrk="0" hangingPunct="1">
              <a:spcBef>
                <a:spcPct val="0"/>
              </a:spcBef>
              <a:buNone/>
              <a:defRPr sz="19158" kern="1200">
                <a:solidFill>
                  <a:schemeClr val="tx1"/>
                </a:solidFill>
                <a:latin typeface="+mj-lt"/>
                <a:ea typeface="+mj-ea"/>
                <a:cs typeface="+mj-cs"/>
              </a:defRPr>
            </a:lvl1pPr>
          </a:lstStyle>
          <a:p>
            <a:r>
              <a:rPr lang="en-US" sz="2109" b="1" dirty="0">
                <a:solidFill>
                  <a:schemeClr val="bg1"/>
                </a:solidFill>
              </a:rPr>
              <a:t>Quality Improvement Project for Patients with Tracheostomy/Laryngectomy for Emergency Airway Events</a:t>
            </a:r>
          </a:p>
        </p:txBody>
      </p:sp>
      <p:sp>
        <p:nvSpPr>
          <p:cNvPr id="34" name="TextBox 33">
            <a:extLst>
              <a:ext uri="{FF2B5EF4-FFF2-40B4-BE49-F238E27FC236}">
                <a16:creationId xmlns:a16="http://schemas.microsoft.com/office/drawing/2014/main" id="{C4CBBD67-26D9-F44B-BB8C-70DA480AD980}"/>
              </a:ext>
            </a:extLst>
          </p:cNvPr>
          <p:cNvSpPr txBox="1"/>
          <p:nvPr/>
        </p:nvSpPr>
        <p:spPr>
          <a:xfrm>
            <a:off x="2005174" y="5661409"/>
            <a:ext cx="1908461" cy="827053"/>
          </a:xfrm>
          <a:prstGeom prst="rect">
            <a:avLst/>
          </a:prstGeom>
          <a:noFill/>
        </p:spPr>
        <p:txBody>
          <a:bodyPr wrap="square" lIns="40290" tIns="20145" rIns="40290" bIns="20145" rtlCol="0">
            <a:spAutoFit/>
          </a:bodyPr>
          <a:lstStyle/>
          <a:p>
            <a:pPr>
              <a:lnSpc>
                <a:spcPct val="107000"/>
              </a:lnSpc>
              <a:spcAft>
                <a:spcPts val="194"/>
              </a:spcAft>
            </a:pPr>
            <a:r>
              <a:rPr lang="en-US" altLang="en-US" sz="776"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Figure 1 (Above).</a:t>
            </a:r>
            <a:r>
              <a:rPr lang="en-US" altLang="en-US" sz="776"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Anatomical differences following tracheostomy and laryngectomy; </a:t>
            </a:r>
            <a:r>
              <a:rPr lang="en-US" altLang="en-US" sz="776" i="1" dirty="0">
                <a:latin typeface="Calibri" panose="020F0502020204030204" pitchFamily="34" charset="0"/>
                <a:ea typeface="Calibri" panose="020F0502020204030204" pitchFamily="34" charset="0"/>
                <a:cs typeface="Times New Roman" panose="02020603050405020304" pitchFamily="18" charset="0"/>
              </a:rPr>
              <a:t>https://</a:t>
            </a:r>
            <a:r>
              <a:rPr lang="en-US" altLang="en-US" sz="776" i="1" dirty="0" err="1">
                <a:latin typeface="Calibri" panose="020F0502020204030204" pitchFamily="34" charset="0"/>
                <a:ea typeface="Calibri" panose="020F0502020204030204" pitchFamily="34" charset="0"/>
                <a:cs typeface="Times New Roman" panose="02020603050405020304" pitchFamily="18" charset="0"/>
              </a:rPr>
              <a:t>larykins.com.au</a:t>
            </a:r>
            <a:r>
              <a:rPr lang="en-US" altLang="en-US" sz="776" i="1" dirty="0">
                <a:latin typeface="Calibri" panose="020F0502020204030204" pitchFamily="34" charset="0"/>
                <a:ea typeface="Calibri" panose="020F0502020204030204" pitchFamily="34" charset="0"/>
                <a:cs typeface="Times New Roman" panose="02020603050405020304" pitchFamily="18" charset="0"/>
              </a:rPr>
              <a:t>/what-is-a-laryngectomy/</a:t>
            </a:r>
          </a:p>
          <a:p>
            <a:pPr>
              <a:lnSpc>
                <a:spcPct val="107000"/>
              </a:lnSpc>
              <a:spcAft>
                <a:spcPts val="194"/>
              </a:spcAft>
            </a:pPr>
            <a:r>
              <a:rPr lang="en-US" altLang="en-US" sz="776" b="1" dirty="0">
                <a:latin typeface="Calibri" panose="020F0502020204030204" pitchFamily="34" charset="0"/>
                <a:ea typeface="Calibri" panose="020F0502020204030204" pitchFamily="34" charset="0"/>
                <a:cs typeface="Times New Roman" panose="02020603050405020304" pitchFamily="18" charset="0"/>
              </a:rPr>
              <a:t>Figure 2 (Left). </a:t>
            </a:r>
            <a:r>
              <a:rPr lang="en-US" altLang="en-US" sz="776" dirty="0">
                <a:latin typeface="Calibri" panose="020F0502020204030204" pitchFamily="34" charset="0"/>
                <a:ea typeface="Calibri" panose="020F0502020204030204" pitchFamily="34" charset="0"/>
                <a:cs typeface="Times New Roman" panose="02020603050405020304" pitchFamily="18" charset="0"/>
              </a:rPr>
              <a:t>Example of metal medical bracelet identifying “neck breather” patient</a:t>
            </a:r>
          </a:p>
        </p:txBody>
      </p:sp>
      <p:sp>
        <p:nvSpPr>
          <p:cNvPr id="5" name="TextBox 4">
            <a:extLst>
              <a:ext uri="{FF2B5EF4-FFF2-40B4-BE49-F238E27FC236}">
                <a16:creationId xmlns:a16="http://schemas.microsoft.com/office/drawing/2014/main" id="{E862AB5E-C2D1-CE46-83D8-910721F97847}"/>
              </a:ext>
            </a:extLst>
          </p:cNvPr>
          <p:cNvSpPr txBox="1"/>
          <p:nvPr/>
        </p:nvSpPr>
        <p:spPr>
          <a:xfrm>
            <a:off x="4225636" y="4191441"/>
            <a:ext cx="389443" cy="252698"/>
          </a:xfrm>
          <a:prstGeom prst="rect">
            <a:avLst/>
          </a:prstGeom>
          <a:noFill/>
        </p:spPr>
        <p:txBody>
          <a:bodyPr wrap="square" rtlCol="0">
            <a:spAutoFit/>
          </a:bodyPr>
          <a:lstStyle/>
          <a:p>
            <a:r>
              <a:rPr lang="en-US" sz="1042" b="1" dirty="0"/>
              <a:t>(A)</a:t>
            </a:r>
          </a:p>
        </p:txBody>
      </p:sp>
      <p:sp>
        <p:nvSpPr>
          <p:cNvPr id="24" name="TextBox 23">
            <a:extLst>
              <a:ext uri="{FF2B5EF4-FFF2-40B4-BE49-F238E27FC236}">
                <a16:creationId xmlns:a16="http://schemas.microsoft.com/office/drawing/2014/main" id="{134B4617-ACCC-5E48-B808-07E0A9943E40}"/>
              </a:ext>
            </a:extLst>
          </p:cNvPr>
          <p:cNvSpPr txBox="1"/>
          <p:nvPr/>
        </p:nvSpPr>
        <p:spPr>
          <a:xfrm>
            <a:off x="6225197" y="4219396"/>
            <a:ext cx="451755" cy="252698"/>
          </a:xfrm>
          <a:prstGeom prst="rect">
            <a:avLst/>
          </a:prstGeom>
          <a:noFill/>
        </p:spPr>
        <p:txBody>
          <a:bodyPr wrap="square" rtlCol="0">
            <a:spAutoFit/>
          </a:bodyPr>
          <a:lstStyle/>
          <a:p>
            <a:r>
              <a:rPr lang="en-US" sz="1042" b="1" dirty="0"/>
              <a:t>(B)</a:t>
            </a:r>
          </a:p>
        </p:txBody>
      </p:sp>
      <p:sp>
        <p:nvSpPr>
          <p:cNvPr id="30" name="Rounded Rectangle 29">
            <a:extLst>
              <a:ext uri="{FF2B5EF4-FFF2-40B4-BE49-F238E27FC236}">
                <a16:creationId xmlns:a16="http://schemas.microsoft.com/office/drawing/2014/main" id="{CE841D22-0A0F-AB4C-A581-A245F405D067}"/>
              </a:ext>
            </a:extLst>
          </p:cNvPr>
          <p:cNvSpPr/>
          <p:nvPr/>
        </p:nvSpPr>
        <p:spPr>
          <a:xfrm>
            <a:off x="8331469" y="1537855"/>
            <a:ext cx="3743537" cy="276133"/>
          </a:xfrm>
          <a:prstGeom prst="roundRect">
            <a:avLst/>
          </a:prstGeom>
          <a:solidFill>
            <a:srgbClr val="003366"/>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40278" tIns="20138" rIns="40278" bIns="20138" spcCol="0" rtlCol="0" anchor="ctr"/>
          <a:lstStyle/>
          <a:p>
            <a:pPr algn="ctr"/>
            <a:r>
              <a:rPr lang="en-US" sz="1804" dirty="0">
                <a:solidFill>
                  <a:schemeClr val="bg1"/>
                </a:solidFill>
                <a:latin typeface="+mj-lt"/>
              </a:rPr>
              <a:t>Discussion</a:t>
            </a:r>
          </a:p>
        </p:txBody>
      </p:sp>
      <p:sp>
        <p:nvSpPr>
          <p:cNvPr id="31" name="Rounded Rectangle 30">
            <a:extLst>
              <a:ext uri="{FF2B5EF4-FFF2-40B4-BE49-F238E27FC236}">
                <a16:creationId xmlns:a16="http://schemas.microsoft.com/office/drawing/2014/main" id="{E276FC55-0940-9447-8BE1-A9B05B762CE2}"/>
              </a:ext>
            </a:extLst>
          </p:cNvPr>
          <p:cNvSpPr/>
          <p:nvPr/>
        </p:nvSpPr>
        <p:spPr>
          <a:xfrm>
            <a:off x="4097835" y="1532185"/>
            <a:ext cx="4040360" cy="283325"/>
          </a:xfrm>
          <a:prstGeom prst="roundRect">
            <a:avLst/>
          </a:prstGeom>
          <a:solidFill>
            <a:srgbClr val="003366"/>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40278" tIns="20138" rIns="40278" bIns="20138" spcCol="0" rtlCol="0" anchor="ctr"/>
          <a:lstStyle/>
          <a:p>
            <a:pPr algn="ctr"/>
            <a:r>
              <a:rPr lang="en-US" sz="1804" dirty="0">
                <a:solidFill>
                  <a:schemeClr val="bg1"/>
                </a:solidFill>
                <a:latin typeface="+mj-lt"/>
              </a:rPr>
              <a:t>Case Report</a:t>
            </a:r>
          </a:p>
        </p:txBody>
      </p:sp>
      <p:sp>
        <p:nvSpPr>
          <p:cNvPr id="32" name="Rounded Rectangle 31">
            <a:extLst>
              <a:ext uri="{FF2B5EF4-FFF2-40B4-BE49-F238E27FC236}">
                <a16:creationId xmlns:a16="http://schemas.microsoft.com/office/drawing/2014/main" id="{16443618-D86B-8749-89C7-A333111E72EC}"/>
              </a:ext>
            </a:extLst>
          </p:cNvPr>
          <p:cNvSpPr/>
          <p:nvPr/>
        </p:nvSpPr>
        <p:spPr>
          <a:xfrm>
            <a:off x="80049" y="3694231"/>
            <a:ext cx="3833586" cy="273038"/>
          </a:xfrm>
          <a:prstGeom prst="roundRect">
            <a:avLst/>
          </a:prstGeom>
          <a:solidFill>
            <a:srgbClr val="003366"/>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40278" tIns="20138" rIns="40278" bIns="20138" spcCol="0" rtlCol="0" anchor="ctr"/>
          <a:lstStyle/>
          <a:p>
            <a:pPr algn="ctr"/>
            <a:r>
              <a:rPr lang="en-US" sz="1804" dirty="0">
                <a:solidFill>
                  <a:schemeClr val="bg1"/>
                </a:solidFill>
                <a:latin typeface="+mj-lt"/>
              </a:rPr>
              <a:t> Clinical Figures</a:t>
            </a:r>
          </a:p>
        </p:txBody>
      </p:sp>
      <p:sp>
        <p:nvSpPr>
          <p:cNvPr id="33" name="Rounded Rectangle 32">
            <a:extLst>
              <a:ext uri="{FF2B5EF4-FFF2-40B4-BE49-F238E27FC236}">
                <a16:creationId xmlns:a16="http://schemas.microsoft.com/office/drawing/2014/main" id="{34BD0E6A-CCC1-0F4C-A0D2-457E28F18364}"/>
              </a:ext>
            </a:extLst>
          </p:cNvPr>
          <p:cNvSpPr/>
          <p:nvPr/>
        </p:nvSpPr>
        <p:spPr>
          <a:xfrm>
            <a:off x="112727" y="1517073"/>
            <a:ext cx="3833586" cy="273038"/>
          </a:xfrm>
          <a:prstGeom prst="roundRect">
            <a:avLst/>
          </a:prstGeom>
          <a:solidFill>
            <a:srgbClr val="003366"/>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40278" tIns="20138" rIns="40278" bIns="20138" spcCol="0" rtlCol="0" anchor="ctr"/>
          <a:lstStyle/>
          <a:p>
            <a:pPr algn="ctr"/>
            <a:r>
              <a:rPr lang="en-US" sz="1804" dirty="0">
                <a:solidFill>
                  <a:schemeClr val="bg1"/>
                </a:solidFill>
                <a:latin typeface="+mj-lt"/>
              </a:rPr>
              <a:t>Introduction</a:t>
            </a:r>
          </a:p>
        </p:txBody>
      </p:sp>
      <p:cxnSp>
        <p:nvCxnSpPr>
          <p:cNvPr id="25" name="Straight Connector 133">
            <a:extLst>
              <a:ext uri="{FF2B5EF4-FFF2-40B4-BE49-F238E27FC236}">
                <a16:creationId xmlns:a16="http://schemas.microsoft.com/office/drawing/2014/main" id="{42810226-A4CF-784F-983C-30AC07A1A3A7}"/>
              </a:ext>
            </a:extLst>
          </p:cNvPr>
          <p:cNvCxnSpPr>
            <a:cxnSpLocks noChangeShapeType="1"/>
          </p:cNvCxnSpPr>
          <p:nvPr/>
        </p:nvCxnSpPr>
        <p:spPr bwMode="auto">
          <a:xfrm>
            <a:off x="0" y="1350818"/>
            <a:ext cx="12192000" cy="2229"/>
          </a:xfrm>
          <a:prstGeom prst="line">
            <a:avLst/>
          </a:prstGeom>
          <a:noFill/>
          <a:ln w="123825">
            <a:solidFill>
              <a:srgbClr val="FF0000"/>
            </a:solidFill>
            <a:miter lim="800000"/>
            <a:headEnd/>
            <a:tailEnd/>
          </a:ln>
          <a:extLst>
            <a:ext uri="{909E8E84-426E-40DD-AFC4-6F175D3DCCD1}">
              <a14:hiddenFill xmlns:a14="http://schemas.microsoft.com/office/drawing/2010/main">
                <a:noFill/>
              </a14:hiddenFill>
            </a:ext>
          </a:extLst>
        </p:spPr>
      </p:cxnSp>
      <p:pic>
        <p:nvPicPr>
          <p:cNvPr id="26" name="Picture 119" descr="MDAnderson Master Logo_Texas_V_Tagline_RGB REV.png">
            <a:extLst>
              <a:ext uri="{FF2B5EF4-FFF2-40B4-BE49-F238E27FC236}">
                <a16:creationId xmlns:a16="http://schemas.microsoft.com/office/drawing/2014/main" id="{37AD5564-ED68-9840-AC42-628174AEE6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61418" y="291405"/>
            <a:ext cx="1704109" cy="825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E9B5905A-4806-5243-910E-9B11F2C46E92}"/>
              </a:ext>
            </a:extLst>
          </p:cNvPr>
          <p:cNvPicPr>
            <a:picLocks noChangeAspect="1"/>
          </p:cNvPicPr>
          <p:nvPr/>
        </p:nvPicPr>
        <p:blipFill>
          <a:blip r:embed="rId4"/>
          <a:stretch>
            <a:fillRect/>
          </a:stretch>
        </p:blipFill>
        <p:spPr>
          <a:xfrm>
            <a:off x="112728" y="443467"/>
            <a:ext cx="2600797" cy="433466"/>
          </a:xfrm>
          <a:prstGeom prst="rect">
            <a:avLst/>
          </a:prstGeom>
        </p:spPr>
      </p:pic>
      <p:pic>
        <p:nvPicPr>
          <p:cNvPr id="35" name="Picture 119">
            <a:extLst>
              <a:ext uri="{FF2B5EF4-FFF2-40B4-BE49-F238E27FC236}">
                <a16:creationId xmlns:a16="http://schemas.microsoft.com/office/drawing/2014/main" id="{3B727DD9-AAE5-5446-934B-AEEE2F560B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492" y="4112894"/>
            <a:ext cx="3487250" cy="139767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8A09A393-25D0-B84B-98D7-19156D3205A0}"/>
              </a:ext>
            </a:extLst>
          </p:cNvPr>
          <p:cNvSpPr/>
          <p:nvPr/>
        </p:nvSpPr>
        <p:spPr>
          <a:xfrm>
            <a:off x="4388518" y="5942006"/>
            <a:ext cx="3432890" cy="450508"/>
          </a:xfrm>
          <a:prstGeom prst="rect">
            <a:avLst/>
          </a:prstGeom>
        </p:spPr>
        <p:txBody>
          <a:bodyPr wrap="square">
            <a:spAutoFit/>
          </a:bodyPr>
          <a:lstStyle/>
          <a:p>
            <a:r>
              <a:rPr lang="en-US" sz="776" b="1" dirty="0">
                <a:ea typeface="Times New Roman" panose="02020603050405020304" pitchFamily="18" charset="0"/>
              </a:rPr>
              <a:t>Figure 3. (A) </a:t>
            </a:r>
            <a:r>
              <a:rPr lang="en-US" sz="776" dirty="0">
                <a:ea typeface="Times New Roman" panose="02020603050405020304" pitchFamily="18" charset="0"/>
              </a:rPr>
              <a:t>Secured airway with 5.5 mm endotracheal tube through stoma opening with adjacent occluding mass</a:t>
            </a:r>
            <a:r>
              <a:rPr lang="en-US" sz="776" b="1" dirty="0">
                <a:ea typeface="Times New Roman" panose="02020603050405020304" pitchFamily="18" charset="0"/>
              </a:rPr>
              <a:t>.  (B) </a:t>
            </a:r>
            <a:r>
              <a:rPr lang="en-US" sz="776" dirty="0">
                <a:ea typeface="Times New Roman" panose="02020603050405020304" pitchFamily="18" charset="0"/>
              </a:rPr>
              <a:t>“Neck breather” medical bracelet on patient's wrist with faded lettering.</a:t>
            </a:r>
            <a:r>
              <a:rPr lang="en-US" sz="776" b="1" dirty="0">
                <a:ea typeface="Times New Roman" panose="02020603050405020304" pitchFamily="18" charset="0"/>
              </a:rPr>
              <a:t>                                                     </a:t>
            </a:r>
            <a:endParaRPr lang="en-US" sz="776" dirty="0">
              <a:ea typeface="Times New Roman" panose="02020603050405020304" pitchFamily="18" charset="0"/>
            </a:endParaRPr>
          </a:p>
        </p:txBody>
      </p:sp>
      <p:pic>
        <p:nvPicPr>
          <p:cNvPr id="39" name="Picture 38">
            <a:extLst>
              <a:ext uri="{FF2B5EF4-FFF2-40B4-BE49-F238E27FC236}">
                <a16:creationId xmlns:a16="http://schemas.microsoft.com/office/drawing/2014/main" id="{A50EDB83-9737-F744-8514-40112C6387DE}"/>
              </a:ext>
            </a:extLst>
          </p:cNvPr>
          <p:cNvPicPr/>
          <p:nvPr/>
        </p:nvPicPr>
        <p:blipFill rotWithShape="1">
          <a:blip r:embed="rId6" r:link="rId7">
            <a:extLst>
              <a:ext uri="{28A0092B-C50C-407E-A947-70E740481C1C}">
                <a14:useLocalDpi xmlns:a14="http://schemas.microsoft.com/office/drawing/2010/main" val="0"/>
              </a:ext>
            </a:extLst>
          </a:blip>
          <a:srcRect r="37408"/>
          <a:stretch>
            <a:fillRect/>
          </a:stretch>
        </p:blipFill>
        <p:spPr bwMode="auto">
          <a:xfrm rot="5400000">
            <a:off x="4492858" y="4182177"/>
            <a:ext cx="1666128" cy="1741869"/>
          </a:xfrm>
          <a:prstGeom prst="rect">
            <a:avLst/>
          </a:prstGeom>
          <a:solidFill>
            <a:schemeClr val="accent1">
              <a:lumMod val="75000"/>
              <a:alpha val="20000"/>
            </a:schemeClr>
          </a:solidFill>
          <a:ln>
            <a:noFill/>
          </a:ln>
          <a:extLst>
            <a:ext uri="{53640926-AAD7-44D8-BBD7-CCE9431645EC}">
              <a14:shadowObscured xmlns:a14="http://schemas.microsoft.com/office/drawing/2010/main"/>
            </a:ext>
          </a:extLst>
        </p:spPr>
      </p:pic>
      <p:pic>
        <p:nvPicPr>
          <p:cNvPr id="40" name="Picture 39">
            <a:extLst>
              <a:ext uri="{FF2B5EF4-FFF2-40B4-BE49-F238E27FC236}">
                <a16:creationId xmlns:a16="http://schemas.microsoft.com/office/drawing/2014/main" id="{EBA8C78B-EAA8-E14C-995F-104D1082ED5C}"/>
              </a:ext>
            </a:extLst>
          </p:cNvPr>
          <p:cNvPicPr/>
          <p:nvPr/>
        </p:nvPicPr>
        <p:blipFill>
          <a:blip r:embed="rId8" r:link="rId9">
            <a:extLst>
              <a:ext uri="{28A0092B-C50C-407E-A947-70E740481C1C}">
                <a14:useLocalDpi xmlns:a14="http://schemas.microsoft.com/office/drawing/2010/main" val="0"/>
              </a:ext>
            </a:extLst>
          </a:blip>
          <a:srcRect/>
          <a:stretch>
            <a:fillRect/>
          </a:stretch>
        </p:blipFill>
        <p:spPr bwMode="auto">
          <a:xfrm rot="5400000">
            <a:off x="6291860" y="4356628"/>
            <a:ext cx="1666128" cy="1392967"/>
          </a:xfrm>
          <a:prstGeom prst="rect">
            <a:avLst/>
          </a:prstGeom>
          <a:solidFill>
            <a:schemeClr val="accent1">
              <a:lumMod val="75000"/>
              <a:alpha val="20000"/>
            </a:schemeClr>
          </a:solidFill>
          <a:ln>
            <a:noFill/>
          </a:ln>
        </p:spPr>
      </p:pic>
      <p:pic>
        <p:nvPicPr>
          <p:cNvPr id="41" name="Picture 193">
            <a:extLst>
              <a:ext uri="{FF2B5EF4-FFF2-40B4-BE49-F238E27FC236}">
                <a16:creationId xmlns:a16="http://schemas.microsoft.com/office/drawing/2014/main" id="{AC9ABBFF-69C8-2041-B534-D4A784BCAA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9492" y="5666628"/>
            <a:ext cx="1595966" cy="815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6407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435314"/>
            <a:ext cx="9144000" cy="913568"/>
          </a:xfrm>
        </p:spPr>
        <p:txBody>
          <a:bodyPr>
            <a:normAutofit fontScale="90000"/>
          </a:bodyPr>
          <a:lstStyle/>
          <a:p>
            <a:r>
              <a:rPr lang="de-DE" dirty="0">
                <a:cs typeface="Calibri Light"/>
              </a:rPr>
              <a:t> </a:t>
            </a:r>
            <a:r>
              <a:rPr lang="de-DE" sz="2800" dirty="0">
                <a:cs typeface="Calibri Light"/>
              </a:rPr>
              <a:t>Intubation </a:t>
            </a:r>
            <a:r>
              <a:rPr lang="de-DE" sz="2800" dirty="0" err="1">
                <a:cs typeface="Calibri Light"/>
              </a:rPr>
              <a:t>without</a:t>
            </a:r>
            <a:r>
              <a:rPr lang="de-DE" sz="2800" dirty="0">
                <a:cs typeface="Calibri Light"/>
              </a:rPr>
              <a:t> </a:t>
            </a:r>
            <a:r>
              <a:rPr lang="de-DE" sz="2800" dirty="0" err="1">
                <a:cs typeface="Calibri Light"/>
              </a:rPr>
              <a:t>relaxants</a:t>
            </a:r>
            <a:r>
              <a:rPr lang="de-DE" sz="2800" dirty="0">
                <a:cs typeface="Calibri Light"/>
              </a:rPr>
              <a:t> </a:t>
            </a:r>
            <a:r>
              <a:rPr lang="de-DE" sz="2800" dirty="0" err="1">
                <a:cs typeface="Calibri Light"/>
              </a:rPr>
              <a:t>for</a:t>
            </a:r>
            <a:r>
              <a:rPr lang="de-DE" sz="2800" dirty="0">
                <a:cs typeface="Calibri Light"/>
              </a:rPr>
              <a:t> </a:t>
            </a:r>
            <a:r>
              <a:rPr lang="de-DE" sz="2800" dirty="0" err="1">
                <a:cs typeface="Calibri Light"/>
              </a:rPr>
              <a:t>evoked</a:t>
            </a:r>
            <a:r>
              <a:rPr lang="de-DE" sz="2800" dirty="0">
                <a:cs typeface="Calibri Light"/>
              </a:rPr>
              <a:t> potential </a:t>
            </a:r>
            <a:r>
              <a:rPr lang="de-DE" sz="2800" dirty="0" err="1">
                <a:cs typeface="Calibri Light"/>
              </a:rPr>
              <a:t>monitoring</a:t>
            </a:r>
            <a:r>
              <a:rPr lang="de-DE" sz="2800" dirty="0">
                <a:cs typeface="Calibri Light"/>
              </a:rPr>
              <a:t>:  a </a:t>
            </a:r>
            <a:r>
              <a:rPr lang="de-DE" sz="2800" dirty="0" err="1">
                <a:cs typeface="Calibri Light"/>
              </a:rPr>
              <a:t>case</a:t>
            </a:r>
            <a:r>
              <a:rPr lang="de-DE" sz="2800" dirty="0">
                <a:cs typeface="Calibri Light"/>
              </a:rPr>
              <a:t> </a:t>
            </a:r>
            <a:r>
              <a:rPr lang="de-DE" sz="2800" dirty="0" err="1">
                <a:cs typeface="Calibri Light"/>
              </a:rPr>
              <a:t>series</a:t>
            </a:r>
            <a:r>
              <a:rPr lang="de-DE" sz="2800" dirty="0">
                <a:cs typeface="Calibri Light"/>
              </a:rPr>
              <a:t> </a:t>
            </a:r>
            <a:r>
              <a:rPr lang="de-DE" sz="2800" dirty="0" err="1">
                <a:cs typeface="Calibri Light"/>
              </a:rPr>
              <a:t>comparison</a:t>
            </a:r>
            <a:r>
              <a:rPr lang="de-DE" sz="2800" dirty="0">
                <a:cs typeface="Calibri Light"/>
              </a:rPr>
              <a:t> </a:t>
            </a:r>
            <a:r>
              <a:rPr lang="de-DE" sz="2800" dirty="0" err="1">
                <a:cs typeface="Calibri Light"/>
              </a:rPr>
              <a:t>of</a:t>
            </a:r>
            <a:r>
              <a:rPr lang="de-DE" sz="2800" dirty="0">
                <a:cs typeface="Calibri Light"/>
              </a:rPr>
              <a:t> </a:t>
            </a:r>
            <a:r>
              <a:rPr lang="de-DE" sz="2800" dirty="0" err="1">
                <a:cs typeface="Calibri Light"/>
              </a:rPr>
              <a:t>two</a:t>
            </a:r>
            <a:r>
              <a:rPr lang="de-DE" sz="2800" dirty="0">
                <a:cs typeface="Calibri Light"/>
              </a:rPr>
              <a:t> </a:t>
            </a:r>
            <a:r>
              <a:rPr lang="de-DE" sz="2800" dirty="0" err="1">
                <a:cs typeface="Calibri Light"/>
              </a:rPr>
              <a:t>regimens</a:t>
            </a:r>
            <a:r>
              <a:rPr lang="de-DE" sz="2800" dirty="0">
                <a:cs typeface="Calibri Light"/>
              </a:rPr>
              <a:t>  </a:t>
            </a:r>
            <a:endParaRPr lang="pt-BR" sz="2800">
              <a:cs typeface="Calibri Light"/>
            </a:endParaRPr>
          </a:p>
        </p:txBody>
      </p:sp>
      <p:sp>
        <p:nvSpPr>
          <p:cNvPr id="4" name="CaixaDeTexto 3">
            <a:extLst>
              <a:ext uri="{FF2B5EF4-FFF2-40B4-BE49-F238E27FC236}">
                <a16:creationId xmlns:a16="http://schemas.microsoft.com/office/drawing/2014/main" id="{E80425AC-E543-E246-28A1-8A657C094FED}"/>
              </a:ext>
            </a:extLst>
          </p:cNvPr>
          <p:cNvSpPr txBox="1"/>
          <p:nvPr/>
        </p:nvSpPr>
        <p:spPr>
          <a:xfrm>
            <a:off x="1901252" y="1788826"/>
            <a:ext cx="921395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AutoNum type="arabicPeriod"/>
            </a:pPr>
            <a:r>
              <a:rPr lang="de-DE" sz="2400" dirty="0" err="1">
                <a:cs typeface="Arial"/>
              </a:rPr>
              <a:t>Why</a:t>
            </a:r>
            <a:r>
              <a:rPr lang="de-DE" sz="2400" dirty="0">
                <a:cs typeface="Arial"/>
              </a:rPr>
              <a:t> </a:t>
            </a:r>
            <a:r>
              <a:rPr lang="de-DE" sz="2400" dirty="0" err="1">
                <a:cs typeface="Arial"/>
              </a:rPr>
              <a:t>intubate</a:t>
            </a:r>
            <a:r>
              <a:rPr lang="de-DE" sz="2400" dirty="0">
                <a:cs typeface="Arial"/>
              </a:rPr>
              <a:t> </a:t>
            </a:r>
            <a:r>
              <a:rPr lang="de-DE" sz="2400" dirty="0" err="1">
                <a:cs typeface="Arial"/>
              </a:rPr>
              <a:t>without</a:t>
            </a:r>
            <a:r>
              <a:rPr lang="de-DE" sz="2400" dirty="0">
                <a:cs typeface="Arial"/>
              </a:rPr>
              <a:t> </a:t>
            </a:r>
            <a:r>
              <a:rPr lang="de-DE" sz="2400" dirty="0" err="1">
                <a:cs typeface="Arial"/>
              </a:rPr>
              <a:t>relaxation</a:t>
            </a:r>
            <a:r>
              <a:rPr lang="de-DE" sz="2400" dirty="0">
                <a:cs typeface="Arial"/>
              </a:rPr>
              <a:t>?</a:t>
            </a:r>
            <a:r>
              <a:rPr lang="de-DE" dirty="0">
                <a:cs typeface="Arial"/>
              </a:rPr>
              <a:t> </a:t>
            </a:r>
            <a:r>
              <a:rPr lang="de-DE" sz="2400" dirty="0">
                <a:cs typeface="Arial"/>
              </a:rPr>
              <a:t>- </a:t>
            </a:r>
            <a:r>
              <a:rPr lang="de-DE" sz="2400" dirty="0" err="1">
                <a:cs typeface="Arial"/>
              </a:rPr>
              <a:t>Is</a:t>
            </a:r>
            <a:r>
              <a:rPr lang="de-DE" sz="2400" dirty="0">
                <a:cs typeface="Arial"/>
              </a:rPr>
              <a:t> </a:t>
            </a:r>
            <a:r>
              <a:rPr lang="de-DE" sz="2400" dirty="0" err="1">
                <a:cs typeface="Arial"/>
              </a:rPr>
              <a:t>this</a:t>
            </a:r>
            <a:r>
              <a:rPr lang="de-DE" sz="2400" dirty="0">
                <a:cs typeface="Arial"/>
              </a:rPr>
              <a:t> </a:t>
            </a:r>
            <a:r>
              <a:rPr lang="de-DE" sz="2400" dirty="0" err="1">
                <a:cs typeface="Arial"/>
              </a:rPr>
              <a:t>the</a:t>
            </a:r>
            <a:r>
              <a:rPr lang="de-DE" sz="2400" dirty="0">
                <a:cs typeface="Arial"/>
              </a:rPr>
              <a:t> </a:t>
            </a:r>
            <a:r>
              <a:rPr lang="de-DE" sz="2400" dirty="0" err="1">
                <a:cs typeface="Arial"/>
              </a:rPr>
              <a:t>best</a:t>
            </a:r>
            <a:r>
              <a:rPr lang="de-DE" sz="2400" dirty="0">
                <a:cs typeface="Arial"/>
              </a:rPr>
              <a:t> alternative?</a:t>
            </a:r>
            <a:r>
              <a:rPr lang="pt-BR" sz="2400" dirty="0">
                <a:cs typeface="Arial"/>
              </a:rPr>
              <a:t>​</a:t>
            </a:r>
            <a:endParaRPr lang="pt-BR"/>
          </a:p>
          <a:p>
            <a:pPr>
              <a:buAutoNum type="arabicPeriod"/>
            </a:pPr>
            <a:r>
              <a:rPr lang="de-DE" sz="2400" dirty="0" err="1">
                <a:cs typeface="Arial"/>
              </a:rPr>
              <a:t>How</a:t>
            </a:r>
            <a:r>
              <a:rPr lang="de-DE" sz="2400" dirty="0">
                <a:cs typeface="Arial"/>
              </a:rPr>
              <a:t> </a:t>
            </a:r>
            <a:r>
              <a:rPr lang="de-DE" sz="2400" dirty="0" err="1">
                <a:cs typeface="Arial"/>
              </a:rPr>
              <a:t>to</a:t>
            </a:r>
            <a:r>
              <a:rPr lang="de-DE" sz="2400" dirty="0">
                <a:cs typeface="Arial"/>
              </a:rPr>
              <a:t> </a:t>
            </a:r>
            <a:r>
              <a:rPr lang="de-DE" sz="2400" dirty="0" err="1">
                <a:cs typeface="Arial"/>
              </a:rPr>
              <a:t>intubate</a:t>
            </a:r>
            <a:r>
              <a:rPr lang="de-DE" sz="2400" dirty="0">
                <a:cs typeface="Arial"/>
              </a:rPr>
              <a:t> </a:t>
            </a:r>
            <a:r>
              <a:rPr lang="de-DE" sz="2400" dirty="0" err="1">
                <a:cs typeface="Arial"/>
              </a:rPr>
              <a:t>without</a:t>
            </a:r>
            <a:r>
              <a:rPr lang="de-DE" sz="2400" dirty="0">
                <a:cs typeface="Arial"/>
              </a:rPr>
              <a:t> </a:t>
            </a:r>
            <a:r>
              <a:rPr lang="de-DE" sz="2400" dirty="0" err="1">
                <a:cs typeface="Arial"/>
              </a:rPr>
              <a:t>relaxants</a:t>
            </a:r>
            <a:r>
              <a:rPr lang="de-DE" sz="2400" dirty="0">
                <a:cs typeface="Arial"/>
              </a:rPr>
              <a:t>?</a:t>
            </a:r>
            <a:r>
              <a:rPr lang="pt-BR" sz="2400" dirty="0">
                <a:cs typeface="Arial"/>
              </a:rPr>
              <a:t>​</a:t>
            </a:r>
          </a:p>
        </p:txBody>
      </p:sp>
    </p:spTree>
    <p:extLst>
      <p:ext uri="{BB962C8B-B14F-4D97-AF65-F5344CB8AC3E}">
        <p14:creationId xmlns:p14="http://schemas.microsoft.com/office/powerpoint/2010/main" val="2210866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EB4C0A2A-0A4B-1520-0372-E38E8143AC13}"/>
              </a:ext>
            </a:extLst>
          </p:cNvPr>
          <p:cNvSpPr>
            <a:spLocks noGrp="1"/>
          </p:cNvSpPr>
          <p:nvPr>
            <p:ph type="body" idx="1"/>
          </p:nvPr>
        </p:nvSpPr>
        <p:spPr>
          <a:xfrm>
            <a:off x="839788" y="2393196"/>
            <a:ext cx="5157787" cy="823912"/>
          </a:xfrm>
        </p:spPr>
        <p:txBody>
          <a:bodyPr vert="horz" lIns="91440" tIns="45720" rIns="91440" bIns="45720" rtlCol="0" anchor="b">
            <a:noAutofit/>
          </a:bodyPr>
          <a:lstStyle/>
          <a:p>
            <a:r>
              <a:rPr lang="pt-BR" sz="1800" dirty="0">
                <a:cs typeface="Calibri"/>
              </a:rPr>
              <a:t>25 </a:t>
            </a:r>
            <a:r>
              <a:rPr lang="pt-BR" sz="1800" b="0" dirty="0" err="1">
                <a:ea typeface="+mn-lt"/>
                <a:cs typeface="+mn-lt"/>
              </a:rPr>
              <a:t>Spine</a:t>
            </a:r>
            <a:r>
              <a:rPr lang="pt-BR" sz="1800" b="0" dirty="0">
                <a:ea typeface="+mn-lt"/>
                <a:cs typeface="+mn-lt"/>
              </a:rPr>
              <a:t> </a:t>
            </a:r>
            <a:r>
              <a:rPr lang="pt-BR" sz="1800" b="0" dirty="0" err="1">
                <a:ea typeface="+mn-lt"/>
                <a:cs typeface="+mn-lt"/>
              </a:rPr>
              <a:t>patients</a:t>
            </a:r>
            <a:r>
              <a:rPr lang="pt-BR" sz="1800" b="0" dirty="0">
                <a:ea typeface="+mn-lt"/>
                <a:cs typeface="+mn-lt"/>
              </a:rPr>
              <a:t> </a:t>
            </a:r>
            <a:r>
              <a:rPr lang="pt-BR" sz="1800" b="0" dirty="0" err="1">
                <a:ea typeface="+mn-lt"/>
                <a:cs typeface="+mn-lt"/>
              </a:rPr>
              <a:t>received</a:t>
            </a:r>
            <a:r>
              <a:rPr lang="pt-BR" sz="1800" b="0" dirty="0">
                <a:ea typeface="+mn-lt"/>
                <a:cs typeface="+mn-lt"/>
              </a:rPr>
              <a:t> </a:t>
            </a:r>
            <a:r>
              <a:rPr lang="pt-BR" sz="1800" b="0" dirty="0" err="1">
                <a:ea typeface="+mn-lt"/>
                <a:cs typeface="+mn-lt"/>
              </a:rPr>
              <a:t>dexmedetomidine</a:t>
            </a:r>
            <a:r>
              <a:rPr lang="pt-BR" sz="1800" b="0" dirty="0">
                <a:ea typeface="+mn-lt"/>
                <a:cs typeface="+mn-lt"/>
              </a:rPr>
              <a:t> 1 mcg/kg (in 10 minutes) + 1.0 mcg/Kg </a:t>
            </a:r>
            <a:r>
              <a:rPr lang="pt-BR" sz="1800" b="0" dirty="0" err="1">
                <a:ea typeface="+mn-lt"/>
                <a:cs typeface="+mn-lt"/>
              </a:rPr>
              <a:t>remifentanil</a:t>
            </a:r>
            <a:r>
              <a:rPr lang="pt-BR" sz="1800" b="0" dirty="0">
                <a:ea typeface="+mn-lt"/>
                <a:cs typeface="+mn-lt"/>
              </a:rPr>
              <a:t>+ </a:t>
            </a:r>
            <a:r>
              <a:rPr lang="pt-BR" sz="1800" b="0" dirty="0" err="1">
                <a:ea typeface="+mn-lt"/>
                <a:cs typeface="+mn-lt"/>
              </a:rPr>
              <a:t>lidocaine</a:t>
            </a:r>
            <a:r>
              <a:rPr lang="pt-BR" sz="1800" b="0" dirty="0">
                <a:ea typeface="+mn-lt"/>
                <a:cs typeface="+mn-lt"/>
              </a:rPr>
              <a:t> 1,5 mg/Kg+ </a:t>
            </a:r>
            <a:r>
              <a:rPr lang="pt-BR" sz="1800" b="0" dirty="0" err="1">
                <a:ea typeface="+mn-lt"/>
                <a:cs typeface="+mn-lt"/>
              </a:rPr>
              <a:t>propofol</a:t>
            </a:r>
            <a:r>
              <a:rPr lang="pt-BR" sz="1800" b="0" dirty="0">
                <a:ea typeface="+mn-lt"/>
                <a:cs typeface="+mn-lt"/>
              </a:rPr>
              <a:t> </a:t>
            </a:r>
            <a:r>
              <a:rPr lang="pt-BR" sz="1800" b="0" dirty="0" err="1">
                <a:ea typeface="+mn-lt"/>
                <a:cs typeface="+mn-lt"/>
              </a:rPr>
              <a:t>enough</a:t>
            </a:r>
            <a:r>
              <a:rPr lang="pt-BR" sz="1800" b="0" dirty="0">
                <a:ea typeface="+mn-lt"/>
                <a:cs typeface="+mn-lt"/>
              </a:rPr>
              <a:t> </a:t>
            </a:r>
            <a:r>
              <a:rPr lang="pt-BR" sz="1800" b="0" dirty="0" err="1">
                <a:ea typeface="+mn-lt"/>
                <a:cs typeface="+mn-lt"/>
              </a:rPr>
              <a:t>to</a:t>
            </a:r>
            <a:r>
              <a:rPr lang="pt-BR" sz="1800" b="0" dirty="0">
                <a:ea typeface="+mn-lt"/>
                <a:cs typeface="+mn-lt"/>
              </a:rPr>
              <a:t> </a:t>
            </a:r>
            <a:r>
              <a:rPr lang="pt-BR" sz="1800" b="0" dirty="0" err="1">
                <a:ea typeface="+mn-lt"/>
                <a:cs typeface="+mn-lt"/>
              </a:rPr>
              <a:t>produce</a:t>
            </a:r>
            <a:r>
              <a:rPr lang="pt-BR" sz="1800" b="0" dirty="0">
                <a:ea typeface="+mn-lt"/>
                <a:cs typeface="+mn-lt"/>
              </a:rPr>
              <a:t> BIS </a:t>
            </a:r>
            <a:r>
              <a:rPr lang="pt-BR" sz="1800" b="0" dirty="0" err="1">
                <a:ea typeface="+mn-lt"/>
                <a:cs typeface="+mn-lt"/>
              </a:rPr>
              <a:t>between</a:t>
            </a:r>
            <a:r>
              <a:rPr lang="pt-BR" sz="1800" b="0" dirty="0">
                <a:ea typeface="+mn-lt"/>
                <a:cs typeface="+mn-lt"/>
              </a:rPr>
              <a:t> 40 </a:t>
            </a:r>
            <a:r>
              <a:rPr lang="pt-BR" sz="1800" b="0" dirty="0" err="1">
                <a:ea typeface="+mn-lt"/>
                <a:cs typeface="+mn-lt"/>
              </a:rPr>
              <a:t>and</a:t>
            </a:r>
            <a:r>
              <a:rPr lang="pt-BR" sz="1800" b="0" dirty="0">
                <a:ea typeface="+mn-lt"/>
                <a:cs typeface="+mn-lt"/>
              </a:rPr>
              <a:t> 55</a:t>
            </a:r>
            <a:endParaRPr lang="pt-BR" sz="1800" dirty="0">
              <a:cs typeface="Calibri"/>
            </a:endParaRPr>
          </a:p>
        </p:txBody>
      </p:sp>
      <p:sp>
        <p:nvSpPr>
          <p:cNvPr id="4" name="Espaço Reservado para Conteúdo 3">
            <a:extLst>
              <a:ext uri="{FF2B5EF4-FFF2-40B4-BE49-F238E27FC236}">
                <a16:creationId xmlns:a16="http://schemas.microsoft.com/office/drawing/2014/main" id="{5E30D052-8E2E-952F-22D4-95CA49709B47}"/>
              </a:ext>
            </a:extLst>
          </p:cNvPr>
          <p:cNvSpPr>
            <a:spLocks noGrp="1"/>
          </p:cNvSpPr>
          <p:nvPr>
            <p:ph sz="half" idx="2"/>
          </p:nvPr>
        </p:nvSpPr>
        <p:spPr>
          <a:xfrm>
            <a:off x="839788" y="3217107"/>
            <a:ext cx="5157787" cy="2972556"/>
          </a:xfrm>
        </p:spPr>
        <p:txBody>
          <a:bodyPr vert="horz" lIns="91440" tIns="45720" rIns="91440" bIns="45720" rtlCol="0" anchor="t">
            <a:normAutofit/>
          </a:bodyPr>
          <a:lstStyle/>
          <a:p>
            <a:r>
              <a:rPr lang="pt-BR" dirty="0" err="1">
                <a:cs typeface="Calibri"/>
              </a:rPr>
              <a:t>Among</a:t>
            </a:r>
            <a:r>
              <a:rPr lang="pt-BR" dirty="0">
                <a:cs typeface="Calibri"/>
              </a:rPr>
              <a:t> 25 </a:t>
            </a:r>
            <a:r>
              <a:rPr lang="pt-BR" dirty="0" err="1">
                <a:cs typeface="Calibri"/>
              </a:rPr>
              <a:t>spine</a:t>
            </a:r>
            <a:r>
              <a:rPr lang="pt-BR" dirty="0">
                <a:cs typeface="Calibri"/>
              </a:rPr>
              <a:t> cases, BIS 40-55 </a:t>
            </a:r>
            <a:r>
              <a:rPr lang="pt-BR" dirty="0" err="1">
                <a:cs typeface="Calibri"/>
              </a:rPr>
              <a:t>failed</a:t>
            </a:r>
            <a:r>
              <a:rPr lang="pt-BR" dirty="0">
                <a:cs typeface="Calibri"/>
              </a:rPr>
              <a:t> </a:t>
            </a:r>
            <a:r>
              <a:rPr lang="pt-BR" dirty="0" err="1">
                <a:cs typeface="Calibri"/>
              </a:rPr>
              <a:t>to</a:t>
            </a:r>
            <a:r>
              <a:rPr lang="pt-BR" dirty="0">
                <a:cs typeface="Calibri"/>
              </a:rPr>
              <a:t> </a:t>
            </a:r>
            <a:r>
              <a:rPr lang="pt-BR" dirty="0" err="1">
                <a:cs typeface="Calibri"/>
              </a:rPr>
              <a:t>predict</a:t>
            </a:r>
            <a:r>
              <a:rPr lang="pt-BR" dirty="0">
                <a:cs typeface="Calibri"/>
              </a:rPr>
              <a:t> </a:t>
            </a:r>
            <a:r>
              <a:rPr lang="pt-BR" dirty="0" err="1">
                <a:cs typeface="Calibri"/>
              </a:rPr>
              <a:t>acceptable</a:t>
            </a:r>
            <a:r>
              <a:rPr lang="pt-BR" dirty="0">
                <a:cs typeface="Calibri"/>
              </a:rPr>
              <a:t> TI </a:t>
            </a:r>
            <a:r>
              <a:rPr lang="pt-BR" dirty="0" err="1">
                <a:cs typeface="Calibri"/>
              </a:rPr>
              <a:t>conditions</a:t>
            </a:r>
            <a:r>
              <a:rPr lang="pt-BR" dirty="0">
                <a:cs typeface="Calibri"/>
              </a:rPr>
              <a:t> 5 (20%) </a:t>
            </a:r>
            <a:r>
              <a:rPr lang="pt-BR" dirty="0" err="1">
                <a:cs typeface="Calibri"/>
              </a:rPr>
              <a:t>patients</a:t>
            </a:r>
            <a:r>
              <a:rPr lang="pt-BR" dirty="0">
                <a:cs typeface="Calibri"/>
              </a:rPr>
              <a:t>. </a:t>
            </a:r>
            <a:r>
              <a:rPr lang="pt-BR" dirty="0" err="1">
                <a:cs typeface="Calibri"/>
              </a:rPr>
              <a:t>Acceptable</a:t>
            </a:r>
            <a:r>
              <a:rPr lang="pt-BR" dirty="0">
                <a:cs typeface="Calibri"/>
              </a:rPr>
              <a:t> </a:t>
            </a:r>
            <a:r>
              <a:rPr lang="pt-BR" dirty="0" err="1">
                <a:cs typeface="Calibri"/>
              </a:rPr>
              <a:t>conditions</a:t>
            </a:r>
            <a:r>
              <a:rPr lang="pt-BR" dirty="0">
                <a:cs typeface="Calibri"/>
              </a:rPr>
              <a:t> </a:t>
            </a:r>
            <a:r>
              <a:rPr lang="pt-BR" dirty="0" err="1">
                <a:cs typeface="Calibri"/>
              </a:rPr>
              <a:t>were</a:t>
            </a:r>
            <a:r>
              <a:rPr lang="pt-BR" dirty="0">
                <a:cs typeface="Calibri"/>
              </a:rPr>
              <a:t> </a:t>
            </a:r>
            <a:r>
              <a:rPr lang="pt-BR" dirty="0" err="1">
                <a:cs typeface="Calibri"/>
              </a:rPr>
              <a:t>found</a:t>
            </a:r>
            <a:r>
              <a:rPr lang="pt-BR" dirty="0">
                <a:cs typeface="Calibri"/>
              </a:rPr>
              <a:t> in 20 (80%) </a:t>
            </a:r>
            <a:r>
              <a:rPr lang="pt-BR" dirty="0" err="1">
                <a:cs typeface="Calibri"/>
              </a:rPr>
              <a:t>patients</a:t>
            </a:r>
            <a:r>
              <a:rPr lang="pt-BR" dirty="0">
                <a:cs typeface="Calibri"/>
              </a:rPr>
              <a:t>, score zero 9 (36%) </a:t>
            </a:r>
            <a:r>
              <a:rPr lang="pt-BR" dirty="0" err="1">
                <a:cs typeface="Calibri"/>
              </a:rPr>
              <a:t>and</a:t>
            </a:r>
            <a:r>
              <a:rPr lang="pt-BR" dirty="0">
                <a:cs typeface="Calibri"/>
              </a:rPr>
              <a:t> score </a:t>
            </a:r>
            <a:r>
              <a:rPr lang="pt-BR" dirty="0" err="1">
                <a:cs typeface="Calibri"/>
              </a:rPr>
              <a:t>one</a:t>
            </a:r>
            <a:r>
              <a:rPr lang="pt-BR" dirty="0">
                <a:cs typeface="Calibri"/>
              </a:rPr>
              <a:t> 11 (44%)</a:t>
            </a:r>
            <a:endParaRPr lang="pt-BR" dirty="0"/>
          </a:p>
        </p:txBody>
      </p:sp>
      <p:sp>
        <p:nvSpPr>
          <p:cNvPr id="5" name="Espaço Reservado para Texto 4">
            <a:extLst>
              <a:ext uri="{FF2B5EF4-FFF2-40B4-BE49-F238E27FC236}">
                <a16:creationId xmlns:a16="http://schemas.microsoft.com/office/drawing/2014/main" id="{47B8FBAF-A089-7132-A2C2-4CB3C0A80945}"/>
              </a:ext>
            </a:extLst>
          </p:cNvPr>
          <p:cNvSpPr>
            <a:spLocks noGrp="1"/>
          </p:cNvSpPr>
          <p:nvPr>
            <p:ph type="body" sz="quarter" idx="3"/>
          </p:nvPr>
        </p:nvSpPr>
        <p:spPr>
          <a:xfrm>
            <a:off x="6172200" y="2393196"/>
            <a:ext cx="5183188" cy="823912"/>
          </a:xfrm>
        </p:spPr>
        <p:txBody>
          <a:bodyPr>
            <a:normAutofit/>
          </a:bodyPr>
          <a:lstStyle/>
          <a:p>
            <a:r>
              <a:rPr lang="pt-BR" dirty="0">
                <a:ea typeface="+mn-lt"/>
                <a:cs typeface="+mn-lt"/>
              </a:rPr>
              <a:t> </a:t>
            </a:r>
            <a:r>
              <a:rPr lang="pt-BR" sz="1800" dirty="0">
                <a:ea typeface="+mn-lt"/>
                <a:cs typeface="+mn-lt"/>
              </a:rPr>
              <a:t>25</a:t>
            </a:r>
            <a:r>
              <a:rPr lang="pt-BR" sz="1800" b="0" dirty="0">
                <a:ea typeface="+mn-lt"/>
                <a:cs typeface="+mn-lt"/>
              </a:rPr>
              <a:t> </a:t>
            </a:r>
            <a:r>
              <a:rPr lang="pt-BR" sz="1800" b="0" dirty="0" err="1">
                <a:ea typeface="+mn-lt"/>
                <a:cs typeface="+mn-lt"/>
              </a:rPr>
              <a:t>thyroid</a:t>
            </a:r>
            <a:r>
              <a:rPr lang="pt-BR" sz="1800" b="0" dirty="0">
                <a:ea typeface="+mn-lt"/>
                <a:cs typeface="+mn-lt"/>
              </a:rPr>
              <a:t> </a:t>
            </a:r>
            <a:r>
              <a:rPr lang="pt-BR" sz="1800" b="0" dirty="0" err="1">
                <a:ea typeface="+mn-lt"/>
                <a:cs typeface="+mn-lt"/>
              </a:rPr>
              <a:t>patients</a:t>
            </a:r>
            <a:r>
              <a:rPr lang="pt-BR" sz="1800" b="0" dirty="0">
                <a:ea typeface="+mn-lt"/>
                <a:cs typeface="+mn-lt"/>
              </a:rPr>
              <a:t> </a:t>
            </a:r>
            <a:r>
              <a:rPr lang="pt-BR" sz="1800" b="0" dirty="0" err="1">
                <a:ea typeface="+mn-lt"/>
                <a:cs typeface="+mn-lt"/>
              </a:rPr>
              <a:t>with</a:t>
            </a:r>
            <a:r>
              <a:rPr lang="pt-BR" sz="1800" b="0" dirty="0">
                <a:ea typeface="+mn-lt"/>
                <a:cs typeface="+mn-lt"/>
              </a:rPr>
              <a:t> </a:t>
            </a:r>
            <a:r>
              <a:rPr lang="pt-BR" sz="1800" b="0" dirty="0" err="1">
                <a:ea typeface="+mn-lt"/>
                <a:cs typeface="+mn-lt"/>
              </a:rPr>
              <a:t>the</a:t>
            </a:r>
            <a:r>
              <a:rPr lang="pt-BR" sz="1800" b="0" dirty="0">
                <a:ea typeface="+mn-lt"/>
                <a:cs typeface="+mn-lt"/>
              </a:rPr>
              <a:t> </a:t>
            </a:r>
            <a:r>
              <a:rPr lang="pt-BR" sz="1800" b="0" dirty="0" err="1">
                <a:ea typeface="+mn-lt"/>
                <a:cs typeface="+mn-lt"/>
              </a:rPr>
              <a:t>same</a:t>
            </a:r>
            <a:r>
              <a:rPr lang="pt-BR" sz="1800" b="0" dirty="0">
                <a:ea typeface="+mn-lt"/>
                <a:cs typeface="+mn-lt"/>
              </a:rPr>
              <a:t> </a:t>
            </a:r>
            <a:r>
              <a:rPr lang="pt-BR" sz="1800" b="0" dirty="0" err="1">
                <a:ea typeface="+mn-lt"/>
                <a:cs typeface="+mn-lt"/>
              </a:rPr>
              <a:t>induction</a:t>
            </a:r>
            <a:r>
              <a:rPr lang="pt-BR" sz="1800" b="0" dirty="0">
                <a:ea typeface="+mn-lt"/>
                <a:cs typeface="+mn-lt"/>
              </a:rPr>
              <a:t> (</a:t>
            </a:r>
            <a:r>
              <a:rPr lang="pt-BR" sz="1800" b="0" dirty="0" err="1">
                <a:ea typeface="+mn-lt"/>
                <a:cs typeface="+mn-lt"/>
              </a:rPr>
              <a:t>without</a:t>
            </a:r>
            <a:r>
              <a:rPr lang="pt-BR" sz="1800" b="0" dirty="0">
                <a:ea typeface="+mn-lt"/>
                <a:cs typeface="+mn-lt"/>
              </a:rPr>
              <a:t> </a:t>
            </a:r>
            <a:r>
              <a:rPr lang="pt-BR" sz="1800" b="0" dirty="0" err="1">
                <a:ea typeface="+mn-lt"/>
                <a:cs typeface="+mn-lt"/>
              </a:rPr>
              <a:t>dexmedetomidine</a:t>
            </a:r>
            <a:r>
              <a:rPr lang="pt-BR" sz="1800" b="0" dirty="0">
                <a:ea typeface="+mn-lt"/>
                <a:cs typeface="+mn-lt"/>
              </a:rPr>
              <a:t>) </a:t>
            </a:r>
            <a:r>
              <a:rPr lang="pt-BR" sz="1800" b="0" dirty="0" err="1">
                <a:ea typeface="+mn-lt"/>
                <a:cs typeface="+mn-lt"/>
              </a:rPr>
              <a:t>but</a:t>
            </a:r>
            <a:r>
              <a:rPr lang="pt-BR" sz="1800" b="0" dirty="0">
                <a:ea typeface="+mn-lt"/>
                <a:cs typeface="+mn-lt"/>
              </a:rPr>
              <a:t> 35mcg/Kg </a:t>
            </a:r>
            <a:r>
              <a:rPr lang="pt-BR" sz="1800" b="0" dirty="0" err="1">
                <a:ea typeface="+mn-lt"/>
                <a:cs typeface="+mn-lt"/>
              </a:rPr>
              <a:t>alfentanil</a:t>
            </a:r>
            <a:r>
              <a:rPr lang="pt-BR" sz="1800" b="0" dirty="0">
                <a:ea typeface="+mn-lt"/>
                <a:cs typeface="+mn-lt"/>
              </a:rPr>
              <a:t>.</a:t>
            </a:r>
            <a:r>
              <a:rPr lang="pt-BR" b="0" dirty="0">
                <a:ea typeface="+mn-lt"/>
                <a:cs typeface="+mn-lt"/>
              </a:rPr>
              <a:t> </a:t>
            </a:r>
            <a:endParaRPr lang="pt-BR" dirty="0" err="1">
              <a:ea typeface="+mn-lt"/>
              <a:cs typeface="+mn-lt"/>
            </a:endParaRPr>
          </a:p>
        </p:txBody>
      </p:sp>
      <p:sp>
        <p:nvSpPr>
          <p:cNvPr id="6" name="Espaço Reservado para Conteúdo 5">
            <a:extLst>
              <a:ext uri="{FF2B5EF4-FFF2-40B4-BE49-F238E27FC236}">
                <a16:creationId xmlns:a16="http://schemas.microsoft.com/office/drawing/2014/main" id="{138F13BC-03DF-E2F9-1BB7-30B8D9109F10}"/>
              </a:ext>
            </a:extLst>
          </p:cNvPr>
          <p:cNvSpPr>
            <a:spLocks noGrp="1"/>
          </p:cNvSpPr>
          <p:nvPr>
            <p:ph sz="quarter" idx="4"/>
          </p:nvPr>
        </p:nvSpPr>
        <p:spPr>
          <a:xfrm>
            <a:off x="6172200" y="3217108"/>
            <a:ext cx="5183188" cy="3684588"/>
          </a:xfrm>
        </p:spPr>
        <p:txBody>
          <a:bodyPr vert="horz" lIns="91440" tIns="45720" rIns="91440" bIns="45720" rtlCol="0" anchor="t">
            <a:normAutofit/>
          </a:bodyPr>
          <a:lstStyle/>
          <a:p>
            <a:r>
              <a:rPr lang="pt-BR" dirty="0" err="1">
                <a:cs typeface="Calibri"/>
              </a:rPr>
              <a:t>Among</a:t>
            </a:r>
            <a:r>
              <a:rPr lang="pt-BR" dirty="0">
                <a:cs typeface="Calibri"/>
              </a:rPr>
              <a:t> 25 cases </a:t>
            </a:r>
            <a:r>
              <a:rPr lang="pt-BR" dirty="0" err="1">
                <a:cs typeface="Calibri"/>
              </a:rPr>
              <a:t>who</a:t>
            </a:r>
            <a:r>
              <a:rPr lang="pt-BR" dirty="0">
                <a:cs typeface="Calibri"/>
              </a:rPr>
              <a:t> </a:t>
            </a:r>
            <a:r>
              <a:rPr lang="pt-BR" dirty="0" err="1">
                <a:cs typeface="Calibri"/>
              </a:rPr>
              <a:t>received</a:t>
            </a:r>
            <a:r>
              <a:rPr lang="pt-BR" dirty="0">
                <a:cs typeface="Calibri"/>
              </a:rPr>
              <a:t> 35 mcg/Kg </a:t>
            </a:r>
            <a:r>
              <a:rPr lang="pt-BR" dirty="0" err="1">
                <a:cs typeface="Calibri"/>
              </a:rPr>
              <a:t>Alfentanil</a:t>
            </a:r>
            <a:r>
              <a:rPr lang="pt-BR" dirty="0">
                <a:cs typeface="Calibri"/>
              </a:rPr>
              <a:t>, BIS 40-55 </a:t>
            </a:r>
            <a:r>
              <a:rPr lang="pt-BR" dirty="0" err="1">
                <a:cs typeface="Calibri"/>
              </a:rPr>
              <a:t>failed</a:t>
            </a:r>
            <a:r>
              <a:rPr lang="pt-BR" dirty="0">
                <a:cs typeface="Calibri"/>
              </a:rPr>
              <a:t> </a:t>
            </a:r>
            <a:r>
              <a:rPr lang="pt-BR" dirty="0" err="1">
                <a:cs typeface="Calibri"/>
              </a:rPr>
              <a:t>to</a:t>
            </a:r>
            <a:r>
              <a:rPr lang="pt-BR" dirty="0">
                <a:cs typeface="Calibri"/>
              </a:rPr>
              <a:t> </a:t>
            </a:r>
            <a:r>
              <a:rPr lang="pt-BR" dirty="0" err="1">
                <a:cs typeface="Calibri"/>
              </a:rPr>
              <a:t>predict</a:t>
            </a:r>
            <a:r>
              <a:rPr lang="pt-BR" dirty="0">
                <a:cs typeface="Calibri"/>
              </a:rPr>
              <a:t> </a:t>
            </a:r>
            <a:r>
              <a:rPr lang="pt-BR" dirty="0" err="1">
                <a:cs typeface="Calibri"/>
              </a:rPr>
              <a:t>acceptable</a:t>
            </a:r>
            <a:r>
              <a:rPr lang="pt-BR" dirty="0">
                <a:cs typeface="Calibri"/>
              </a:rPr>
              <a:t> TI </a:t>
            </a:r>
            <a:r>
              <a:rPr lang="pt-BR" dirty="0" err="1">
                <a:cs typeface="Calibri"/>
              </a:rPr>
              <a:t>conditions</a:t>
            </a:r>
            <a:r>
              <a:rPr lang="pt-BR" dirty="0">
                <a:cs typeface="Calibri"/>
              </a:rPr>
              <a:t> in 3(12%) </a:t>
            </a:r>
            <a:r>
              <a:rPr lang="pt-BR" dirty="0" err="1">
                <a:cs typeface="Calibri"/>
              </a:rPr>
              <a:t>patients</a:t>
            </a:r>
            <a:r>
              <a:rPr lang="pt-BR" dirty="0">
                <a:cs typeface="Calibri"/>
              </a:rPr>
              <a:t>. </a:t>
            </a:r>
            <a:r>
              <a:rPr lang="pt-BR" dirty="0" err="1">
                <a:cs typeface="Calibri"/>
              </a:rPr>
              <a:t>Acceptable</a:t>
            </a:r>
            <a:r>
              <a:rPr lang="pt-BR" dirty="0">
                <a:cs typeface="Calibri"/>
              </a:rPr>
              <a:t> </a:t>
            </a:r>
            <a:r>
              <a:rPr lang="pt-BR" dirty="0" err="1">
                <a:cs typeface="Calibri"/>
              </a:rPr>
              <a:t>conditions</a:t>
            </a:r>
            <a:r>
              <a:rPr lang="pt-BR" dirty="0">
                <a:cs typeface="Calibri"/>
              </a:rPr>
              <a:t> </a:t>
            </a:r>
            <a:r>
              <a:rPr lang="pt-BR" dirty="0" err="1">
                <a:cs typeface="Calibri"/>
              </a:rPr>
              <a:t>were</a:t>
            </a:r>
            <a:r>
              <a:rPr lang="pt-BR" dirty="0">
                <a:cs typeface="Calibri"/>
              </a:rPr>
              <a:t> </a:t>
            </a:r>
            <a:r>
              <a:rPr lang="pt-BR" dirty="0" err="1">
                <a:cs typeface="Calibri"/>
              </a:rPr>
              <a:t>found</a:t>
            </a:r>
            <a:r>
              <a:rPr lang="pt-BR" dirty="0">
                <a:cs typeface="Calibri"/>
              </a:rPr>
              <a:t> in 22 </a:t>
            </a:r>
            <a:r>
              <a:rPr lang="pt-BR" dirty="0" err="1">
                <a:cs typeface="Calibri"/>
              </a:rPr>
              <a:t>patients</a:t>
            </a:r>
            <a:r>
              <a:rPr lang="pt-BR" dirty="0">
                <a:cs typeface="Calibri"/>
              </a:rPr>
              <a:t> (88%),  score zero 12 (48%) </a:t>
            </a:r>
            <a:r>
              <a:rPr lang="pt-BR" dirty="0" err="1">
                <a:cs typeface="Calibri"/>
              </a:rPr>
              <a:t>and</a:t>
            </a:r>
            <a:r>
              <a:rPr lang="pt-BR" dirty="0">
                <a:cs typeface="Calibri"/>
              </a:rPr>
              <a:t>   score </a:t>
            </a:r>
            <a:r>
              <a:rPr lang="pt-BR" dirty="0" err="1">
                <a:cs typeface="Calibri"/>
              </a:rPr>
              <a:t>one</a:t>
            </a:r>
            <a:r>
              <a:rPr lang="pt-BR" dirty="0">
                <a:cs typeface="Calibri"/>
              </a:rPr>
              <a:t> 10(40%)</a:t>
            </a:r>
            <a:endParaRPr lang="pt-BR" dirty="0"/>
          </a:p>
        </p:txBody>
      </p:sp>
      <p:sp>
        <p:nvSpPr>
          <p:cNvPr id="8" name="Título 1">
            <a:extLst>
              <a:ext uri="{FF2B5EF4-FFF2-40B4-BE49-F238E27FC236}">
                <a16:creationId xmlns:a16="http://schemas.microsoft.com/office/drawing/2014/main" id="{8D7946C0-F413-B28D-FC4B-3B07F8C59521}"/>
              </a:ext>
            </a:extLst>
          </p:cNvPr>
          <p:cNvSpPr txBox="1">
            <a:spLocks/>
          </p:cNvSpPr>
          <p:nvPr/>
        </p:nvSpPr>
        <p:spPr>
          <a:xfrm>
            <a:off x="1524000" y="435314"/>
            <a:ext cx="9144000" cy="913568"/>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dirty="0">
                <a:cs typeface="Calibri Light"/>
              </a:rPr>
              <a:t> </a:t>
            </a:r>
            <a:r>
              <a:rPr lang="de-DE" sz="2800" dirty="0">
                <a:cs typeface="Calibri Light"/>
              </a:rPr>
              <a:t>Intubation </a:t>
            </a:r>
            <a:r>
              <a:rPr lang="de-DE" sz="2800" dirty="0" err="1">
                <a:cs typeface="Calibri Light"/>
              </a:rPr>
              <a:t>without</a:t>
            </a:r>
            <a:r>
              <a:rPr lang="de-DE" sz="2800" dirty="0">
                <a:cs typeface="Calibri Light"/>
              </a:rPr>
              <a:t> </a:t>
            </a:r>
            <a:r>
              <a:rPr lang="de-DE" sz="2800" dirty="0" err="1">
                <a:cs typeface="Calibri Light"/>
              </a:rPr>
              <a:t>relaxants</a:t>
            </a:r>
            <a:r>
              <a:rPr lang="de-DE" sz="2800" dirty="0">
                <a:cs typeface="Calibri Light"/>
              </a:rPr>
              <a:t> </a:t>
            </a:r>
            <a:r>
              <a:rPr lang="de-DE" sz="2800" dirty="0" err="1">
                <a:cs typeface="Calibri Light"/>
              </a:rPr>
              <a:t>for</a:t>
            </a:r>
            <a:r>
              <a:rPr lang="de-DE" sz="2800" dirty="0">
                <a:cs typeface="Calibri Light"/>
              </a:rPr>
              <a:t> </a:t>
            </a:r>
            <a:r>
              <a:rPr lang="de-DE" sz="2800" dirty="0" err="1">
                <a:cs typeface="Calibri Light"/>
              </a:rPr>
              <a:t>evoked</a:t>
            </a:r>
            <a:r>
              <a:rPr lang="de-DE" sz="2800" dirty="0">
                <a:cs typeface="Calibri Light"/>
              </a:rPr>
              <a:t> potential </a:t>
            </a:r>
            <a:r>
              <a:rPr lang="de-DE" sz="2800" dirty="0" err="1">
                <a:cs typeface="Calibri Light"/>
              </a:rPr>
              <a:t>monitoring</a:t>
            </a:r>
            <a:r>
              <a:rPr lang="de-DE" sz="2800" dirty="0">
                <a:cs typeface="Calibri Light"/>
              </a:rPr>
              <a:t>:  a </a:t>
            </a:r>
            <a:r>
              <a:rPr lang="de-DE" sz="2800" dirty="0" err="1">
                <a:cs typeface="Calibri Light"/>
              </a:rPr>
              <a:t>case</a:t>
            </a:r>
            <a:r>
              <a:rPr lang="de-DE" sz="2800" dirty="0">
                <a:cs typeface="Calibri Light"/>
              </a:rPr>
              <a:t> </a:t>
            </a:r>
            <a:r>
              <a:rPr lang="de-DE" sz="2800" dirty="0" err="1">
                <a:cs typeface="Calibri Light"/>
              </a:rPr>
              <a:t>series</a:t>
            </a:r>
            <a:r>
              <a:rPr lang="de-DE" sz="2800" dirty="0">
                <a:cs typeface="Calibri Light"/>
              </a:rPr>
              <a:t> </a:t>
            </a:r>
            <a:r>
              <a:rPr lang="de-DE" sz="2800" dirty="0" err="1">
                <a:cs typeface="Calibri Light"/>
              </a:rPr>
              <a:t>comparison</a:t>
            </a:r>
            <a:r>
              <a:rPr lang="de-DE" sz="2800" dirty="0">
                <a:cs typeface="Calibri Light"/>
              </a:rPr>
              <a:t> </a:t>
            </a:r>
            <a:r>
              <a:rPr lang="de-DE" sz="2800" dirty="0" err="1">
                <a:cs typeface="Calibri Light"/>
              </a:rPr>
              <a:t>of</a:t>
            </a:r>
            <a:r>
              <a:rPr lang="de-DE" sz="2800" dirty="0">
                <a:cs typeface="Calibri Light"/>
              </a:rPr>
              <a:t> </a:t>
            </a:r>
            <a:r>
              <a:rPr lang="de-DE" sz="2800" dirty="0" err="1">
                <a:cs typeface="Calibri Light"/>
              </a:rPr>
              <a:t>two</a:t>
            </a:r>
            <a:r>
              <a:rPr lang="de-DE" sz="2800" dirty="0">
                <a:cs typeface="Calibri Light"/>
              </a:rPr>
              <a:t> </a:t>
            </a:r>
            <a:r>
              <a:rPr lang="de-DE" sz="2800" dirty="0" err="1">
                <a:cs typeface="Calibri Light"/>
              </a:rPr>
              <a:t>regimens</a:t>
            </a:r>
            <a:r>
              <a:rPr lang="de-DE" sz="2800" dirty="0">
                <a:cs typeface="Calibri Light"/>
              </a:rPr>
              <a:t>  </a:t>
            </a:r>
            <a:endParaRPr lang="pt-BR" sz="2800">
              <a:cs typeface="Calibri Light"/>
            </a:endParaRPr>
          </a:p>
        </p:txBody>
      </p:sp>
      <p:sp>
        <p:nvSpPr>
          <p:cNvPr id="10" name="CaixaDeTexto 9">
            <a:extLst>
              <a:ext uri="{FF2B5EF4-FFF2-40B4-BE49-F238E27FC236}">
                <a16:creationId xmlns:a16="http://schemas.microsoft.com/office/drawing/2014/main" id="{EDAC47EE-0442-D8EC-0CD5-B764170EB401}"/>
              </a:ext>
            </a:extLst>
          </p:cNvPr>
          <p:cNvSpPr txBox="1"/>
          <p:nvPr/>
        </p:nvSpPr>
        <p:spPr>
          <a:xfrm>
            <a:off x="1451547" y="1401580"/>
            <a:ext cx="921395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AutoNum type="arabicPeriod"/>
            </a:pPr>
            <a:r>
              <a:rPr lang="de-DE" sz="2400" dirty="0" err="1">
                <a:cs typeface="Arial"/>
              </a:rPr>
              <a:t>Why</a:t>
            </a:r>
            <a:r>
              <a:rPr lang="de-DE" sz="2400" dirty="0">
                <a:cs typeface="Arial"/>
              </a:rPr>
              <a:t> </a:t>
            </a:r>
            <a:r>
              <a:rPr lang="de-DE" sz="2400" dirty="0" err="1">
                <a:cs typeface="Arial"/>
              </a:rPr>
              <a:t>intubate</a:t>
            </a:r>
            <a:r>
              <a:rPr lang="de-DE" sz="2400" dirty="0">
                <a:cs typeface="Arial"/>
              </a:rPr>
              <a:t> </a:t>
            </a:r>
            <a:r>
              <a:rPr lang="de-DE" sz="2400" dirty="0" err="1">
                <a:cs typeface="Arial"/>
              </a:rPr>
              <a:t>without</a:t>
            </a:r>
            <a:r>
              <a:rPr lang="de-DE" sz="2400" dirty="0">
                <a:cs typeface="Arial"/>
              </a:rPr>
              <a:t> </a:t>
            </a:r>
            <a:r>
              <a:rPr lang="de-DE" sz="2400" dirty="0" err="1">
                <a:cs typeface="Arial"/>
              </a:rPr>
              <a:t>relaxation</a:t>
            </a:r>
            <a:r>
              <a:rPr lang="de-DE" sz="2400" dirty="0">
                <a:cs typeface="Arial"/>
              </a:rPr>
              <a:t>?</a:t>
            </a:r>
            <a:r>
              <a:rPr lang="de-DE" dirty="0">
                <a:cs typeface="Arial"/>
              </a:rPr>
              <a:t> </a:t>
            </a:r>
            <a:r>
              <a:rPr lang="de-DE" sz="2400" dirty="0">
                <a:cs typeface="Arial"/>
              </a:rPr>
              <a:t>- </a:t>
            </a:r>
            <a:r>
              <a:rPr lang="de-DE" sz="2400" dirty="0" err="1">
                <a:cs typeface="Arial"/>
              </a:rPr>
              <a:t>Is</a:t>
            </a:r>
            <a:r>
              <a:rPr lang="de-DE" sz="2400" dirty="0">
                <a:cs typeface="Arial"/>
              </a:rPr>
              <a:t> </a:t>
            </a:r>
            <a:r>
              <a:rPr lang="de-DE" sz="2400" dirty="0" err="1">
                <a:cs typeface="Arial"/>
              </a:rPr>
              <a:t>this</a:t>
            </a:r>
            <a:r>
              <a:rPr lang="de-DE" sz="2400" dirty="0">
                <a:cs typeface="Arial"/>
              </a:rPr>
              <a:t> </a:t>
            </a:r>
            <a:r>
              <a:rPr lang="de-DE" sz="2400" dirty="0" err="1">
                <a:cs typeface="Arial"/>
              </a:rPr>
              <a:t>the</a:t>
            </a:r>
            <a:r>
              <a:rPr lang="de-DE" sz="2400" dirty="0">
                <a:cs typeface="Arial"/>
              </a:rPr>
              <a:t> </a:t>
            </a:r>
            <a:r>
              <a:rPr lang="de-DE" sz="2400" dirty="0" err="1">
                <a:cs typeface="Arial"/>
              </a:rPr>
              <a:t>best</a:t>
            </a:r>
            <a:r>
              <a:rPr lang="de-DE" sz="2400" dirty="0">
                <a:cs typeface="Arial"/>
              </a:rPr>
              <a:t> alternative?</a:t>
            </a:r>
            <a:r>
              <a:rPr lang="pt-BR" sz="2400" dirty="0">
                <a:cs typeface="Arial"/>
              </a:rPr>
              <a:t>​</a:t>
            </a:r>
            <a:endParaRPr lang="pt-BR"/>
          </a:p>
          <a:p>
            <a:pPr>
              <a:buAutoNum type="arabicPeriod"/>
            </a:pPr>
            <a:r>
              <a:rPr lang="de-DE" sz="2400" dirty="0" err="1">
                <a:cs typeface="Arial"/>
              </a:rPr>
              <a:t>How</a:t>
            </a:r>
            <a:r>
              <a:rPr lang="de-DE" sz="2400" dirty="0">
                <a:cs typeface="Arial"/>
              </a:rPr>
              <a:t> </a:t>
            </a:r>
            <a:r>
              <a:rPr lang="de-DE" sz="2400" dirty="0" err="1">
                <a:cs typeface="Arial"/>
              </a:rPr>
              <a:t>to</a:t>
            </a:r>
            <a:r>
              <a:rPr lang="de-DE" sz="2400" dirty="0">
                <a:cs typeface="Arial"/>
              </a:rPr>
              <a:t> </a:t>
            </a:r>
            <a:r>
              <a:rPr lang="de-DE" sz="2400" dirty="0" err="1">
                <a:cs typeface="Arial"/>
              </a:rPr>
              <a:t>intubate</a:t>
            </a:r>
            <a:r>
              <a:rPr lang="de-DE" sz="2400" dirty="0">
                <a:cs typeface="Arial"/>
              </a:rPr>
              <a:t> </a:t>
            </a:r>
            <a:r>
              <a:rPr lang="de-DE" sz="2400" dirty="0" err="1">
                <a:cs typeface="Arial"/>
              </a:rPr>
              <a:t>without</a:t>
            </a:r>
            <a:r>
              <a:rPr lang="de-DE" sz="2400" dirty="0">
                <a:cs typeface="Arial"/>
              </a:rPr>
              <a:t> </a:t>
            </a:r>
            <a:r>
              <a:rPr lang="de-DE" sz="2400" dirty="0" err="1">
                <a:cs typeface="Arial"/>
              </a:rPr>
              <a:t>relaxants</a:t>
            </a:r>
            <a:r>
              <a:rPr lang="de-DE" sz="2400" dirty="0">
                <a:cs typeface="Arial"/>
              </a:rPr>
              <a:t>?</a:t>
            </a:r>
            <a:r>
              <a:rPr lang="pt-BR" sz="2400" dirty="0">
                <a:cs typeface="Arial"/>
              </a:rPr>
              <a:t>​</a:t>
            </a:r>
          </a:p>
        </p:txBody>
      </p:sp>
    </p:spTree>
    <p:extLst>
      <p:ext uri="{BB962C8B-B14F-4D97-AF65-F5344CB8AC3E}">
        <p14:creationId xmlns:p14="http://schemas.microsoft.com/office/powerpoint/2010/main" val="2152614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A89749-E86B-2B46-CA6B-B2991CEC1A2B}"/>
              </a:ext>
            </a:extLst>
          </p:cNvPr>
          <p:cNvSpPr txBox="1"/>
          <p:nvPr/>
        </p:nvSpPr>
        <p:spPr>
          <a:xfrm>
            <a:off x="1338222" y="76374"/>
            <a:ext cx="9171929" cy="984885"/>
          </a:xfrm>
          <a:prstGeom prst="rect">
            <a:avLst/>
          </a:prstGeom>
          <a:noFill/>
        </p:spPr>
        <p:txBody>
          <a:bodyPr wrap="square" rtlCol="0">
            <a:spAutoFit/>
          </a:bodyPr>
          <a:lstStyle/>
          <a:p>
            <a:pPr algn="ctr"/>
            <a:r>
              <a:rPr lang="en-CA" sz="2200" dirty="0">
                <a:latin typeface="Arial" panose="020B0604020202020204" pitchFamily="34" charset="0"/>
                <a:cs typeface="Arial" panose="020B0604020202020204" pitchFamily="34" charset="0"/>
              </a:rPr>
              <a:t>Designing and implementing a new visual-based difficult airway cart: a multi-pronged approach</a:t>
            </a:r>
          </a:p>
          <a:p>
            <a:pPr algn="ctr"/>
            <a:r>
              <a:rPr lang="en-US" sz="1400" dirty="0">
                <a:latin typeface="Arial" panose="020B0604020202020204" pitchFamily="34" charset="0"/>
                <a:cs typeface="Arial" panose="020B0604020202020204" pitchFamily="34" charset="0"/>
              </a:rPr>
              <a:t>Zasso FB, </a:t>
            </a:r>
            <a:r>
              <a:rPr lang="en-US" sz="1400" dirty="0" err="1">
                <a:latin typeface="Arial" panose="020B0604020202020204" pitchFamily="34" charset="0"/>
                <a:cs typeface="Arial" panose="020B0604020202020204" pitchFamily="34" charset="0"/>
              </a:rPr>
              <a:t>Lokon</a:t>
            </a:r>
            <a:r>
              <a:rPr lang="en-US" sz="1400" dirty="0">
                <a:latin typeface="Arial" panose="020B0604020202020204" pitchFamily="34" charset="0"/>
                <a:cs typeface="Arial" panose="020B0604020202020204" pitchFamily="34" charset="0"/>
              </a:rPr>
              <a:t> A, </a:t>
            </a:r>
            <a:r>
              <a:rPr lang="en-US" sz="1400" dirty="0" err="1">
                <a:latin typeface="Arial" panose="020B0604020202020204" pitchFamily="34" charset="0"/>
                <a:cs typeface="Arial" panose="020B0604020202020204" pitchFamily="34" charset="0"/>
              </a:rPr>
              <a:t>Nabecker</a:t>
            </a:r>
            <a:r>
              <a:rPr lang="en-US" sz="1400" dirty="0">
                <a:latin typeface="Arial" panose="020B0604020202020204" pitchFamily="34" charset="0"/>
                <a:cs typeface="Arial" panose="020B0604020202020204" pitchFamily="34" charset="0"/>
              </a:rPr>
              <a:t> S, Colvin C, Venn S, You-Ten E, Siddiqui N</a:t>
            </a:r>
            <a:endParaRPr lang="en-AU"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4F20E7C-CCCA-C0A9-18B2-F09C0F174F95}"/>
              </a:ext>
            </a:extLst>
          </p:cNvPr>
          <p:cNvSpPr txBox="1"/>
          <p:nvPr/>
        </p:nvSpPr>
        <p:spPr>
          <a:xfrm>
            <a:off x="260118" y="1129118"/>
            <a:ext cx="3107301" cy="276999"/>
          </a:xfrm>
          <a:prstGeom prst="rect">
            <a:avLst/>
          </a:prstGeom>
          <a:solidFill>
            <a:srgbClr val="0070C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id="{E7342112-6414-6DB7-CEDB-5DA40CD3E154}"/>
              </a:ext>
            </a:extLst>
          </p:cNvPr>
          <p:cNvSpPr txBox="1"/>
          <p:nvPr/>
        </p:nvSpPr>
        <p:spPr>
          <a:xfrm>
            <a:off x="168357" y="1473976"/>
            <a:ext cx="3215456" cy="1546577"/>
          </a:xfrm>
          <a:prstGeom prst="rect">
            <a:avLst/>
          </a:prstGeom>
          <a:noFill/>
        </p:spPr>
        <p:txBody>
          <a:bodyPr wrap="square" rtlCol="0">
            <a:spAutoFit/>
          </a:bodyPr>
          <a:lstStyle/>
          <a:p>
            <a:pPr marL="285750" indent="-285750" algn="just">
              <a:buFont typeface="Arial" panose="020B0604020202020204" pitchFamily="34" charset="0"/>
              <a:buChar char="•"/>
            </a:pPr>
            <a:r>
              <a:rPr lang="en-CA" sz="1050" dirty="0"/>
              <a:t>The difficult airway cart is no longer seen just as a place to store assorted airway equipment.</a:t>
            </a:r>
          </a:p>
          <a:p>
            <a:pPr marL="285750" indent="-285750" algn="just">
              <a:buFont typeface="Arial" panose="020B0604020202020204" pitchFamily="34" charset="0"/>
              <a:buChar char="•"/>
            </a:pPr>
            <a:r>
              <a:rPr lang="en-CA" sz="1050" dirty="0"/>
              <a:t>Other aspects such as design, organization, and labelling are being more carefully considered to facilitate effective clinical care. </a:t>
            </a:r>
            <a:r>
              <a:rPr lang="en-CA" sz="1050" baseline="30000" dirty="0"/>
              <a:t>1</a:t>
            </a:r>
            <a:r>
              <a:rPr lang="en-CA" sz="1050" dirty="0"/>
              <a:t> </a:t>
            </a:r>
          </a:p>
          <a:p>
            <a:pPr marL="285750" indent="-285750" algn="just">
              <a:buFont typeface="Arial" panose="020B0604020202020204" pitchFamily="34" charset="0"/>
              <a:buChar char="•"/>
            </a:pPr>
            <a:r>
              <a:rPr lang="en-CA" sz="1050" dirty="0"/>
              <a:t>Airway guidelines and societies advocate for certain features of the difficult airway cart with the intention of improving human factors, such as design.</a:t>
            </a:r>
            <a:r>
              <a:rPr lang="en-CA" sz="1050" baseline="30000" dirty="0"/>
              <a:t>2-4</a:t>
            </a:r>
            <a:endParaRPr lang="en-AU" sz="1050" dirty="0">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CFAC8B6-35A7-559B-0E33-96179B1C0250}"/>
              </a:ext>
            </a:extLst>
          </p:cNvPr>
          <p:cNvSpPr txBox="1"/>
          <p:nvPr/>
        </p:nvSpPr>
        <p:spPr>
          <a:xfrm>
            <a:off x="8847824" y="4851203"/>
            <a:ext cx="3198415" cy="276999"/>
          </a:xfrm>
          <a:prstGeom prst="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References</a:t>
            </a:r>
          </a:p>
        </p:txBody>
      </p:sp>
      <p:sp>
        <p:nvSpPr>
          <p:cNvPr id="9" name="TextBox 8">
            <a:extLst>
              <a:ext uri="{FF2B5EF4-FFF2-40B4-BE49-F238E27FC236}">
                <a16:creationId xmlns:a16="http://schemas.microsoft.com/office/drawing/2014/main" id="{2CD16B6A-28FD-F1D9-CE12-3EA0C9ADFF3F}"/>
              </a:ext>
            </a:extLst>
          </p:cNvPr>
          <p:cNvSpPr txBox="1"/>
          <p:nvPr/>
        </p:nvSpPr>
        <p:spPr>
          <a:xfrm>
            <a:off x="298955" y="3080658"/>
            <a:ext cx="3107301" cy="276999"/>
          </a:xfrm>
          <a:prstGeom prst="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Methods</a:t>
            </a:r>
          </a:p>
        </p:txBody>
      </p:sp>
      <p:sp>
        <p:nvSpPr>
          <p:cNvPr id="12" name="TextBox 11">
            <a:extLst>
              <a:ext uri="{FF2B5EF4-FFF2-40B4-BE49-F238E27FC236}">
                <a16:creationId xmlns:a16="http://schemas.microsoft.com/office/drawing/2014/main" id="{4C670BE8-0F86-BDBE-E21C-6ACAAC192D37}"/>
              </a:ext>
            </a:extLst>
          </p:cNvPr>
          <p:cNvSpPr txBox="1"/>
          <p:nvPr/>
        </p:nvSpPr>
        <p:spPr>
          <a:xfrm>
            <a:off x="177831" y="3468985"/>
            <a:ext cx="3349551" cy="3323987"/>
          </a:xfrm>
          <a:prstGeom prst="rect">
            <a:avLst/>
          </a:prstGeom>
          <a:noFill/>
        </p:spPr>
        <p:txBody>
          <a:bodyPr wrap="square" rtlCol="0">
            <a:spAutoFit/>
          </a:bodyPr>
          <a:lstStyle/>
          <a:p>
            <a:pPr marL="285750" indent="-285750" algn="just">
              <a:buFont typeface="Arial" panose="020B0604020202020204" pitchFamily="34" charset="0"/>
              <a:buChar char="•"/>
            </a:pPr>
            <a:r>
              <a:rPr lang="en-CA" sz="1050" dirty="0"/>
              <a:t>Start point </a:t>
            </a:r>
            <a:r>
              <a:rPr lang="en-CA" sz="1050" dirty="0">
                <a:sym typeface="Wingdings" pitchFamily="2" charset="2"/>
              </a:rPr>
              <a:t></a:t>
            </a:r>
            <a:r>
              <a:rPr lang="en-CA" sz="1050" dirty="0"/>
              <a:t> developing icons for the new difficult airway cart drawers. </a:t>
            </a:r>
          </a:p>
          <a:p>
            <a:pPr marL="285750" indent="-285750" algn="just">
              <a:buFont typeface="Arial" panose="020B0604020202020204" pitchFamily="34" charset="0"/>
              <a:buChar char="•"/>
            </a:pPr>
            <a:r>
              <a:rPr lang="en-CA" sz="1050" dirty="0"/>
              <a:t>Iterative design process consisting of rounds of end-user feedback. </a:t>
            </a:r>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endParaRPr lang="en-CA" sz="1050" dirty="0"/>
          </a:p>
          <a:p>
            <a:pPr marL="285750" indent="-285750" algn="just">
              <a:buFont typeface="Arial" panose="020B0604020202020204" pitchFamily="34" charset="0"/>
              <a:buChar char="•"/>
            </a:pPr>
            <a:r>
              <a:rPr lang="en-CA" sz="1050" dirty="0"/>
              <a:t>The content of the cart was discussed in the Anesthesia Department in two sessions.</a:t>
            </a:r>
          </a:p>
          <a:p>
            <a:pPr marL="285750" indent="-285750" algn="just">
              <a:buFont typeface="Arial" panose="020B0604020202020204" pitchFamily="34" charset="0"/>
              <a:buChar char="•"/>
            </a:pPr>
            <a:r>
              <a:rPr lang="en-CA" sz="1050" dirty="0"/>
              <a:t>Implementation sessions were performed independently with each group of end-user. A pre and post-session questionnaire was applied</a:t>
            </a:r>
            <a:endParaRPr lang="en-AU" sz="105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23DD8D47-4AE3-C170-7B62-F92A3B346FFA}"/>
              </a:ext>
            </a:extLst>
          </p:cNvPr>
          <p:cNvSpPr txBox="1"/>
          <p:nvPr/>
        </p:nvSpPr>
        <p:spPr>
          <a:xfrm>
            <a:off x="8854534" y="3557620"/>
            <a:ext cx="3223775" cy="287682"/>
          </a:xfrm>
          <a:prstGeom prst="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Conclusion</a:t>
            </a:r>
          </a:p>
        </p:txBody>
      </p:sp>
      <p:sp>
        <p:nvSpPr>
          <p:cNvPr id="17" name="TextBox 16">
            <a:extLst>
              <a:ext uri="{FF2B5EF4-FFF2-40B4-BE49-F238E27FC236}">
                <a16:creationId xmlns:a16="http://schemas.microsoft.com/office/drawing/2014/main" id="{ED46E493-B19E-73A4-F383-7A713143FF34}"/>
              </a:ext>
            </a:extLst>
          </p:cNvPr>
          <p:cNvSpPr txBox="1"/>
          <p:nvPr/>
        </p:nvSpPr>
        <p:spPr>
          <a:xfrm>
            <a:off x="3633314" y="1137284"/>
            <a:ext cx="8444995" cy="276999"/>
          </a:xfrm>
          <a:prstGeom prst="rect">
            <a:avLst/>
          </a:prstGeom>
          <a:solidFill>
            <a:srgbClr val="0070C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Results</a:t>
            </a:r>
          </a:p>
        </p:txBody>
      </p:sp>
      <p:sp>
        <p:nvSpPr>
          <p:cNvPr id="21" name="TextBox 20">
            <a:extLst>
              <a:ext uri="{FF2B5EF4-FFF2-40B4-BE49-F238E27FC236}">
                <a16:creationId xmlns:a16="http://schemas.microsoft.com/office/drawing/2014/main" id="{6DB924B8-BFED-BB8F-D03C-3B1DA8CC2EB3}"/>
              </a:ext>
            </a:extLst>
          </p:cNvPr>
          <p:cNvSpPr txBox="1"/>
          <p:nvPr/>
        </p:nvSpPr>
        <p:spPr>
          <a:xfrm>
            <a:off x="8815754" y="5089901"/>
            <a:ext cx="3291365" cy="1908215"/>
          </a:xfrm>
          <a:prstGeom prst="rect">
            <a:avLst/>
          </a:prstGeom>
          <a:noFill/>
        </p:spPr>
        <p:txBody>
          <a:bodyPr wrap="square">
            <a:spAutoFit/>
          </a:bodyPr>
          <a:lstStyle/>
          <a:p>
            <a:pPr lvl="0"/>
            <a:r>
              <a:rPr lang="en-CA" sz="700" dirty="0"/>
              <a:t>1- </a:t>
            </a:r>
            <a:r>
              <a:rPr lang="en-CA" sz="700" dirty="0" err="1"/>
              <a:t>Chrimes</a:t>
            </a:r>
            <a:r>
              <a:rPr lang="en-CA" sz="700" dirty="0"/>
              <a:t> N, Bradley WPL, Gatward JJ, Weatherall AD. Human factors and the 'next generation' airway trolley. Anaesthesia. 2019 Apr;74(4):427-433. </a:t>
            </a:r>
          </a:p>
          <a:p>
            <a:pPr lvl="0"/>
            <a:r>
              <a:rPr lang="en-GB" sz="700" dirty="0"/>
              <a:t>2- Chishti K. Difficult Airway Society: Setting up a Difficult Airway Trolley (DAT). Assessed on </a:t>
            </a:r>
            <a:r>
              <a:rPr lang="en-GB" sz="700" u="sng" dirty="0">
                <a:hlinkClick r:id="rId3"/>
              </a:rPr>
              <a:t>https://das.uk.com/content/difficult_airway_trolley</a:t>
            </a:r>
            <a:r>
              <a:rPr lang="en-GB" sz="700" u="sng" dirty="0"/>
              <a:t>.</a:t>
            </a:r>
            <a:endParaRPr lang="en-CA" sz="700" dirty="0"/>
          </a:p>
          <a:p>
            <a:pPr lvl="0"/>
            <a:r>
              <a:rPr lang="en-GB" sz="700" dirty="0"/>
              <a:t>3- Law J, et al. Canadian Airway Focus Group updated consensus-based recommendations for management of the difficult airway: part 1. Difficult airway management encountered in an unconscious patient. CJA 2021; 68(9):1373-1404.</a:t>
            </a:r>
            <a:endParaRPr lang="en-CA" sz="700" dirty="0"/>
          </a:p>
          <a:p>
            <a:pPr lvl="0"/>
            <a:r>
              <a:rPr lang="en-GB" sz="700" dirty="0"/>
              <a:t>4- </a:t>
            </a:r>
            <a:r>
              <a:rPr lang="en-GB" sz="700" dirty="0" err="1"/>
              <a:t>Apfelbaum</a:t>
            </a:r>
            <a:r>
              <a:rPr lang="en-GB" sz="700" dirty="0"/>
              <a:t> J, et al. 2022 American Society of </a:t>
            </a:r>
            <a:r>
              <a:rPr lang="en-GB" sz="700" dirty="0" err="1"/>
              <a:t>Anesthesiologists</a:t>
            </a:r>
            <a:r>
              <a:rPr lang="en-GB" sz="700" dirty="0"/>
              <a:t> Practice Guidelines for Management of the Difficult Airway. </a:t>
            </a:r>
            <a:r>
              <a:rPr lang="en-GB" sz="700" dirty="0" err="1"/>
              <a:t>Anesthesiology</a:t>
            </a:r>
            <a:r>
              <a:rPr lang="en-GB" sz="700" dirty="0"/>
              <a:t> 2022; 136(1):31-81.</a:t>
            </a:r>
            <a:endParaRPr lang="en-CA" sz="700" dirty="0"/>
          </a:p>
          <a:p>
            <a:pPr lvl="0"/>
            <a:r>
              <a:rPr lang="en-CA" sz="700" dirty="0"/>
              <a:t>5- </a:t>
            </a:r>
            <a:r>
              <a:rPr lang="en-CA" sz="700" dirty="0" err="1"/>
              <a:t>Bjurström</a:t>
            </a:r>
            <a:r>
              <a:rPr lang="en-CA" sz="700" dirty="0"/>
              <a:t> MF, </a:t>
            </a:r>
            <a:r>
              <a:rPr lang="en-CA" sz="700" dirty="0" err="1"/>
              <a:t>Bodelsson</a:t>
            </a:r>
            <a:r>
              <a:rPr lang="en-CA" sz="700" dirty="0"/>
              <a:t> M, </a:t>
            </a:r>
            <a:r>
              <a:rPr lang="en-CA" sz="700" dirty="0" err="1"/>
              <a:t>Sturesson</a:t>
            </a:r>
            <a:r>
              <a:rPr lang="en-CA" sz="700" dirty="0"/>
              <a:t> LW. The Difficult Airway Trolley: A Narrative Review and Practical Guide. </a:t>
            </a:r>
            <a:r>
              <a:rPr lang="en-CA" sz="700" dirty="0" err="1"/>
              <a:t>Anesthesiol</a:t>
            </a:r>
            <a:r>
              <a:rPr lang="en-CA" sz="700" dirty="0"/>
              <a:t> Res </a:t>
            </a:r>
            <a:r>
              <a:rPr lang="en-CA" sz="700" dirty="0" err="1"/>
              <a:t>Pract</a:t>
            </a:r>
            <a:r>
              <a:rPr lang="en-CA" sz="700" dirty="0"/>
              <a:t>. 2019 Jan 27;2019:6780254.</a:t>
            </a:r>
          </a:p>
          <a:p>
            <a:pPr lvl="0"/>
            <a:r>
              <a:rPr lang="en-CA" sz="700" dirty="0"/>
              <a:t>6- Cook TM, Woodall N, </a:t>
            </a:r>
            <a:r>
              <a:rPr lang="en-CA" sz="700" dirty="0" err="1"/>
              <a:t>Frerk</a:t>
            </a:r>
            <a:r>
              <a:rPr lang="en-CA" sz="700" dirty="0"/>
              <a:t> C; Fourth National Audit Project. Major complications of airway management in the UK: results of the Fourth National Audit Project of the Royal College of Anaesthetists and the Difficult Airway Society. Part 1: anaesthesia. </a:t>
            </a:r>
            <a:r>
              <a:rPr lang="en-CA" sz="700" i="1" dirty="0"/>
              <a:t>Br J </a:t>
            </a:r>
            <a:r>
              <a:rPr lang="en-CA" sz="700" i="1" dirty="0" err="1"/>
              <a:t>Anaesth</a:t>
            </a:r>
            <a:r>
              <a:rPr lang="en-CA" sz="700" i="1" dirty="0"/>
              <a:t>.</a:t>
            </a:r>
            <a:r>
              <a:rPr lang="en-CA" sz="700" dirty="0"/>
              <a:t> 2011;106:617-631.</a:t>
            </a:r>
          </a:p>
          <a:p>
            <a:pPr lvl="0" algn="just"/>
            <a:endParaRPr lang="en-AU" sz="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026" name="Picture 2" descr="Society for Airway Management Logo">
            <a:extLst>
              <a:ext uri="{FF2B5EF4-FFF2-40B4-BE49-F238E27FC236}">
                <a16:creationId xmlns:a16="http://schemas.microsoft.com/office/drawing/2014/main" id="{C186171D-E6FA-A360-8D71-F17022C5D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494" y="124877"/>
            <a:ext cx="862371" cy="86237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DDD27668-24A5-ACEF-37E2-EE1C0B6DD24E}"/>
              </a:ext>
            </a:extLst>
          </p:cNvPr>
          <p:cNvPicPr>
            <a:picLocks noChangeAspect="1"/>
          </p:cNvPicPr>
          <p:nvPr/>
        </p:nvPicPr>
        <p:blipFill>
          <a:blip r:embed="rId5"/>
          <a:stretch>
            <a:fillRect/>
          </a:stretch>
        </p:blipFill>
        <p:spPr>
          <a:xfrm>
            <a:off x="10420117" y="-3366"/>
            <a:ext cx="1771883" cy="471096"/>
          </a:xfrm>
          <a:prstGeom prst="rect">
            <a:avLst/>
          </a:prstGeom>
        </p:spPr>
      </p:pic>
      <p:pic>
        <p:nvPicPr>
          <p:cNvPr id="28" name="Picture 27">
            <a:extLst>
              <a:ext uri="{FF2B5EF4-FFF2-40B4-BE49-F238E27FC236}">
                <a16:creationId xmlns:a16="http://schemas.microsoft.com/office/drawing/2014/main" id="{FEE188A5-684A-90DB-C101-CDC60C0B92B5}"/>
              </a:ext>
            </a:extLst>
          </p:cNvPr>
          <p:cNvPicPr>
            <a:picLocks noChangeAspect="1"/>
          </p:cNvPicPr>
          <p:nvPr/>
        </p:nvPicPr>
        <p:blipFill>
          <a:blip r:embed="rId6"/>
          <a:stretch>
            <a:fillRect/>
          </a:stretch>
        </p:blipFill>
        <p:spPr>
          <a:xfrm>
            <a:off x="10737189" y="407991"/>
            <a:ext cx="994994" cy="515698"/>
          </a:xfrm>
          <a:prstGeom prst="rect">
            <a:avLst/>
          </a:prstGeom>
        </p:spPr>
      </p:pic>
      <p:sp>
        <p:nvSpPr>
          <p:cNvPr id="2" name="Rounded Rectangle 2">
            <a:extLst>
              <a:ext uri="{FF2B5EF4-FFF2-40B4-BE49-F238E27FC236}">
                <a16:creationId xmlns:a16="http://schemas.microsoft.com/office/drawing/2014/main" id="{466FBB01-3B9C-DA0D-C9AD-8F91819CA332}"/>
              </a:ext>
            </a:extLst>
          </p:cNvPr>
          <p:cNvSpPr>
            <a:spLocks noChangeArrowheads="1"/>
          </p:cNvSpPr>
          <p:nvPr/>
        </p:nvSpPr>
        <p:spPr bwMode="auto">
          <a:xfrm>
            <a:off x="1338222" y="4159689"/>
            <a:ext cx="1350962" cy="201588"/>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Icons</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cxnSp>
        <p:nvCxnSpPr>
          <p:cNvPr id="10" name="Straight Arrow Connector 9">
            <a:extLst>
              <a:ext uri="{FF2B5EF4-FFF2-40B4-BE49-F238E27FC236}">
                <a16:creationId xmlns:a16="http://schemas.microsoft.com/office/drawing/2014/main" id="{6ADCF2A6-27D0-AB75-CBF7-CA6EEBEB7B9B}"/>
              </a:ext>
            </a:extLst>
          </p:cNvPr>
          <p:cNvCxnSpPr>
            <a:cxnSpLocks/>
            <a:stCxn id="2" idx="2"/>
          </p:cNvCxnSpPr>
          <p:nvPr/>
        </p:nvCxnSpPr>
        <p:spPr>
          <a:xfrm flipH="1">
            <a:off x="1220501" y="4361277"/>
            <a:ext cx="793202" cy="303259"/>
          </a:xfrm>
          <a:prstGeom prst="straightConnector1">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02AEE56-8951-0628-16D3-0119F500A476}"/>
              </a:ext>
            </a:extLst>
          </p:cNvPr>
          <p:cNvCxnSpPr>
            <a:cxnSpLocks/>
          </p:cNvCxnSpPr>
          <p:nvPr/>
        </p:nvCxnSpPr>
        <p:spPr>
          <a:xfrm>
            <a:off x="2068651" y="4365974"/>
            <a:ext cx="754628" cy="298562"/>
          </a:xfrm>
          <a:prstGeom prst="straightConnector1">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13" name="Rounded Rectangle 5">
            <a:extLst>
              <a:ext uri="{FF2B5EF4-FFF2-40B4-BE49-F238E27FC236}">
                <a16:creationId xmlns:a16="http://schemas.microsoft.com/office/drawing/2014/main" id="{0534112F-81C3-2CF6-D5C2-F6D1FA10441B}"/>
              </a:ext>
            </a:extLst>
          </p:cNvPr>
          <p:cNvSpPr>
            <a:spLocks noChangeArrowheads="1"/>
          </p:cNvSpPr>
          <p:nvPr/>
        </p:nvSpPr>
        <p:spPr bwMode="auto">
          <a:xfrm>
            <a:off x="2131423" y="4718435"/>
            <a:ext cx="1350963" cy="221739"/>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Not recognized</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20" name="Rounded Rectangle 6">
            <a:extLst>
              <a:ext uri="{FF2B5EF4-FFF2-40B4-BE49-F238E27FC236}">
                <a16:creationId xmlns:a16="http://schemas.microsoft.com/office/drawing/2014/main" id="{3C529BB6-50C1-7E70-CEF5-7C8A1B661C17}"/>
              </a:ext>
            </a:extLst>
          </p:cNvPr>
          <p:cNvSpPr>
            <a:spLocks noChangeArrowheads="1"/>
          </p:cNvSpPr>
          <p:nvPr/>
        </p:nvSpPr>
        <p:spPr bwMode="auto">
          <a:xfrm>
            <a:off x="477683" y="4717518"/>
            <a:ext cx="1350963" cy="222656"/>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Recognized</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23" name="Straight Arrow Connector 22">
            <a:extLst>
              <a:ext uri="{FF2B5EF4-FFF2-40B4-BE49-F238E27FC236}">
                <a16:creationId xmlns:a16="http://schemas.microsoft.com/office/drawing/2014/main" id="{3F1BD941-4B4B-F815-8C35-7B4315DF1BE7}"/>
              </a:ext>
            </a:extLst>
          </p:cNvPr>
          <p:cNvCxnSpPr/>
          <p:nvPr/>
        </p:nvCxnSpPr>
        <p:spPr>
          <a:xfrm>
            <a:off x="1193186" y="4940174"/>
            <a:ext cx="0" cy="43561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8">
            <a:extLst>
              <a:ext uri="{FF2B5EF4-FFF2-40B4-BE49-F238E27FC236}">
                <a16:creationId xmlns:a16="http://schemas.microsoft.com/office/drawing/2014/main" id="{3E9E2E99-5BFA-E382-077A-838E73B96776}"/>
              </a:ext>
            </a:extLst>
          </p:cNvPr>
          <p:cNvSpPr>
            <a:spLocks noChangeArrowheads="1"/>
          </p:cNvSpPr>
          <p:nvPr/>
        </p:nvSpPr>
        <p:spPr bwMode="auto">
          <a:xfrm>
            <a:off x="462806" y="5361094"/>
            <a:ext cx="1350963" cy="222656"/>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Consensus</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27" name="Rectangle 8">
            <a:extLst>
              <a:ext uri="{FF2B5EF4-FFF2-40B4-BE49-F238E27FC236}">
                <a16:creationId xmlns:a16="http://schemas.microsoft.com/office/drawing/2014/main" id="{CA6E243C-E4B1-87F2-A5E2-4BD3F2D1725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9" name="Rectangle 10">
            <a:extLst>
              <a:ext uri="{FF2B5EF4-FFF2-40B4-BE49-F238E27FC236}">
                <a16:creationId xmlns:a16="http://schemas.microsoft.com/office/drawing/2014/main" id="{DD6A5A1E-F36D-E790-E5C1-98C13F6234C9}"/>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n-US"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0" name="Rectangle 14">
            <a:extLst>
              <a:ext uri="{FF2B5EF4-FFF2-40B4-BE49-F238E27FC236}">
                <a16:creationId xmlns:a16="http://schemas.microsoft.com/office/drawing/2014/main" id="{8658197E-85B8-BB34-1A9E-6944B901FEE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Curved Left Arrow 35">
            <a:extLst>
              <a:ext uri="{FF2B5EF4-FFF2-40B4-BE49-F238E27FC236}">
                <a16:creationId xmlns:a16="http://schemas.microsoft.com/office/drawing/2014/main" id="{32053991-9C62-0448-4854-A6C961076C19}"/>
              </a:ext>
            </a:extLst>
          </p:cNvPr>
          <p:cNvSpPr/>
          <p:nvPr/>
        </p:nvSpPr>
        <p:spPr>
          <a:xfrm flipV="1">
            <a:off x="2851901" y="4152258"/>
            <a:ext cx="793202" cy="653226"/>
          </a:xfrm>
          <a:prstGeom prst="curvedLeftArrow">
            <a:avLst>
              <a:gd name="adj1" fmla="val 0"/>
              <a:gd name="adj2" fmla="val 50000"/>
              <a:gd name="adj3" fmla="val 25000"/>
            </a:avLst>
          </a:prstGeom>
          <a:ln w="31750">
            <a:headEnd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7" name="Picture 36">
            <a:extLst>
              <a:ext uri="{FF2B5EF4-FFF2-40B4-BE49-F238E27FC236}">
                <a16:creationId xmlns:a16="http://schemas.microsoft.com/office/drawing/2014/main" id="{49D3AAE0-F09C-77C2-F8DE-5EB4DF04CB8C}"/>
              </a:ext>
            </a:extLst>
          </p:cNvPr>
          <p:cNvPicPr>
            <a:picLocks noChangeAspect="1"/>
          </p:cNvPicPr>
          <p:nvPr/>
        </p:nvPicPr>
        <p:blipFill>
          <a:blip r:embed="rId7"/>
          <a:stretch>
            <a:fillRect/>
          </a:stretch>
        </p:blipFill>
        <p:spPr>
          <a:xfrm>
            <a:off x="3623591" y="1480770"/>
            <a:ext cx="2321357" cy="5362003"/>
          </a:xfrm>
          <a:prstGeom prst="rect">
            <a:avLst/>
          </a:prstGeom>
        </p:spPr>
      </p:pic>
      <p:graphicFrame>
        <p:nvGraphicFramePr>
          <p:cNvPr id="38" name="Table 37">
            <a:extLst>
              <a:ext uri="{FF2B5EF4-FFF2-40B4-BE49-F238E27FC236}">
                <a16:creationId xmlns:a16="http://schemas.microsoft.com/office/drawing/2014/main" id="{C4CCB8A3-8E54-B667-79CE-4ABDB562849A}"/>
              </a:ext>
            </a:extLst>
          </p:cNvPr>
          <p:cNvGraphicFramePr>
            <a:graphicFrameLocks noGrp="1"/>
          </p:cNvGraphicFramePr>
          <p:nvPr/>
        </p:nvGraphicFramePr>
        <p:xfrm>
          <a:off x="6009089" y="1518459"/>
          <a:ext cx="2742525" cy="4834494"/>
        </p:xfrm>
        <a:graphic>
          <a:graphicData uri="http://schemas.openxmlformats.org/drawingml/2006/table">
            <a:tbl>
              <a:tblPr firstRow="1" firstCol="1" bandRow="1"/>
              <a:tblGrid>
                <a:gridCol w="2742525">
                  <a:extLst>
                    <a:ext uri="{9D8B030D-6E8A-4147-A177-3AD203B41FA5}">
                      <a16:colId xmlns:a16="http://schemas.microsoft.com/office/drawing/2014/main" val="782159358"/>
                    </a:ext>
                  </a:extLst>
                </a:gridCol>
              </a:tblGrid>
              <a:tr h="885722">
                <a:tc>
                  <a:txBody>
                    <a:bodyPr/>
                    <a:lstStyle/>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9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st</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 drawer – Topical Anesthetics</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Tongue depressor                     Mucosal Atomizer Device</a:t>
                      </a:r>
                    </a:p>
                    <a:p>
                      <a:pPr algn="l"/>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Lidocaine 4% solution              </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Lidocaine 5% ointment</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Lidocaine 2% gel</a:t>
                      </a:r>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Lidocaine 10mg Spray</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Antifog</a:t>
                      </a:r>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Epidural catheter</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Ovassapian</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Airway</a:t>
                      </a:r>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Swivel Connector</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64571124"/>
                  </a:ext>
                </a:extLst>
              </a:tr>
              <a:tr h="1535234">
                <a:tc>
                  <a:txBody>
                    <a:bodyPr/>
                    <a:lstStyle/>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9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nd</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 drawer – Laryngoscope/endotracheal tube/Face mask</a:t>
                      </a:r>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Laryngoscope                    </a:t>
                      </a:r>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Armoured tube 6 </a:t>
                      </a:r>
                    </a:p>
                    <a:p>
                      <a:pPr algn="l"/>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Macintosh blade ¾              </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Face mask</a:t>
                      </a:r>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Miller Blade 3                     Reusable face masks S/M/L</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Short handle                        Disposable face masks M/L</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Bougie                                 Oral airway S/M/L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2 Regular stylets                  Nasal airway 6/7/8 </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Endotracheal tube</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CA" sz="900" dirty="0">
                          <a:effectLst/>
                          <a:latin typeface="Times New Roman" panose="02020603050405020304" pitchFamily="18" charset="0"/>
                          <a:ea typeface="Times New Roman" panose="02020603050405020304" pitchFamily="18" charset="0"/>
                          <a:cs typeface="Times New Roman" panose="02020603050405020304" pitchFamily="18" charset="0"/>
                        </a:rPr>
                        <a:t>Endotracheal Tubes 6/7/8 </a:t>
                      </a:r>
                    </a:p>
                    <a:p>
                      <a:pPr algn="l"/>
                      <a:r>
                        <a:rPr lang="en-CA" sz="900" kern="1200" dirty="0">
                          <a:solidFill>
                            <a:schemeClr val="tx1"/>
                          </a:solidFill>
                          <a:effectLst/>
                          <a:latin typeface="Times New Roman" panose="02020603050405020304" pitchFamily="18" charset="0"/>
                          <a:ea typeface="+mn-ea"/>
                          <a:cs typeface="Times New Roman" panose="02020603050405020304" pitchFamily="18" charset="0"/>
                        </a:rPr>
                        <a:t>Micro laryngoscopy Tubes 4/5</a:t>
                      </a:r>
                    </a:p>
                    <a:p>
                      <a:pPr algn="l"/>
                      <a:r>
                        <a:rPr lang="en-CA" sz="900" kern="1200" dirty="0" err="1">
                          <a:solidFill>
                            <a:schemeClr val="tx1"/>
                          </a:solidFill>
                          <a:effectLst/>
                          <a:latin typeface="Times New Roman" panose="02020603050405020304" pitchFamily="18" charset="0"/>
                          <a:ea typeface="+mn-ea"/>
                          <a:cs typeface="Times New Roman" panose="02020603050405020304" pitchFamily="18" charset="0"/>
                        </a:rPr>
                        <a:t>Mcgill</a:t>
                      </a:r>
                      <a:r>
                        <a:rPr lang="en-CA" sz="900" kern="1200" dirty="0">
                          <a:solidFill>
                            <a:schemeClr val="tx1"/>
                          </a:solidFill>
                          <a:effectLst/>
                          <a:latin typeface="Times New Roman" panose="02020603050405020304" pitchFamily="18" charset="0"/>
                          <a:ea typeface="+mn-ea"/>
                          <a:cs typeface="Times New Roman" panose="02020603050405020304" pitchFamily="18" charset="0"/>
                        </a:rPr>
                        <a:t> forceps </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29358095"/>
                  </a:ext>
                </a:extLst>
              </a:tr>
              <a:tr h="614094">
                <a:tc>
                  <a:txBody>
                    <a:bodyPr/>
                    <a:lstStyle/>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9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rd</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 drawer – Video laryngoscopes D-Blades</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1 C-MAC Adult D-Blade</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1 C-MAC Peds D-Blade</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2 C-MAC stylets</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08984164"/>
                  </a:ext>
                </a:extLst>
              </a:tr>
              <a:tr h="614094">
                <a:tc>
                  <a:txBody>
                    <a:bodyPr/>
                    <a:lstStyle/>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9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rd</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 drawer - Video laryngoscopes Regular Blades</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1 C-MAC Regular Blade 3</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1 C-MAC Regular Blade 4</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2 C-MAC stylets</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079994"/>
                  </a:ext>
                </a:extLst>
              </a:tr>
              <a:tr h="460570">
                <a:tc>
                  <a:txBody>
                    <a:bodyPr/>
                    <a:lstStyle/>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5</a:t>
                      </a:r>
                      <a:r>
                        <a:rPr lang="en-US" sz="9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 drawer – Laryngeal masks</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Classic LMA 3/4/5</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Supreme LMA 3/4/5</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92031671"/>
                  </a:ext>
                </a:extLst>
              </a:tr>
              <a:tr h="614094">
                <a:tc>
                  <a:txBody>
                    <a:bodyPr/>
                    <a:lstStyle/>
                    <a:p>
                      <a:pPr algn="l"/>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9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 drawer – Intubating laryngeal masks/</a:t>
                      </a:r>
                      <a:r>
                        <a:rPr lang="en-US" sz="900" b="1" dirty="0" err="1">
                          <a:effectLst/>
                          <a:latin typeface="Times New Roman" panose="02020603050405020304" pitchFamily="18" charset="0"/>
                          <a:ea typeface="Times New Roman" panose="02020603050405020304" pitchFamily="18" charset="0"/>
                          <a:cs typeface="Times New Roman" panose="02020603050405020304" pitchFamily="18" charset="0"/>
                        </a:rPr>
                        <a:t>Cric</a:t>
                      </a:r>
                      <a:r>
                        <a:rPr lang="en-US" sz="900" b="1" dirty="0">
                          <a:effectLst/>
                          <a:latin typeface="Times New Roman" panose="02020603050405020304" pitchFamily="18" charset="0"/>
                          <a:ea typeface="Times New Roman" panose="02020603050405020304" pitchFamily="18" charset="0"/>
                          <a:cs typeface="Times New Roman" panose="02020603050405020304" pitchFamily="18" charset="0"/>
                        </a:rPr>
                        <a:t> kit</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Fastrach</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LMA 3/4/5</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Fastrach</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ETT 6/7/8</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Cric</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Kit</a:t>
                      </a:r>
                      <a:endParaRPr lang="en-C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18347915"/>
                  </a:ext>
                </a:extLst>
              </a:tr>
            </a:tbl>
          </a:graphicData>
        </a:graphic>
      </p:graphicFrame>
      <p:sp>
        <p:nvSpPr>
          <p:cNvPr id="18" name="TextBox 17">
            <a:extLst>
              <a:ext uri="{FF2B5EF4-FFF2-40B4-BE49-F238E27FC236}">
                <a16:creationId xmlns:a16="http://schemas.microsoft.com/office/drawing/2014/main" id="{243B14B8-6CDB-7CC2-BFBB-7846CCF26868}"/>
              </a:ext>
            </a:extLst>
          </p:cNvPr>
          <p:cNvSpPr txBox="1"/>
          <p:nvPr/>
        </p:nvSpPr>
        <p:spPr>
          <a:xfrm>
            <a:off x="8815754" y="3820608"/>
            <a:ext cx="3198415" cy="1061829"/>
          </a:xfrm>
          <a:prstGeom prst="rect">
            <a:avLst/>
          </a:prstGeom>
          <a:noFill/>
        </p:spPr>
        <p:txBody>
          <a:bodyPr wrap="square" rtlCol="0">
            <a:spAutoFit/>
          </a:bodyPr>
          <a:lstStyle/>
          <a:p>
            <a:pPr marL="285750" indent="-285750" algn="just">
              <a:buFont typeface="Arial" panose="020B0604020202020204" pitchFamily="34" charset="0"/>
              <a:buChar char="•"/>
            </a:pPr>
            <a:r>
              <a:rPr lang="en-US" sz="1050" dirty="0"/>
              <a:t>The difficult airway cart with an intuitive structured layout </a:t>
            </a:r>
            <a:r>
              <a:rPr lang="en-CA" sz="1050" dirty="0"/>
              <a:t>assists in finding what is needed in a stressful crisis scenario.</a:t>
            </a:r>
            <a:r>
              <a:rPr lang="en-CA" sz="1050" baseline="30000" dirty="0"/>
              <a:t>5</a:t>
            </a:r>
            <a:r>
              <a:rPr lang="en-CA" sz="1050" dirty="0"/>
              <a:t> </a:t>
            </a:r>
          </a:p>
          <a:p>
            <a:pPr marL="285750" indent="-285750" algn="just">
              <a:buFont typeface="Arial" panose="020B0604020202020204" pitchFamily="34" charset="0"/>
              <a:buChar char="•"/>
            </a:pPr>
            <a:r>
              <a:rPr lang="en-CA" sz="1050" dirty="0"/>
              <a:t>The visual display of icons may avoid harmful delays and help anesthetists overcome mental hurdles.</a:t>
            </a:r>
            <a:r>
              <a:rPr lang="en-CA" sz="1050" baseline="30000" dirty="0"/>
              <a:t>6</a:t>
            </a:r>
            <a:r>
              <a:rPr lang="en-CA" sz="1050" dirty="0"/>
              <a:t> </a:t>
            </a:r>
          </a:p>
        </p:txBody>
      </p:sp>
      <p:graphicFrame>
        <p:nvGraphicFramePr>
          <p:cNvPr id="24" name="Table 30">
            <a:extLst>
              <a:ext uri="{FF2B5EF4-FFF2-40B4-BE49-F238E27FC236}">
                <a16:creationId xmlns:a16="http://schemas.microsoft.com/office/drawing/2014/main" id="{473AC052-5855-9D6E-7396-C897AF454CDE}"/>
              </a:ext>
            </a:extLst>
          </p:cNvPr>
          <p:cNvGraphicFramePr>
            <a:graphicFrameLocks noGrp="1"/>
          </p:cNvGraphicFramePr>
          <p:nvPr/>
        </p:nvGraphicFramePr>
        <p:xfrm>
          <a:off x="8854534" y="1428161"/>
          <a:ext cx="3215456" cy="1092324"/>
        </p:xfrm>
        <a:graphic>
          <a:graphicData uri="http://schemas.openxmlformats.org/drawingml/2006/table">
            <a:tbl>
              <a:tblPr firstRow="1" bandRow="1">
                <a:tableStyleId>{5C22544A-7EE6-4342-B048-85BDC9FD1C3A}</a:tableStyleId>
              </a:tblPr>
              <a:tblGrid>
                <a:gridCol w="2704420">
                  <a:extLst>
                    <a:ext uri="{9D8B030D-6E8A-4147-A177-3AD203B41FA5}">
                      <a16:colId xmlns:a16="http://schemas.microsoft.com/office/drawing/2014/main" val="3356802218"/>
                    </a:ext>
                  </a:extLst>
                </a:gridCol>
                <a:gridCol w="511036">
                  <a:extLst>
                    <a:ext uri="{9D8B030D-6E8A-4147-A177-3AD203B41FA5}">
                      <a16:colId xmlns:a16="http://schemas.microsoft.com/office/drawing/2014/main" val="1037404660"/>
                    </a:ext>
                  </a:extLst>
                </a:gridCol>
              </a:tblGrid>
              <a:tr h="273081">
                <a:tc>
                  <a:txBody>
                    <a:bodyPr/>
                    <a:lstStyle/>
                    <a:p>
                      <a:pPr algn="ctr"/>
                      <a:r>
                        <a:rPr lang="en-US" sz="1050" dirty="0"/>
                        <a:t>Question (n=30)</a:t>
                      </a:r>
                    </a:p>
                  </a:txBody>
                  <a:tcPr/>
                </a:tc>
                <a:tc>
                  <a:txBody>
                    <a:bodyPr/>
                    <a:lstStyle/>
                    <a:p>
                      <a:pPr algn="ctr"/>
                      <a:r>
                        <a:rPr lang="en-US" sz="1050" dirty="0"/>
                        <a:t>Y</a:t>
                      </a:r>
                    </a:p>
                  </a:txBody>
                  <a:tcPr/>
                </a:tc>
                <a:extLst>
                  <a:ext uri="{0D108BD9-81ED-4DB2-BD59-A6C34878D82A}">
                    <a16:rowId xmlns:a16="http://schemas.microsoft.com/office/drawing/2014/main" val="1357467967"/>
                  </a:ext>
                </a:extLst>
              </a:tr>
              <a:tr h="273081">
                <a:tc>
                  <a:txBody>
                    <a:bodyPr/>
                    <a:lstStyle/>
                    <a:p>
                      <a:r>
                        <a:rPr lang="en-US" sz="1050" dirty="0"/>
                        <a:t>New airway carts icons are self-explanatory?</a:t>
                      </a:r>
                    </a:p>
                  </a:txBody>
                  <a:tcPr/>
                </a:tc>
                <a:tc>
                  <a:txBody>
                    <a:bodyPr/>
                    <a:lstStyle/>
                    <a:p>
                      <a:r>
                        <a:rPr lang="en-US" sz="1050" dirty="0"/>
                        <a:t>100%</a:t>
                      </a:r>
                    </a:p>
                  </a:txBody>
                  <a:tcPr/>
                </a:tc>
                <a:extLst>
                  <a:ext uri="{0D108BD9-81ED-4DB2-BD59-A6C34878D82A}">
                    <a16:rowId xmlns:a16="http://schemas.microsoft.com/office/drawing/2014/main" val="3692026688"/>
                  </a:ext>
                </a:extLst>
              </a:tr>
              <a:tr h="273081">
                <a:tc>
                  <a:txBody>
                    <a:bodyPr/>
                    <a:lstStyle/>
                    <a:p>
                      <a:r>
                        <a:rPr lang="en-US" sz="1050" dirty="0"/>
                        <a:t>New airway carts is organized for emergency?</a:t>
                      </a:r>
                    </a:p>
                  </a:txBody>
                  <a:tcPr/>
                </a:tc>
                <a:tc>
                  <a:txBody>
                    <a:bodyPr/>
                    <a:lstStyle/>
                    <a:p>
                      <a:r>
                        <a:rPr lang="en-US" sz="1050" dirty="0"/>
                        <a:t>100%</a:t>
                      </a:r>
                    </a:p>
                  </a:txBody>
                  <a:tcPr/>
                </a:tc>
                <a:extLst>
                  <a:ext uri="{0D108BD9-81ED-4DB2-BD59-A6C34878D82A}">
                    <a16:rowId xmlns:a16="http://schemas.microsoft.com/office/drawing/2014/main" val="1154556178"/>
                  </a:ext>
                </a:extLst>
              </a:tr>
              <a:tr h="273081">
                <a:tc>
                  <a:txBody>
                    <a:bodyPr/>
                    <a:lstStyle/>
                    <a:p>
                      <a:r>
                        <a:rPr lang="en-US" sz="1050" dirty="0"/>
                        <a:t>Icons are helpful to find equipment?</a:t>
                      </a:r>
                    </a:p>
                  </a:txBody>
                  <a:tcPr/>
                </a:tc>
                <a:tc>
                  <a:txBody>
                    <a:bodyPr/>
                    <a:lstStyle/>
                    <a:p>
                      <a:r>
                        <a:rPr lang="en-US" sz="1050" dirty="0"/>
                        <a:t>97%</a:t>
                      </a:r>
                    </a:p>
                  </a:txBody>
                  <a:tcPr/>
                </a:tc>
                <a:extLst>
                  <a:ext uri="{0D108BD9-81ED-4DB2-BD59-A6C34878D82A}">
                    <a16:rowId xmlns:a16="http://schemas.microsoft.com/office/drawing/2014/main" val="2395122543"/>
                  </a:ext>
                </a:extLst>
              </a:tr>
            </a:tbl>
          </a:graphicData>
        </a:graphic>
      </p:graphicFrame>
      <p:graphicFrame>
        <p:nvGraphicFramePr>
          <p:cNvPr id="34" name="Table 34">
            <a:extLst>
              <a:ext uri="{FF2B5EF4-FFF2-40B4-BE49-F238E27FC236}">
                <a16:creationId xmlns:a16="http://schemas.microsoft.com/office/drawing/2014/main" id="{EA656759-115D-9BA7-E875-D5B89162785D}"/>
              </a:ext>
            </a:extLst>
          </p:cNvPr>
          <p:cNvGraphicFramePr>
            <a:graphicFrameLocks noGrp="1"/>
          </p:cNvGraphicFramePr>
          <p:nvPr/>
        </p:nvGraphicFramePr>
        <p:xfrm>
          <a:off x="8854534" y="2518737"/>
          <a:ext cx="3215457" cy="1005840"/>
        </p:xfrm>
        <a:graphic>
          <a:graphicData uri="http://schemas.openxmlformats.org/drawingml/2006/table">
            <a:tbl>
              <a:tblPr firstRow="1" bandRow="1">
                <a:tableStyleId>{5C22544A-7EE6-4342-B048-85BDC9FD1C3A}</a:tableStyleId>
              </a:tblPr>
              <a:tblGrid>
                <a:gridCol w="2153138">
                  <a:extLst>
                    <a:ext uri="{9D8B030D-6E8A-4147-A177-3AD203B41FA5}">
                      <a16:colId xmlns:a16="http://schemas.microsoft.com/office/drawing/2014/main" val="2836442092"/>
                    </a:ext>
                  </a:extLst>
                </a:gridCol>
                <a:gridCol w="550985">
                  <a:extLst>
                    <a:ext uri="{9D8B030D-6E8A-4147-A177-3AD203B41FA5}">
                      <a16:colId xmlns:a16="http://schemas.microsoft.com/office/drawing/2014/main" val="3725479231"/>
                    </a:ext>
                  </a:extLst>
                </a:gridCol>
                <a:gridCol w="511334">
                  <a:extLst>
                    <a:ext uri="{9D8B030D-6E8A-4147-A177-3AD203B41FA5}">
                      <a16:colId xmlns:a16="http://schemas.microsoft.com/office/drawing/2014/main" val="3507189712"/>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t>Question (n=15 - Nurses)</a:t>
                      </a:r>
                    </a:p>
                  </a:txBody>
                  <a:tcPr/>
                </a:tc>
                <a:tc>
                  <a:txBody>
                    <a:bodyPr/>
                    <a:lstStyle/>
                    <a:p>
                      <a:pPr algn="ctr"/>
                      <a:r>
                        <a:rPr lang="en-US" sz="1050" dirty="0"/>
                        <a:t>Pre</a:t>
                      </a:r>
                    </a:p>
                  </a:txBody>
                  <a:tcPr/>
                </a:tc>
                <a:tc>
                  <a:txBody>
                    <a:bodyPr/>
                    <a:lstStyle/>
                    <a:p>
                      <a:pPr algn="ctr"/>
                      <a:r>
                        <a:rPr lang="en-US" sz="1050" dirty="0"/>
                        <a:t>Post</a:t>
                      </a:r>
                    </a:p>
                  </a:txBody>
                  <a:tcPr/>
                </a:tc>
                <a:extLst>
                  <a:ext uri="{0D108BD9-81ED-4DB2-BD59-A6C34878D82A}">
                    <a16:rowId xmlns:a16="http://schemas.microsoft.com/office/drawing/2014/main" val="3553712494"/>
                  </a:ext>
                </a:extLst>
              </a:tr>
              <a:tr h="229548">
                <a:tc>
                  <a:txBody>
                    <a:bodyPr/>
                    <a:lstStyle/>
                    <a:p>
                      <a:r>
                        <a:rPr lang="en-US" sz="1050" dirty="0"/>
                        <a:t>Fiberoptic Bronchoscope</a:t>
                      </a:r>
                    </a:p>
                  </a:txBody>
                  <a:tcPr/>
                </a:tc>
                <a:tc>
                  <a:txBody>
                    <a:bodyPr/>
                    <a:lstStyle/>
                    <a:p>
                      <a:pPr algn="ctr"/>
                      <a:r>
                        <a:rPr lang="en-US" sz="1050" dirty="0"/>
                        <a:t>40%</a:t>
                      </a:r>
                    </a:p>
                  </a:txBody>
                  <a:tcPr/>
                </a:tc>
                <a:tc>
                  <a:txBody>
                    <a:bodyPr/>
                    <a:lstStyle/>
                    <a:p>
                      <a:pPr algn="ctr"/>
                      <a:endParaRPr lang="en-US" sz="1050" dirty="0"/>
                    </a:p>
                  </a:txBody>
                  <a:tcPr/>
                </a:tc>
                <a:extLst>
                  <a:ext uri="{0D108BD9-81ED-4DB2-BD59-A6C34878D82A}">
                    <a16:rowId xmlns:a16="http://schemas.microsoft.com/office/drawing/2014/main" val="3545993004"/>
                  </a:ext>
                </a:extLst>
              </a:tr>
              <a:tr h="206971">
                <a:tc>
                  <a:txBody>
                    <a:bodyPr/>
                    <a:lstStyle/>
                    <a:p>
                      <a:r>
                        <a:rPr lang="en-US" sz="1050" dirty="0"/>
                        <a:t>Cricothyroidotomy kit</a:t>
                      </a:r>
                    </a:p>
                  </a:txBody>
                  <a:tcPr/>
                </a:tc>
                <a:tc>
                  <a:txBody>
                    <a:bodyPr/>
                    <a:lstStyle/>
                    <a:p>
                      <a:pPr algn="ctr"/>
                      <a:r>
                        <a:rPr lang="en-US" sz="1050" dirty="0"/>
                        <a:t>40%</a:t>
                      </a:r>
                    </a:p>
                  </a:txBody>
                  <a:tcPr/>
                </a:tc>
                <a:tc>
                  <a:txBody>
                    <a:bodyPr/>
                    <a:lstStyle/>
                    <a:p>
                      <a:pPr algn="ctr"/>
                      <a:endParaRPr lang="en-US" sz="1050" dirty="0"/>
                    </a:p>
                  </a:txBody>
                  <a:tcPr/>
                </a:tc>
                <a:extLst>
                  <a:ext uri="{0D108BD9-81ED-4DB2-BD59-A6C34878D82A}">
                    <a16:rowId xmlns:a16="http://schemas.microsoft.com/office/drawing/2014/main" val="3113762209"/>
                  </a:ext>
                </a:extLst>
              </a:tr>
              <a:tr h="200162">
                <a:tc>
                  <a:txBody>
                    <a:bodyPr/>
                    <a:lstStyle/>
                    <a:p>
                      <a:r>
                        <a:rPr lang="en-US" sz="1050" dirty="0"/>
                        <a:t>Comfortable to assist (mean NRS)</a:t>
                      </a:r>
                    </a:p>
                  </a:txBody>
                  <a:tcPr/>
                </a:tc>
                <a:tc>
                  <a:txBody>
                    <a:bodyPr/>
                    <a:lstStyle/>
                    <a:p>
                      <a:pPr algn="ctr"/>
                      <a:r>
                        <a:rPr lang="en-US" sz="1050" dirty="0"/>
                        <a:t>6.2</a:t>
                      </a:r>
                    </a:p>
                  </a:txBody>
                  <a:tcPr/>
                </a:tc>
                <a:tc>
                  <a:txBody>
                    <a:bodyPr/>
                    <a:lstStyle/>
                    <a:p>
                      <a:pPr algn="ctr"/>
                      <a:r>
                        <a:rPr lang="en-US" sz="1050" dirty="0"/>
                        <a:t>7.9</a:t>
                      </a:r>
                    </a:p>
                  </a:txBody>
                  <a:tcPr/>
                </a:tc>
                <a:extLst>
                  <a:ext uri="{0D108BD9-81ED-4DB2-BD59-A6C34878D82A}">
                    <a16:rowId xmlns:a16="http://schemas.microsoft.com/office/drawing/2014/main" val="2677201605"/>
                  </a:ext>
                </a:extLst>
              </a:tr>
            </a:tbl>
          </a:graphicData>
        </a:graphic>
      </p:graphicFrame>
      <p:pic>
        <p:nvPicPr>
          <p:cNvPr id="3" name="Picture 2">
            <a:extLst>
              <a:ext uri="{FF2B5EF4-FFF2-40B4-BE49-F238E27FC236}">
                <a16:creationId xmlns:a16="http://schemas.microsoft.com/office/drawing/2014/main" id="{2EC8F462-AA29-D7C3-32B4-74B52DA10C7E}"/>
              </a:ext>
            </a:extLst>
          </p:cNvPr>
          <p:cNvPicPr>
            <a:picLocks noChangeAspect="1"/>
          </p:cNvPicPr>
          <p:nvPr/>
        </p:nvPicPr>
        <p:blipFill>
          <a:blip r:embed="rId8"/>
          <a:stretch>
            <a:fillRect/>
          </a:stretch>
        </p:blipFill>
        <p:spPr>
          <a:xfrm>
            <a:off x="2013703" y="4976917"/>
            <a:ext cx="1434094" cy="825173"/>
          </a:xfrm>
          <a:prstGeom prst="rect">
            <a:avLst/>
          </a:prstGeom>
        </p:spPr>
      </p:pic>
    </p:spTree>
    <p:extLst>
      <p:ext uri="{BB962C8B-B14F-4D97-AF65-F5344CB8AC3E}">
        <p14:creationId xmlns:p14="http://schemas.microsoft.com/office/powerpoint/2010/main" val="2203498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DB8396-0EDD-420A-8F0D-B811962BBD50}"/>
              </a:ext>
            </a:extLst>
          </p:cNvPr>
          <p:cNvPicPr>
            <a:picLocks noChangeAspect="1"/>
          </p:cNvPicPr>
          <p:nvPr/>
        </p:nvPicPr>
        <p:blipFill>
          <a:blip r:embed="rId2"/>
          <a:stretch>
            <a:fillRect/>
          </a:stretch>
        </p:blipFill>
        <p:spPr>
          <a:xfrm>
            <a:off x="3463" y="0"/>
            <a:ext cx="12185073" cy="6858000"/>
          </a:xfrm>
          <a:prstGeom prst="rect">
            <a:avLst/>
          </a:prstGeom>
        </p:spPr>
      </p:pic>
    </p:spTree>
    <p:extLst>
      <p:ext uri="{BB962C8B-B14F-4D97-AF65-F5344CB8AC3E}">
        <p14:creationId xmlns:p14="http://schemas.microsoft.com/office/powerpoint/2010/main" val="3697236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5">
            <a:extLst>
              <a:ext uri="{FF2B5EF4-FFF2-40B4-BE49-F238E27FC236}">
                <a16:creationId xmlns:a16="http://schemas.microsoft.com/office/drawing/2014/main" id="{8BDF25DB-619C-FECF-9C0F-1A8EA75BE8C0}"/>
              </a:ext>
            </a:extLst>
          </p:cNvPr>
          <p:cNvPicPr>
            <a:picLocks noChangeAspect="1"/>
          </p:cNvPicPr>
          <p:nvPr/>
        </p:nvPicPr>
        <p:blipFill>
          <a:blip r:embed="rId2"/>
          <a:stretch>
            <a:fillRect/>
          </a:stretch>
        </p:blipFill>
        <p:spPr>
          <a:xfrm>
            <a:off x="7726234" y="624312"/>
            <a:ext cx="2819598" cy="2262863"/>
          </a:xfrm>
          <a:prstGeom prst="rect">
            <a:avLst/>
          </a:prstGeom>
        </p:spPr>
      </p:pic>
      <p:pic>
        <p:nvPicPr>
          <p:cNvPr id="6" name="Imagem 6">
            <a:extLst>
              <a:ext uri="{FF2B5EF4-FFF2-40B4-BE49-F238E27FC236}">
                <a16:creationId xmlns:a16="http://schemas.microsoft.com/office/drawing/2014/main" id="{F7FD4963-47DB-065A-71D9-6135F3B0A5A1}"/>
              </a:ext>
            </a:extLst>
          </p:cNvPr>
          <p:cNvPicPr>
            <a:picLocks noChangeAspect="1"/>
          </p:cNvPicPr>
          <p:nvPr/>
        </p:nvPicPr>
        <p:blipFill>
          <a:blip r:embed="rId3"/>
          <a:stretch>
            <a:fillRect/>
          </a:stretch>
        </p:blipFill>
        <p:spPr>
          <a:xfrm>
            <a:off x="4595292" y="3504142"/>
            <a:ext cx="2943145" cy="2759199"/>
          </a:xfrm>
          <a:prstGeom prst="rect">
            <a:avLst/>
          </a:prstGeom>
        </p:spPr>
      </p:pic>
      <p:pic>
        <p:nvPicPr>
          <p:cNvPr id="2" name="Imagem 2">
            <a:extLst>
              <a:ext uri="{FF2B5EF4-FFF2-40B4-BE49-F238E27FC236}">
                <a16:creationId xmlns:a16="http://schemas.microsoft.com/office/drawing/2014/main" id="{5056EECE-3F88-1D42-C3F7-0F3E4EBB0B3D}"/>
              </a:ext>
            </a:extLst>
          </p:cNvPr>
          <p:cNvPicPr>
            <a:picLocks noChangeAspect="1"/>
          </p:cNvPicPr>
          <p:nvPr/>
        </p:nvPicPr>
        <p:blipFill>
          <a:blip r:embed="rId4"/>
          <a:stretch>
            <a:fillRect/>
          </a:stretch>
        </p:blipFill>
        <p:spPr>
          <a:xfrm>
            <a:off x="9265036" y="4315866"/>
            <a:ext cx="1892524" cy="1903790"/>
          </a:xfrm>
          <a:prstGeom prst="rect">
            <a:avLst/>
          </a:prstGeom>
        </p:spPr>
      </p:pic>
      <p:pic>
        <p:nvPicPr>
          <p:cNvPr id="7" name="Imagem 7" descr="Uma imagem contendo Texto&#10;&#10;Descrição gerada automaticamente">
            <a:extLst>
              <a:ext uri="{FF2B5EF4-FFF2-40B4-BE49-F238E27FC236}">
                <a16:creationId xmlns:a16="http://schemas.microsoft.com/office/drawing/2014/main" id="{B4574CA7-A442-B80A-F1A2-9CB0900EAD24}"/>
              </a:ext>
            </a:extLst>
          </p:cNvPr>
          <p:cNvPicPr>
            <a:picLocks noChangeAspect="1"/>
          </p:cNvPicPr>
          <p:nvPr/>
        </p:nvPicPr>
        <p:blipFill>
          <a:blip r:embed="rId5"/>
          <a:stretch>
            <a:fillRect/>
          </a:stretch>
        </p:blipFill>
        <p:spPr>
          <a:xfrm>
            <a:off x="423863" y="3425137"/>
            <a:ext cx="2200275" cy="3343275"/>
          </a:xfrm>
          <a:prstGeom prst="rect">
            <a:avLst/>
          </a:prstGeom>
        </p:spPr>
      </p:pic>
      <p:pic>
        <p:nvPicPr>
          <p:cNvPr id="8" name="Imagem 8">
            <a:extLst>
              <a:ext uri="{FF2B5EF4-FFF2-40B4-BE49-F238E27FC236}">
                <a16:creationId xmlns:a16="http://schemas.microsoft.com/office/drawing/2014/main" id="{A31D8DE8-2ABA-3F02-D52C-488AA7CE2047}"/>
              </a:ext>
            </a:extLst>
          </p:cNvPr>
          <p:cNvPicPr>
            <a:picLocks noChangeAspect="1"/>
          </p:cNvPicPr>
          <p:nvPr/>
        </p:nvPicPr>
        <p:blipFill>
          <a:blip r:embed="rId6"/>
          <a:stretch>
            <a:fillRect/>
          </a:stretch>
        </p:blipFill>
        <p:spPr>
          <a:xfrm>
            <a:off x="2146810" y="-4403"/>
            <a:ext cx="1457325" cy="3933825"/>
          </a:xfrm>
          <a:prstGeom prst="rect">
            <a:avLst/>
          </a:prstGeom>
        </p:spPr>
      </p:pic>
    </p:spTree>
    <p:extLst>
      <p:ext uri="{BB962C8B-B14F-4D97-AF65-F5344CB8AC3E}">
        <p14:creationId xmlns:p14="http://schemas.microsoft.com/office/powerpoint/2010/main" val="3508238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5FA29D-905A-761F-3C57-54A3ED330791}"/>
              </a:ext>
            </a:extLst>
          </p:cNvPr>
          <p:cNvSpPr>
            <a:spLocks noGrp="1"/>
          </p:cNvSpPr>
          <p:nvPr>
            <p:ph type="title"/>
          </p:nvPr>
        </p:nvSpPr>
        <p:spPr/>
        <p:txBody>
          <a:bodyPr/>
          <a:lstStyle/>
          <a:p>
            <a:r>
              <a:rPr lang="pt-BR" dirty="0">
                <a:cs typeface="Calibri Light"/>
              </a:rPr>
              <a:t> </a:t>
            </a:r>
            <a:r>
              <a:rPr lang="pt-BR" dirty="0" err="1">
                <a:cs typeface="Calibri Light"/>
              </a:rPr>
              <a:t>channeled</a:t>
            </a:r>
            <a:r>
              <a:rPr lang="pt-BR" dirty="0">
                <a:cs typeface="Calibri Light"/>
              </a:rPr>
              <a:t> </a:t>
            </a:r>
            <a:r>
              <a:rPr lang="pt-BR" dirty="0" err="1">
                <a:cs typeface="Calibri Light"/>
              </a:rPr>
              <a:t>or</a:t>
            </a:r>
            <a:r>
              <a:rPr lang="pt-BR" dirty="0">
                <a:cs typeface="Calibri Light"/>
              </a:rPr>
              <a:t> non-</a:t>
            </a:r>
            <a:r>
              <a:rPr lang="pt-BR" dirty="0" err="1">
                <a:cs typeface="Calibri Light"/>
              </a:rPr>
              <a:t>channeled</a:t>
            </a:r>
            <a:r>
              <a:rPr lang="pt-BR" dirty="0">
                <a:cs typeface="Calibri Light"/>
              </a:rPr>
              <a:t> VL, </a:t>
            </a:r>
            <a:r>
              <a:rPr lang="pt-BR" dirty="0" err="1">
                <a:cs typeface="Calibri Light"/>
              </a:rPr>
              <a:t>which</a:t>
            </a:r>
            <a:r>
              <a:rPr lang="pt-BR" dirty="0">
                <a:cs typeface="Calibri Light"/>
              </a:rPr>
              <a:t> </a:t>
            </a:r>
            <a:r>
              <a:rPr lang="pt-BR" dirty="0" err="1">
                <a:cs typeface="Calibri Light"/>
              </a:rPr>
              <a:t>is</a:t>
            </a:r>
            <a:r>
              <a:rPr lang="pt-BR" dirty="0">
                <a:cs typeface="Calibri Light"/>
              </a:rPr>
              <a:t> more popular? </a:t>
            </a:r>
            <a:r>
              <a:rPr lang="pt-BR" dirty="0" err="1">
                <a:cs typeface="Calibri Light"/>
              </a:rPr>
              <a:t>Our</a:t>
            </a:r>
            <a:r>
              <a:rPr lang="pt-BR" dirty="0">
                <a:cs typeface="Calibri Light"/>
              </a:rPr>
              <a:t> </a:t>
            </a:r>
            <a:r>
              <a:rPr lang="pt-BR" dirty="0" err="1">
                <a:cs typeface="Calibri Light"/>
              </a:rPr>
              <a:t>recent</a:t>
            </a:r>
            <a:r>
              <a:rPr lang="pt-BR" dirty="0">
                <a:cs typeface="Calibri Light"/>
              </a:rPr>
              <a:t> </a:t>
            </a:r>
            <a:r>
              <a:rPr lang="pt-BR" dirty="0" err="1">
                <a:cs typeface="Calibri Light"/>
              </a:rPr>
              <a:t>experience</a:t>
            </a:r>
            <a:endParaRPr lang="pt-BR" dirty="0" err="1"/>
          </a:p>
        </p:txBody>
      </p:sp>
      <p:sp>
        <p:nvSpPr>
          <p:cNvPr id="3" name="Espaço Reservado para Conteúdo 2">
            <a:extLst>
              <a:ext uri="{FF2B5EF4-FFF2-40B4-BE49-F238E27FC236}">
                <a16:creationId xmlns:a16="http://schemas.microsoft.com/office/drawing/2014/main" id="{5CB41E3F-353E-3240-7391-604B60DD8E4D}"/>
              </a:ext>
            </a:extLst>
          </p:cNvPr>
          <p:cNvSpPr>
            <a:spLocks noGrp="1"/>
          </p:cNvSpPr>
          <p:nvPr>
            <p:ph sz="half" idx="1"/>
          </p:nvPr>
        </p:nvSpPr>
        <p:spPr>
          <a:xfrm>
            <a:off x="104955" y="3033322"/>
            <a:ext cx="5181600" cy="3244282"/>
          </a:xfrm>
        </p:spPr>
        <p:txBody>
          <a:bodyPr vert="horz" lIns="91440" tIns="45720" rIns="91440" bIns="45720" rtlCol="0" anchor="t">
            <a:normAutofit/>
          </a:bodyPr>
          <a:lstStyle/>
          <a:p>
            <a:r>
              <a:rPr lang="pt-BR" dirty="0" err="1">
                <a:cs typeface="Calibri"/>
              </a:rPr>
              <a:t>We</a:t>
            </a:r>
            <a:r>
              <a:rPr lang="pt-BR" dirty="0">
                <a:cs typeface="Calibri"/>
              </a:rPr>
              <a:t> </a:t>
            </a:r>
            <a:r>
              <a:rPr lang="pt-BR" dirty="0" err="1">
                <a:cs typeface="Calibri"/>
              </a:rPr>
              <a:t>registered</a:t>
            </a:r>
            <a:r>
              <a:rPr lang="pt-BR" dirty="0">
                <a:cs typeface="Calibri"/>
              </a:rPr>
              <a:t> 17 uses </a:t>
            </a:r>
            <a:r>
              <a:rPr lang="pt-BR" dirty="0" err="1">
                <a:cs typeface="Calibri"/>
              </a:rPr>
              <a:t>of</a:t>
            </a:r>
            <a:r>
              <a:rPr lang="pt-BR" dirty="0">
                <a:cs typeface="Calibri"/>
              </a:rPr>
              <a:t> non-</a:t>
            </a:r>
            <a:r>
              <a:rPr lang="pt-BR" dirty="0" err="1">
                <a:cs typeface="Calibri"/>
              </a:rPr>
              <a:t>channeled</a:t>
            </a:r>
            <a:r>
              <a:rPr lang="pt-BR" dirty="0">
                <a:cs typeface="Calibri"/>
              </a:rPr>
              <a:t> VL versus 5 uses </a:t>
            </a:r>
            <a:r>
              <a:rPr lang="pt-BR" dirty="0" err="1">
                <a:cs typeface="Calibri"/>
              </a:rPr>
              <a:t>of</a:t>
            </a:r>
            <a:r>
              <a:rPr lang="pt-BR" dirty="0">
                <a:cs typeface="Calibri"/>
              </a:rPr>
              <a:t> </a:t>
            </a:r>
            <a:r>
              <a:rPr lang="pt-BR" dirty="0" err="1">
                <a:cs typeface="Calibri"/>
              </a:rPr>
              <a:t>channeled</a:t>
            </a:r>
            <a:r>
              <a:rPr lang="pt-BR" dirty="0">
                <a:cs typeface="Calibri"/>
              </a:rPr>
              <a:t> VL in July </a:t>
            </a:r>
            <a:r>
              <a:rPr lang="pt-BR" dirty="0" err="1">
                <a:cs typeface="Calibri"/>
              </a:rPr>
              <a:t>and</a:t>
            </a:r>
            <a:r>
              <a:rPr lang="pt-BR" dirty="0">
                <a:cs typeface="Calibri"/>
              </a:rPr>
              <a:t> August.</a:t>
            </a:r>
            <a:endParaRPr lang="pt-BR" dirty="0"/>
          </a:p>
        </p:txBody>
      </p:sp>
      <p:sp>
        <p:nvSpPr>
          <p:cNvPr id="4" name="Espaço Reservado para Conteúdo 3">
            <a:extLst>
              <a:ext uri="{FF2B5EF4-FFF2-40B4-BE49-F238E27FC236}">
                <a16:creationId xmlns:a16="http://schemas.microsoft.com/office/drawing/2014/main" id="{C4D2C6B2-70FA-362E-9B87-08207F53FBBB}"/>
              </a:ext>
            </a:extLst>
          </p:cNvPr>
          <p:cNvSpPr>
            <a:spLocks noGrp="1"/>
          </p:cNvSpPr>
          <p:nvPr>
            <p:ph sz="half" idx="2"/>
          </p:nvPr>
        </p:nvSpPr>
        <p:spPr>
          <a:xfrm>
            <a:off x="5295181" y="2961436"/>
            <a:ext cx="5181600" cy="3244282"/>
          </a:xfrm>
        </p:spPr>
        <p:txBody>
          <a:bodyPr vert="horz" lIns="91440" tIns="45720" rIns="91440" bIns="45720" rtlCol="0" anchor="t">
            <a:noAutofit/>
          </a:bodyPr>
          <a:lstStyle/>
          <a:p>
            <a:r>
              <a:rPr lang="pt-BR" sz="2000" dirty="0" err="1">
                <a:cs typeface="Calibri"/>
              </a:rPr>
              <a:t>We</a:t>
            </a:r>
            <a:r>
              <a:rPr lang="pt-BR" sz="2000" dirty="0">
                <a:cs typeface="Calibri"/>
              </a:rPr>
              <a:t> </a:t>
            </a:r>
            <a:r>
              <a:rPr lang="pt-BR" sz="2000" dirty="0" err="1">
                <a:cs typeface="Calibri"/>
              </a:rPr>
              <a:t>explain</a:t>
            </a:r>
            <a:r>
              <a:rPr lang="pt-BR" sz="2000" dirty="0">
                <a:cs typeface="Calibri"/>
              </a:rPr>
              <a:t> </a:t>
            </a:r>
            <a:r>
              <a:rPr lang="pt-BR" sz="2000" dirty="0" err="1">
                <a:cs typeface="Calibri"/>
              </a:rPr>
              <a:t>the</a:t>
            </a:r>
            <a:r>
              <a:rPr lang="pt-BR" sz="2000" dirty="0">
                <a:cs typeface="Calibri"/>
              </a:rPr>
              <a:t> </a:t>
            </a:r>
            <a:r>
              <a:rPr lang="pt-BR" sz="2000" dirty="0" err="1">
                <a:cs typeface="Calibri"/>
              </a:rPr>
              <a:t>preference</a:t>
            </a:r>
            <a:r>
              <a:rPr lang="pt-BR" sz="2000" dirty="0">
                <a:cs typeface="Calibri"/>
              </a:rPr>
              <a:t> for non-</a:t>
            </a:r>
            <a:r>
              <a:rPr lang="pt-BR" sz="2000" dirty="0" err="1">
                <a:cs typeface="Calibri"/>
              </a:rPr>
              <a:t>channeled</a:t>
            </a:r>
            <a:r>
              <a:rPr lang="pt-BR" sz="2000" dirty="0">
                <a:cs typeface="Calibri"/>
              </a:rPr>
              <a:t> over </a:t>
            </a:r>
            <a:r>
              <a:rPr lang="pt-BR" sz="2000" dirty="0" err="1">
                <a:cs typeface="Calibri"/>
              </a:rPr>
              <a:t>channeled</a:t>
            </a:r>
            <a:r>
              <a:rPr lang="pt-BR" sz="2000" dirty="0">
                <a:cs typeface="Calibri"/>
              </a:rPr>
              <a:t> </a:t>
            </a:r>
            <a:r>
              <a:rPr lang="pt-BR" sz="2000" dirty="0" err="1">
                <a:cs typeface="Calibri"/>
              </a:rPr>
              <a:t>due</a:t>
            </a:r>
            <a:r>
              <a:rPr lang="pt-BR" sz="2000" dirty="0">
                <a:cs typeface="Calibri"/>
              </a:rPr>
              <a:t> </a:t>
            </a:r>
            <a:r>
              <a:rPr lang="pt-BR" sz="2000" dirty="0" err="1">
                <a:cs typeface="Calibri"/>
              </a:rPr>
              <a:t>to</a:t>
            </a:r>
            <a:r>
              <a:rPr lang="pt-BR" sz="2000" dirty="0">
                <a:cs typeface="Calibri"/>
              </a:rPr>
              <a:t>: 1 - </a:t>
            </a:r>
            <a:r>
              <a:rPr lang="pt-BR" sz="2000" dirty="0" err="1">
                <a:cs typeface="Calibri"/>
              </a:rPr>
              <a:t>the</a:t>
            </a:r>
            <a:r>
              <a:rPr lang="pt-BR" sz="2000" dirty="0">
                <a:cs typeface="Calibri"/>
              </a:rPr>
              <a:t> use </a:t>
            </a:r>
            <a:r>
              <a:rPr lang="pt-BR" sz="2000" dirty="0" err="1">
                <a:cs typeface="Calibri"/>
              </a:rPr>
              <a:t>resembles</a:t>
            </a:r>
            <a:r>
              <a:rPr lang="pt-BR" sz="2000" dirty="0">
                <a:cs typeface="Calibri"/>
              </a:rPr>
              <a:t> DL, </a:t>
            </a:r>
            <a:r>
              <a:rPr lang="pt-BR" sz="2000" dirty="0" err="1">
                <a:cs typeface="Calibri"/>
              </a:rPr>
              <a:t>and</a:t>
            </a:r>
            <a:r>
              <a:rPr lang="pt-BR" sz="2000" dirty="0">
                <a:cs typeface="Calibri"/>
              </a:rPr>
              <a:t> </a:t>
            </a:r>
            <a:r>
              <a:rPr lang="pt-BR" sz="2000" dirty="0" err="1">
                <a:cs typeface="Calibri"/>
              </a:rPr>
              <a:t>may</a:t>
            </a:r>
            <a:r>
              <a:rPr lang="pt-BR" sz="2000" dirty="0">
                <a:cs typeface="Calibri"/>
              </a:rPr>
              <a:t> </a:t>
            </a:r>
            <a:r>
              <a:rPr lang="pt-BR" sz="2000" dirty="0" err="1">
                <a:cs typeface="Calibri"/>
              </a:rPr>
              <a:t>be</a:t>
            </a:r>
            <a:r>
              <a:rPr lang="pt-BR" sz="2000" dirty="0">
                <a:cs typeface="Calibri"/>
              </a:rPr>
              <a:t> </a:t>
            </a:r>
            <a:r>
              <a:rPr lang="pt-BR" sz="2000" dirty="0" err="1">
                <a:cs typeface="Calibri"/>
              </a:rPr>
              <a:t>even</a:t>
            </a:r>
            <a:r>
              <a:rPr lang="pt-BR" sz="2000" dirty="0">
                <a:cs typeface="Calibri"/>
              </a:rPr>
              <a:t> </a:t>
            </a:r>
            <a:r>
              <a:rPr lang="pt-BR" sz="2000" dirty="0" err="1">
                <a:cs typeface="Calibri"/>
              </a:rPr>
              <a:t>an</a:t>
            </a:r>
            <a:r>
              <a:rPr lang="pt-BR" sz="2000" dirty="0">
                <a:cs typeface="Calibri"/>
              </a:rPr>
              <a:t> </a:t>
            </a:r>
            <a:r>
              <a:rPr lang="pt-BR" sz="2000" dirty="0" err="1">
                <a:cs typeface="Calibri"/>
              </a:rPr>
              <a:t>ameliorated</a:t>
            </a:r>
            <a:r>
              <a:rPr lang="pt-BR" sz="2000" dirty="0">
                <a:cs typeface="Calibri"/>
              </a:rPr>
              <a:t> DL </a:t>
            </a:r>
            <a:r>
              <a:rPr lang="pt-BR" sz="2000" dirty="0" err="1">
                <a:cs typeface="Calibri"/>
              </a:rPr>
              <a:t>with</a:t>
            </a:r>
            <a:r>
              <a:rPr lang="pt-BR" sz="2000" dirty="0">
                <a:cs typeface="Calibri"/>
              </a:rPr>
              <a:t> </a:t>
            </a:r>
            <a:r>
              <a:rPr lang="pt-BR" sz="2000" dirty="0" err="1">
                <a:cs typeface="Calibri"/>
              </a:rPr>
              <a:t>better</a:t>
            </a:r>
            <a:r>
              <a:rPr lang="pt-BR" sz="2000" dirty="0">
                <a:cs typeface="Calibri"/>
              </a:rPr>
              <a:t> </a:t>
            </a:r>
            <a:r>
              <a:rPr lang="pt-BR" sz="2000" dirty="0" err="1">
                <a:cs typeface="Calibri"/>
              </a:rPr>
              <a:t>magnification</a:t>
            </a:r>
            <a:r>
              <a:rPr lang="pt-BR" sz="2000" dirty="0">
                <a:cs typeface="Calibri"/>
              </a:rPr>
              <a:t>, </a:t>
            </a:r>
            <a:r>
              <a:rPr lang="pt-BR" sz="2000" dirty="0" err="1">
                <a:cs typeface="Calibri"/>
              </a:rPr>
              <a:t>illumination</a:t>
            </a:r>
            <a:r>
              <a:rPr lang="pt-BR" sz="2000" dirty="0">
                <a:cs typeface="Calibri"/>
              </a:rPr>
              <a:t> </a:t>
            </a:r>
            <a:r>
              <a:rPr lang="pt-BR" sz="2000" dirty="0" err="1">
                <a:cs typeface="Calibri"/>
              </a:rPr>
              <a:t>and</a:t>
            </a:r>
            <a:r>
              <a:rPr lang="pt-BR" sz="2000" dirty="0">
                <a:cs typeface="Calibri"/>
              </a:rPr>
              <a:t> </a:t>
            </a:r>
            <a:r>
              <a:rPr lang="pt-BR" sz="2000" dirty="0" err="1">
                <a:cs typeface="Calibri"/>
              </a:rPr>
              <a:t>smarter</a:t>
            </a:r>
            <a:r>
              <a:rPr lang="pt-BR" sz="2000" dirty="0">
                <a:cs typeface="Calibri"/>
              </a:rPr>
              <a:t> </a:t>
            </a:r>
            <a:r>
              <a:rPr lang="pt-BR" sz="2000" dirty="0" err="1">
                <a:cs typeface="Calibri"/>
              </a:rPr>
              <a:t>blade</a:t>
            </a:r>
            <a:r>
              <a:rPr lang="pt-BR" sz="2000" dirty="0">
                <a:cs typeface="Calibri"/>
              </a:rPr>
              <a:t> design </a:t>
            </a:r>
            <a:r>
              <a:rPr lang="pt-BR" sz="2000" dirty="0" err="1">
                <a:cs typeface="Calibri"/>
              </a:rPr>
              <a:t>whenever</a:t>
            </a:r>
            <a:r>
              <a:rPr lang="pt-BR" sz="2000" dirty="0">
                <a:cs typeface="Calibri"/>
              </a:rPr>
              <a:t> a Mac </a:t>
            </a:r>
            <a:r>
              <a:rPr lang="pt-BR" sz="2000" dirty="0" err="1">
                <a:cs typeface="Calibri"/>
              </a:rPr>
              <a:t>blade</a:t>
            </a:r>
            <a:r>
              <a:rPr lang="pt-BR" sz="2000" dirty="0">
                <a:cs typeface="Calibri"/>
              </a:rPr>
              <a:t> </a:t>
            </a:r>
            <a:r>
              <a:rPr lang="pt-BR" sz="2000" dirty="0" err="1">
                <a:cs typeface="Calibri"/>
              </a:rPr>
              <a:t>is</a:t>
            </a:r>
            <a:r>
              <a:rPr lang="pt-BR" sz="2000" dirty="0">
                <a:cs typeface="Calibri"/>
              </a:rPr>
              <a:t> </a:t>
            </a:r>
            <a:r>
              <a:rPr lang="pt-BR" sz="2000" dirty="0" err="1">
                <a:cs typeface="Calibri"/>
              </a:rPr>
              <a:t>used</a:t>
            </a:r>
            <a:r>
              <a:rPr lang="pt-BR" sz="2000" dirty="0">
                <a:cs typeface="Calibri"/>
              </a:rPr>
              <a:t>; 2 - </a:t>
            </a:r>
            <a:r>
              <a:rPr lang="pt-BR" sz="2000" dirty="0" err="1">
                <a:cs typeface="Calibri"/>
              </a:rPr>
              <a:t>need</a:t>
            </a:r>
            <a:r>
              <a:rPr lang="pt-BR" sz="2000" dirty="0">
                <a:cs typeface="Calibri"/>
              </a:rPr>
              <a:t> </a:t>
            </a:r>
            <a:r>
              <a:rPr lang="pt-BR" sz="2000" dirty="0" err="1">
                <a:cs typeface="Calibri"/>
              </a:rPr>
              <a:t>of</a:t>
            </a:r>
            <a:r>
              <a:rPr lang="pt-BR" sz="2000" dirty="0">
                <a:cs typeface="Calibri"/>
              </a:rPr>
              <a:t> </a:t>
            </a:r>
            <a:r>
              <a:rPr lang="pt-BR" sz="2000" dirty="0" err="1">
                <a:cs typeface="Calibri"/>
              </a:rPr>
              <a:t>assembling</a:t>
            </a:r>
            <a:r>
              <a:rPr lang="pt-BR" sz="2000" dirty="0">
                <a:cs typeface="Calibri"/>
              </a:rPr>
              <a:t> (</a:t>
            </a:r>
            <a:r>
              <a:rPr lang="pt-BR" sz="2000" dirty="0" err="1">
                <a:cs typeface="Calibri"/>
              </a:rPr>
              <a:t>camera</a:t>
            </a:r>
            <a:r>
              <a:rPr lang="pt-BR" sz="2000" dirty="0">
                <a:cs typeface="Calibri"/>
              </a:rPr>
              <a:t> </a:t>
            </a:r>
            <a:r>
              <a:rPr lang="pt-BR" sz="2000" dirty="0" err="1">
                <a:cs typeface="Calibri"/>
              </a:rPr>
              <a:t>and</a:t>
            </a:r>
            <a:r>
              <a:rPr lang="pt-BR" sz="2000" dirty="0">
                <a:cs typeface="Calibri"/>
              </a:rPr>
              <a:t> </a:t>
            </a:r>
            <a:r>
              <a:rPr lang="pt-BR" sz="2000" dirty="0" err="1">
                <a:cs typeface="Calibri"/>
              </a:rPr>
              <a:t>screen</a:t>
            </a:r>
            <a:r>
              <a:rPr lang="pt-BR" sz="2000" dirty="0">
                <a:cs typeface="Calibri"/>
              </a:rPr>
              <a:t>) </a:t>
            </a:r>
            <a:r>
              <a:rPr lang="pt-BR" sz="2000" dirty="0" err="1">
                <a:cs typeface="Calibri"/>
              </a:rPr>
              <a:t>with</a:t>
            </a:r>
            <a:r>
              <a:rPr lang="pt-BR" sz="2000" dirty="0">
                <a:cs typeface="Calibri"/>
              </a:rPr>
              <a:t> </a:t>
            </a:r>
            <a:r>
              <a:rPr lang="pt-BR" sz="2000" dirty="0" err="1">
                <a:cs typeface="Calibri"/>
              </a:rPr>
              <a:t>the</a:t>
            </a:r>
            <a:r>
              <a:rPr lang="pt-BR" sz="2000" dirty="0">
                <a:cs typeface="Calibri"/>
              </a:rPr>
              <a:t> </a:t>
            </a:r>
            <a:r>
              <a:rPr lang="pt-BR" sz="2000" dirty="0" err="1">
                <a:cs typeface="Calibri"/>
              </a:rPr>
              <a:t>channeled</a:t>
            </a:r>
            <a:r>
              <a:rPr lang="pt-BR" sz="2000" dirty="0">
                <a:cs typeface="Calibri"/>
              </a:rPr>
              <a:t> device, </a:t>
            </a:r>
            <a:r>
              <a:rPr lang="pt-BR" sz="2000" dirty="0" err="1">
                <a:cs typeface="Calibri"/>
              </a:rPr>
              <a:t>although</a:t>
            </a:r>
            <a:r>
              <a:rPr lang="pt-BR" sz="2000" dirty="0">
                <a:cs typeface="Calibri"/>
              </a:rPr>
              <a:t> it </a:t>
            </a:r>
            <a:r>
              <a:rPr lang="pt-BR" sz="2000" dirty="0" err="1">
                <a:cs typeface="Calibri"/>
              </a:rPr>
              <a:t>could</a:t>
            </a:r>
            <a:r>
              <a:rPr lang="pt-BR" sz="2000" dirty="0">
                <a:cs typeface="Calibri"/>
              </a:rPr>
              <a:t> </a:t>
            </a:r>
            <a:r>
              <a:rPr lang="pt-BR" sz="2000" dirty="0" err="1">
                <a:cs typeface="Calibri"/>
              </a:rPr>
              <a:t>be</a:t>
            </a:r>
            <a:r>
              <a:rPr lang="pt-BR" sz="2000" dirty="0">
                <a:cs typeface="Calibri"/>
              </a:rPr>
              <a:t> </a:t>
            </a:r>
            <a:r>
              <a:rPr lang="pt-BR" sz="2000" dirty="0" err="1">
                <a:cs typeface="Calibri"/>
              </a:rPr>
              <a:t>used</a:t>
            </a:r>
            <a:r>
              <a:rPr lang="pt-BR" sz="2000" dirty="0">
                <a:cs typeface="Calibri"/>
              </a:rPr>
              <a:t> </a:t>
            </a:r>
            <a:r>
              <a:rPr lang="pt-BR" sz="2000" dirty="0" err="1">
                <a:cs typeface="Calibri"/>
              </a:rPr>
              <a:t>just</a:t>
            </a:r>
            <a:r>
              <a:rPr lang="pt-BR" sz="2000" dirty="0">
                <a:cs typeface="Calibri"/>
              </a:rPr>
              <a:t> </a:t>
            </a:r>
            <a:r>
              <a:rPr lang="pt-BR" sz="2000" dirty="0" err="1">
                <a:cs typeface="Calibri"/>
              </a:rPr>
              <a:t>with</a:t>
            </a:r>
            <a:r>
              <a:rPr lang="pt-BR" sz="2000" dirty="0">
                <a:cs typeface="Calibri"/>
              </a:rPr>
              <a:t> </a:t>
            </a:r>
            <a:r>
              <a:rPr lang="pt-BR" sz="2000" dirty="0" err="1">
                <a:cs typeface="Calibri"/>
              </a:rPr>
              <a:t>the</a:t>
            </a:r>
            <a:r>
              <a:rPr lang="pt-BR" sz="2000" dirty="0">
                <a:cs typeface="Calibri"/>
              </a:rPr>
              <a:t> </a:t>
            </a:r>
            <a:r>
              <a:rPr lang="pt-BR" sz="2000" dirty="0" err="1">
                <a:cs typeface="Calibri"/>
              </a:rPr>
              <a:t>eyepiece</a:t>
            </a:r>
            <a:r>
              <a:rPr lang="pt-BR" sz="2000" dirty="0">
                <a:cs typeface="Calibri"/>
              </a:rPr>
              <a:t> (</a:t>
            </a:r>
            <a:r>
              <a:rPr lang="pt-BR" sz="2000" dirty="0" err="1">
                <a:cs typeface="Calibri"/>
              </a:rPr>
              <a:t>only</a:t>
            </a:r>
            <a:r>
              <a:rPr lang="pt-BR" sz="2000" dirty="0">
                <a:cs typeface="Calibri"/>
              </a:rPr>
              <a:t> </a:t>
            </a:r>
            <a:r>
              <a:rPr lang="pt-BR" sz="2000" dirty="0" err="1">
                <a:cs typeface="Calibri"/>
              </a:rPr>
              <a:t>one</a:t>
            </a:r>
            <a:r>
              <a:rPr lang="pt-BR" sz="2000" dirty="0">
                <a:cs typeface="Calibri"/>
              </a:rPr>
              <a:t> use </a:t>
            </a:r>
            <a:r>
              <a:rPr lang="pt-BR" sz="2000" dirty="0" err="1">
                <a:cs typeface="Calibri"/>
              </a:rPr>
              <a:t>without</a:t>
            </a:r>
            <a:r>
              <a:rPr lang="pt-BR" sz="2000" dirty="0">
                <a:cs typeface="Calibri"/>
              </a:rPr>
              <a:t> a </a:t>
            </a:r>
            <a:r>
              <a:rPr lang="pt-BR" sz="2000" dirty="0" err="1">
                <a:cs typeface="Calibri"/>
              </a:rPr>
              <a:t>screen</a:t>
            </a:r>
            <a:r>
              <a:rPr lang="pt-BR" sz="2000" dirty="0">
                <a:cs typeface="Calibri"/>
              </a:rPr>
              <a:t>); 3 - </a:t>
            </a:r>
            <a:r>
              <a:rPr lang="pt-BR" sz="2000" dirty="0" err="1">
                <a:cs typeface="Calibri"/>
              </a:rPr>
              <a:t>the</a:t>
            </a:r>
            <a:r>
              <a:rPr lang="pt-BR" sz="2000" dirty="0">
                <a:cs typeface="Calibri"/>
              </a:rPr>
              <a:t> </a:t>
            </a:r>
            <a:r>
              <a:rPr lang="pt-BR" sz="2000" dirty="0" err="1">
                <a:cs typeface="Calibri"/>
              </a:rPr>
              <a:t>much</a:t>
            </a:r>
            <a:r>
              <a:rPr lang="pt-BR" sz="2000" dirty="0">
                <a:cs typeface="Calibri"/>
              </a:rPr>
              <a:t> more </a:t>
            </a:r>
            <a:r>
              <a:rPr lang="pt-BR" sz="2000" dirty="0" err="1">
                <a:cs typeface="Calibri"/>
              </a:rPr>
              <a:t>straightforward</a:t>
            </a:r>
            <a:r>
              <a:rPr lang="pt-BR" sz="2000" dirty="0">
                <a:cs typeface="Calibri"/>
              </a:rPr>
              <a:t> </a:t>
            </a:r>
            <a:r>
              <a:rPr lang="pt-BR" sz="2000" dirty="0" err="1">
                <a:cs typeface="Calibri"/>
              </a:rPr>
              <a:t>possibility</a:t>
            </a:r>
            <a:r>
              <a:rPr lang="pt-BR" sz="2000" dirty="0">
                <a:cs typeface="Calibri"/>
              </a:rPr>
              <a:t> </a:t>
            </a:r>
            <a:r>
              <a:rPr lang="pt-BR" sz="2000" dirty="0" err="1">
                <a:cs typeface="Calibri"/>
              </a:rPr>
              <a:t>of</a:t>
            </a:r>
            <a:r>
              <a:rPr lang="pt-BR" sz="2000" dirty="0">
                <a:cs typeface="Calibri"/>
              </a:rPr>
              <a:t> use </a:t>
            </a:r>
            <a:r>
              <a:rPr lang="pt-BR" sz="2000" dirty="0" err="1">
                <a:cs typeface="Calibri"/>
              </a:rPr>
              <a:t>of</a:t>
            </a:r>
            <a:r>
              <a:rPr lang="pt-BR" sz="2000" dirty="0">
                <a:cs typeface="Calibri"/>
              </a:rPr>
              <a:t> </a:t>
            </a:r>
            <a:r>
              <a:rPr lang="pt-BR" sz="2000" dirty="0" err="1">
                <a:cs typeface="Calibri"/>
              </a:rPr>
              <a:t>bougie</a:t>
            </a:r>
            <a:r>
              <a:rPr lang="pt-BR" sz="2000" dirty="0">
                <a:cs typeface="Calibri"/>
              </a:rPr>
              <a:t> </a:t>
            </a:r>
            <a:r>
              <a:rPr lang="pt-BR" sz="2000" dirty="0" err="1">
                <a:cs typeface="Calibri"/>
              </a:rPr>
              <a:t>with</a:t>
            </a:r>
            <a:r>
              <a:rPr lang="pt-BR" sz="2000" dirty="0">
                <a:cs typeface="Calibri"/>
              </a:rPr>
              <a:t> non-</a:t>
            </a:r>
            <a:r>
              <a:rPr lang="pt-BR" sz="2000" dirty="0" err="1">
                <a:cs typeface="Calibri"/>
              </a:rPr>
              <a:t>channeled</a:t>
            </a:r>
            <a:r>
              <a:rPr lang="pt-BR" sz="2000" dirty="0">
                <a:cs typeface="Calibri"/>
              </a:rPr>
              <a:t> VL.</a:t>
            </a:r>
          </a:p>
        </p:txBody>
      </p:sp>
      <p:sp>
        <p:nvSpPr>
          <p:cNvPr id="5" name="CaixaDeTexto 4">
            <a:extLst>
              <a:ext uri="{FF2B5EF4-FFF2-40B4-BE49-F238E27FC236}">
                <a16:creationId xmlns:a16="http://schemas.microsoft.com/office/drawing/2014/main" id="{03271B06-6983-4702-A93B-502CBF216C38}"/>
              </a:ext>
            </a:extLst>
          </p:cNvPr>
          <p:cNvSpPr txBox="1"/>
          <p:nvPr/>
        </p:nvSpPr>
        <p:spPr>
          <a:xfrm>
            <a:off x="842513" y="1906438"/>
            <a:ext cx="1053572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cs typeface="Arial"/>
              </a:rPr>
              <a:t>Until July, the only option provided by the hospital was a channeled VL. The sudden availability of non-channeled VL posed a scenario in which we could study the preference of anesthesiologists given a free choice of models.</a:t>
            </a:r>
            <a:endParaRPr lang="en-US">
              <a:cs typeface="Calibri"/>
            </a:endParaRPr>
          </a:p>
        </p:txBody>
      </p:sp>
      <p:pic>
        <p:nvPicPr>
          <p:cNvPr id="7" name="Imagem 6">
            <a:extLst>
              <a:ext uri="{FF2B5EF4-FFF2-40B4-BE49-F238E27FC236}">
                <a16:creationId xmlns:a16="http://schemas.microsoft.com/office/drawing/2014/main" id="{062FEE1E-F055-808D-003B-096E8A8F0D79}"/>
              </a:ext>
            </a:extLst>
          </p:cNvPr>
          <p:cNvPicPr>
            <a:picLocks noChangeAspect="1"/>
          </p:cNvPicPr>
          <p:nvPr/>
        </p:nvPicPr>
        <p:blipFill>
          <a:blip r:embed="rId2"/>
          <a:stretch>
            <a:fillRect/>
          </a:stretch>
        </p:blipFill>
        <p:spPr>
          <a:xfrm>
            <a:off x="1417896" y="4510556"/>
            <a:ext cx="2094881" cy="1982822"/>
          </a:xfrm>
          <a:prstGeom prst="rect">
            <a:avLst/>
          </a:prstGeom>
        </p:spPr>
      </p:pic>
      <p:pic>
        <p:nvPicPr>
          <p:cNvPr id="9" name="Imagem 8">
            <a:extLst>
              <a:ext uri="{FF2B5EF4-FFF2-40B4-BE49-F238E27FC236}">
                <a16:creationId xmlns:a16="http://schemas.microsoft.com/office/drawing/2014/main" id="{798398A1-123D-8E37-94F3-7D62345C9ECA}"/>
              </a:ext>
            </a:extLst>
          </p:cNvPr>
          <p:cNvPicPr>
            <a:picLocks noChangeAspect="1"/>
          </p:cNvPicPr>
          <p:nvPr/>
        </p:nvPicPr>
        <p:blipFill>
          <a:blip r:embed="rId3"/>
          <a:stretch>
            <a:fillRect/>
          </a:stretch>
        </p:blipFill>
        <p:spPr>
          <a:xfrm>
            <a:off x="10730093" y="2827937"/>
            <a:ext cx="1457325" cy="3933825"/>
          </a:xfrm>
          <a:prstGeom prst="rect">
            <a:avLst/>
          </a:prstGeom>
        </p:spPr>
      </p:pic>
    </p:spTree>
    <p:extLst>
      <p:ext uri="{BB962C8B-B14F-4D97-AF65-F5344CB8AC3E}">
        <p14:creationId xmlns:p14="http://schemas.microsoft.com/office/powerpoint/2010/main" val="7957554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TotalTime>
  <Words>1731</Words>
  <Application>Microsoft Office PowerPoint</Application>
  <PresentationFormat>Widescreen</PresentationFormat>
  <Paragraphs>133</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PowerPoint Presentation</vt:lpstr>
      <vt:lpstr> Intubation without relaxants for evoked potential monitoring:  a case series comparison of two regimens  </vt:lpstr>
      <vt:lpstr>PowerPoint Presentation</vt:lpstr>
      <vt:lpstr>PowerPoint Presentation</vt:lpstr>
      <vt:lpstr>PowerPoint Presentation</vt:lpstr>
      <vt:lpstr>PowerPoint Presentation</vt:lpstr>
      <vt:lpstr> channeled or non-channeled VL, which is more popular? Our recent experience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Hajduk</dc:creator>
  <cp:lastModifiedBy>John Hajduk</cp:lastModifiedBy>
  <cp:revision>3</cp:revision>
  <dcterms:created xsi:type="dcterms:W3CDTF">2022-09-16T00:07:36Z</dcterms:created>
  <dcterms:modified xsi:type="dcterms:W3CDTF">2022-09-16T04:02:43Z</dcterms:modified>
</cp:coreProperties>
</file>