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tif" ContentType="image/tiff"/>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8"/>
  </p:notesMasterIdLst>
  <p:sldIdLst>
    <p:sldId id="268" r:id="rId2"/>
    <p:sldId id="266" r:id="rId3"/>
    <p:sldId id="267" r:id="rId4"/>
    <p:sldId id="269" r:id="rId5"/>
    <p:sldId id="271" r:id="rId6"/>
    <p:sldId id="2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5"/>
    <p:restoredTop sz="94684"/>
  </p:normalViewPr>
  <p:slideViewPr>
    <p:cSldViewPr snapToGrid="0" snapToObjects="1">
      <p:cViewPr varScale="1">
        <p:scale>
          <a:sx n="113" d="100"/>
          <a:sy n="113" d="100"/>
        </p:scale>
        <p:origin x="4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A282DC-D748-CB4E-A013-53E25BBA04FF}" type="datetimeFigureOut">
              <a:rPr lang="en-US" smtClean="0"/>
              <a:t>9/16/2022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12A981-9B31-814C-9D1E-3F67D4A529C9}" type="slidenum">
              <a:rPr lang="en-US" smtClean="0"/>
              <a:t>‹#›</a:t>
            </a:fld>
            <a:endParaRPr lang="en-US"/>
          </a:p>
        </p:txBody>
      </p:sp>
    </p:spTree>
    <p:extLst>
      <p:ext uri="{BB962C8B-B14F-4D97-AF65-F5344CB8AC3E}">
        <p14:creationId xmlns:p14="http://schemas.microsoft.com/office/powerpoint/2010/main" val="2969968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a:spLocks noGrp="1" noRot="1" noChangeAspect="1"/>
          </p:cNvSpPr>
          <p:nvPr>
            <p:ph type="sldImg" idx="2"/>
          </p:nvPr>
        </p:nvSpPr>
        <p:spPr>
          <a:xfrm>
            <a:off x="257175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4" name="Google Shape;104;p1:notes"/>
          <p:cNvSpPr txBox="1">
            <a:spLocks noGrp="1"/>
          </p:cNvSpPr>
          <p:nvPr>
            <p:ph type="body" idx="1"/>
          </p:nvPr>
        </p:nvSpPr>
        <p:spPr>
          <a:xfrm>
            <a:off x="971550" y="3257550"/>
            <a:ext cx="7772400" cy="30861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3600" b="0" i="0" u="none" strike="noStrike" cap="none">
              <a:solidFill>
                <a:schemeClr val="dk1"/>
              </a:solidFill>
              <a:latin typeface="Calibri"/>
              <a:ea typeface="Calibri"/>
              <a:cs typeface="Calibri"/>
              <a:sym typeface="Calibri"/>
            </a:endParaRPr>
          </a:p>
        </p:txBody>
      </p:sp>
      <p:sp>
        <p:nvSpPr>
          <p:cNvPr id="105" name="Google Shape;105;p1:notes"/>
          <p:cNvSpPr txBox="1">
            <a:spLocks noGrp="1"/>
          </p:cNvSpPr>
          <p:nvPr>
            <p:ph type="sldNum" idx="12"/>
          </p:nvPr>
        </p:nvSpPr>
        <p:spPr>
          <a:xfrm>
            <a:off x="5503863" y="6513513"/>
            <a:ext cx="4209900" cy="3429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8969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284730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32815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941441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853321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70807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274992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BC3140-AA40-0D4C-9133-DF64BE36EDD1}" type="datetimeFigureOut">
              <a:rPr lang="en-US" smtClean="0"/>
              <a:t>9/16/2022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6317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BC3140-AA40-0D4C-9133-DF64BE36EDD1}" type="datetimeFigureOut">
              <a:rPr lang="en-US" smtClean="0"/>
              <a:t>9/16/2022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08903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C3140-AA40-0D4C-9133-DF64BE36EDD1}" type="datetimeFigureOut">
              <a:rPr lang="en-US" smtClean="0"/>
              <a:t>9/16/2022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1254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25851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717211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3140-AA40-0D4C-9133-DF64BE36EDD1}" type="datetimeFigureOut">
              <a:rPr lang="en-US" smtClean="0"/>
              <a:t>9/16/2022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3D227-0D4D-D347-968C-EE04D6FB1A5E}" type="slidenum">
              <a:rPr lang="en-US" smtClean="0"/>
              <a:t>‹#›</a:t>
            </a:fld>
            <a:endParaRPr lang="en-US"/>
          </a:p>
        </p:txBody>
      </p:sp>
    </p:spTree>
    <p:extLst>
      <p:ext uri="{BB962C8B-B14F-4D97-AF65-F5344CB8AC3E}">
        <p14:creationId xmlns:p14="http://schemas.microsoft.com/office/powerpoint/2010/main" val="3100144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tif"/><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33A3149-D858-4038-B526-D8C2F213D536}"/>
              </a:ext>
            </a:extLst>
          </p:cNvPr>
          <p:cNvPicPr>
            <a:picLocks noGrp="1" noChangeAspect="1"/>
          </p:cNvPicPr>
          <p:nvPr>
            <p:ph idx="1"/>
          </p:nvPr>
        </p:nvPicPr>
        <p:blipFill>
          <a:blip r:embed="rId2"/>
          <a:stretch>
            <a:fillRect/>
          </a:stretch>
        </p:blipFill>
        <p:spPr>
          <a:xfrm>
            <a:off x="0" y="0"/>
            <a:ext cx="12199406" cy="6858000"/>
          </a:xfrm>
        </p:spPr>
      </p:pic>
    </p:spTree>
    <p:extLst>
      <p:ext uri="{BB962C8B-B14F-4D97-AF65-F5344CB8AC3E}">
        <p14:creationId xmlns:p14="http://schemas.microsoft.com/office/powerpoint/2010/main" val="2042653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
          <p:cNvSpPr/>
          <p:nvPr/>
        </p:nvSpPr>
        <p:spPr>
          <a:xfrm>
            <a:off x="65284" y="272590"/>
            <a:ext cx="11987796" cy="921223"/>
          </a:xfrm>
          <a:prstGeom prst="rect">
            <a:avLst/>
          </a:prstGeom>
          <a:noFill/>
          <a:ln>
            <a:noFill/>
          </a:ln>
        </p:spPr>
        <p:txBody>
          <a:bodyPr spcFirstLastPara="1" wrap="square" lIns="96683" tIns="48339" rIns="96683" bIns="48339" anchor="ctr" anchorCtr="0">
            <a:noAutofit/>
          </a:bodyPr>
          <a:lstStyle/>
          <a:p>
            <a:pPr>
              <a:buClr>
                <a:srgbClr val="000000"/>
              </a:buClr>
              <a:buSzPts val="6022"/>
            </a:pPr>
            <a:endParaRPr sz="1451" b="1" dirty="0">
              <a:solidFill>
                <a:schemeClr val="dk1"/>
              </a:solidFill>
              <a:latin typeface="Book Antiqua"/>
              <a:ea typeface="Book Antiqua"/>
              <a:cs typeface="Book Antiqua"/>
              <a:sym typeface="Book Antiqua"/>
            </a:endParaRPr>
          </a:p>
          <a:p>
            <a:pPr algn="ctr">
              <a:lnSpc>
                <a:spcPct val="115000"/>
              </a:lnSpc>
              <a:buClr>
                <a:schemeClr val="dk1"/>
              </a:buClr>
              <a:buSzPts val="1100"/>
            </a:pPr>
            <a:r>
              <a:rPr lang="en-US" sz="1040" b="1" i="1" dirty="0">
                <a:solidFill>
                  <a:srgbClr val="980000"/>
                </a:solidFill>
                <a:highlight>
                  <a:srgbClr val="FFFFFF"/>
                </a:highlight>
                <a:latin typeface="Book Antiqua"/>
                <a:ea typeface="Book Antiqua"/>
                <a:cs typeface="Book Antiqua"/>
                <a:sym typeface="Book Antiqua"/>
              </a:rPr>
              <a:t>     </a:t>
            </a:r>
            <a:r>
              <a:rPr lang="en-US" sz="1064" b="1" i="1" dirty="0">
                <a:solidFill>
                  <a:srgbClr val="980000"/>
                </a:solidFill>
                <a:highlight>
                  <a:srgbClr val="FFFFFF"/>
                </a:highlight>
                <a:latin typeface="Book Antiqua"/>
                <a:ea typeface="Book Antiqua"/>
                <a:cs typeface="Book Antiqua"/>
                <a:sym typeface="Book Antiqua"/>
              </a:rPr>
              <a:t>    </a:t>
            </a:r>
            <a:r>
              <a:rPr lang="en-US" sz="1742" b="1" i="1" dirty="0">
                <a:solidFill>
                  <a:srgbClr val="980000"/>
                </a:solidFill>
                <a:highlight>
                  <a:srgbClr val="FFFFFF"/>
                </a:highlight>
                <a:latin typeface="Book Antiqua"/>
                <a:ea typeface="Book Antiqua"/>
                <a:cs typeface="Book Antiqua"/>
                <a:sym typeface="Book Antiqua"/>
              </a:rPr>
              <a:t>Emergency airway management in the prone position: An observational mannequin study</a:t>
            </a:r>
            <a:endParaRPr sz="1742" b="1" dirty="0">
              <a:solidFill>
                <a:srgbClr val="980000"/>
              </a:solidFill>
              <a:latin typeface="Book Antiqua"/>
              <a:ea typeface="Book Antiqua"/>
              <a:cs typeface="Book Antiqua"/>
              <a:sym typeface="Book Antiqua"/>
            </a:endParaRPr>
          </a:p>
          <a:p>
            <a:pPr algn="ctr">
              <a:buClr>
                <a:srgbClr val="000000"/>
              </a:buClr>
              <a:buSzPts val="2737"/>
            </a:pPr>
            <a:r>
              <a:rPr lang="en-US" sz="662" dirty="0">
                <a:solidFill>
                  <a:srgbClr val="FF0000"/>
                </a:solidFill>
                <a:latin typeface="Arial"/>
                <a:ea typeface="Arial"/>
                <a:cs typeface="Arial"/>
                <a:sym typeface="Arial"/>
              </a:rPr>
              <a:t>	</a:t>
            </a:r>
            <a:endParaRPr sz="662" dirty="0">
              <a:solidFill>
                <a:srgbClr val="FF0000"/>
              </a:solidFill>
              <a:latin typeface="Arial"/>
              <a:ea typeface="Arial"/>
              <a:cs typeface="Arial"/>
              <a:sym typeface="Arial"/>
            </a:endParaRPr>
          </a:p>
          <a:p>
            <a:pPr algn="ctr">
              <a:buClr>
                <a:srgbClr val="000000"/>
              </a:buClr>
              <a:buSzPts val="2737"/>
            </a:pPr>
            <a:r>
              <a:rPr lang="en-US" sz="992" b="1" dirty="0">
                <a:solidFill>
                  <a:srgbClr val="FF0000"/>
                </a:solidFill>
                <a:latin typeface="Book Antiqua"/>
                <a:ea typeface="Book Antiqua"/>
                <a:cs typeface="Book Antiqua"/>
                <a:sym typeface="Book Antiqua"/>
              </a:rPr>
              <a:t>Wesley </a:t>
            </a:r>
            <a:r>
              <a:rPr lang="en-US" sz="992" b="1" dirty="0" err="1">
                <a:solidFill>
                  <a:srgbClr val="FF0000"/>
                </a:solidFill>
                <a:latin typeface="Book Antiqua"/>
                <a:ea typeface="Book Antiqua"/>
                <a:cs typeface="Book Antiqua"/>
                <a:sym typeface="Book Antiqua"/>
              </a:rPr>
              <a:t>Rajaleelan</a:t>
            </a:r>
            <a:r>
              <a:rPr lang="en-US" sz="992" b="1" dirty="0">
                <a:solidFill>
                  <a:srgbClr val="FF0000"/>
                </a:solidFill>
                <a:latin typeface="Book Antiqua"/>
                <a:ea typeface="Book Antiqua"/>
                <a:cs typeface="Book Antiqua"/>
                <a:sym typeface="Book Antiqua"/>
              </a:rPr>
              <a:t> MBBS MD</a:t>
            </a:r>
            <a:r>
              <a:rPr lang="en-US" sz="992" b="1" dirty="0">
                <a:solidFill>
                  <a:schemeClr val="dk1"/>
                </a:solidFill>
                <a:latin typeface="Book Antiqua"/>
                <a:ea typeface="Book Antiqua"/>
                <a:cs typeface="Book Antiqua"/>
                <a:sym typeface="Book Antiqua"/>
              </a:rPr>
              <a:t>,  Eugene </a:t>
            </a:r>
            <a:r>
              <a:rPr lang="en-US" sz="992" b="1" dirty="0" err="1">
                <a:solidFill>
                  <a:schemeClr val="dk1"/>
                </a:solidFill>
                <a:latin typeface="Book Antiqua"/>
                <a:ea typeface="Book Antiqua"/>
                <a:cs typeface="Book Antiqua"/>
                <a:sym typeface="Book Antiqua"/>
              </a:rPr>
              <a:t>Tuyishime</a:t>
            </a:r>
            <a:r>
              <a:rPr lang="en-US" sz="992" b="1" dirty="0">
                <a:solidFill>
                  <a:schemeClr val="dk1"/>
                </a:solidFill>
                <a:latin typeface="Book Antiqua"/>
                <a:ea typeface="Book Antiqua"/>
                <a:cs typeface="Book Antiqua"/>
                <a:sym typeface="Book Antiqua"/>
              </a:rPr>
              <a:t> MD, </a:t>
            </a:r>
            <a:endParaRPr sz="992" b="1" dirty="0">
              <a:solidFill>
                <a:schemeClr val="dk1"/>
              </a:solidFill>
              <a:latin typeface="Book Antiqua"/>
              <a:ea typeface="Book Antiqua"/>
              <a:cs typeface="Book Antiqua"/>
              <a:sym typeface="Book Antiqua"/>
            </a:endParaRPr>
          </a:p>
          <a:p>
            <a:pPr algn="ctr">
              <a:buClr>
                <a:srgbClr val="000000"/>
              </a:buClr>
              <a:buSzPts val="1100"/>
            </a:pPr>
            <a:r>
              <a:rPr lang="en-US" sz="992" b="1" dirty="0">
                <a:solidFill>
                  <a:schemeClr val="dk1"/>
                </a:solidFill>
                <a:latin typeface="Book Antiqua"/>
                <a:ea typeface="Book Antiqua"/>
                <a:cs typeface="Book Antiqua"/>
                <a:sym typeface="Book Antiqua"/>
              </a:rPr>
              <a:t>Zoe Unger  MD FRCPC , </a:t>
            </a:r>
            <a:r>
              <a:rPr lang="en-US" sz="992" b="1" dirty="0" err="1">
                <a:solidFill>
                  <a:schemeClr val="dk1"/>
                </a:solidFill>
                <a:latin typeface="Book Antiqua"/>
                <a:ea typeface="Book Antiqua"/>
                <a:cs typeface="Book Antiqua"/>
                <a:sym typeface="Book Antiqua"/>
              </a:rPr>
              <a:t>Lakshmikumar</a:t>
            </a:r>
            <a:r>
              <a:rPr lang="en-US" sz="992" b="1" dirty="0">
                <a:solidFill>
                  <a:schemeClr val="dk1"/>
                </a:solidFill>
                <a:latin typeface="Book Antiqua"/>
                <a:ea typeface="Book Antiqua"/>
                <a:cs typeface="Book Antiqua"/>
                <a:sym typeface="Book Antiqua"/>
              </a:rPr>
              <a:t> </a:t>
            </a:r>
            <a:r>
              <a:rPr lang="en-US" sz="992" b="1" dirty="0" err="1">
                <a:solidFill>
                  <a:schemeClr val="dk1"/>
                </a:solidFill>
                <a:latin typeface="Book Antiqua"/>
                <a:ea typeface="Book Antiqua"/>
                <a:cs typeface="Book Antiqua"/>
                <a:sym typeface="Book Antiqua"/>
              </a:rPr>
              <a:t>Venkataraghavan</a:t>
            </a:r>
            <a:r>
              <a:rPr lang="en-US" sz="992" b="1" dirty="0">
                <a:solidFill>
                  <a:schemeClr val="dk1"/>
                </a:solidFill>
                <a:latin typeface="Book Antiqua"/>
                <a:ea typeface="Book Antiqua"/>
                <a:cs typeface="Book Antiqua"/>
                <a:sym typeface="Book Antiqua"/>
              </a:rPr>
              <a:t> MD FRCA FRCPC, Michael Dinsmore  MD PhD FRCPC</a:t>
            </a:r>
            <a:endParaRPr sz="992" b="1" dirty="0">
              <a:solidFill>
                <a:schemeClr val="dk1"/>
              </a:solidFill>
              <a:latin typeface="Book Antiqua"/>
              <a:ea typeface="Book Antiqua"/>
              <a:cs typeface="Book Antiqua"/>
              <a:sym typeface="Book Antiqua"/>
            </a:endParaRPr>
          </a:p>
          <a:p>
            <a:pPr algn="ctr">
              <a:buClr>
                <a:srgbClr val="000000"/>
              </a:buClr>
              <a:buSzPts val="6000"/>
            </a:pPr>
            <a:r>
              <a:rPr lang="en-US" sz="1524" b="1" baseline="30000" dirty="0">
                <a:solidFill>
                  <a:srgbClr val="274E13"/>
                </a:solidFill>
                <a:latin typeface="Book Antiqua"/>
                <a:ea typeface="Book Antiqua"/>
                <a:cs typeface="Book Antiqua"/>
                <a:sym typeface="Book Antiqua"/>
              </a:rPr>
              <a:t>Toronto Western Hospital and University of Toronto, Toronto, Ontario, CANADA</a:t>
            </a:r>
            <a:endParaRPr sz="1524" b="1" dirty="0">
              <a:solidFill>
                <a:srgbClr val="274E13"/>
              </a:solidFill>
              <a:latin typeface="Book Antiqua"/>
              <a:ea typeface="Book Antiqua"/>
              <a:cs typeface="Book Antiqua"/>
              <a:sym typeface="Book Antiqua"/>
            </a:endParaRPr>
          </a:p>
          <a:p>
            <a:pPr>
              <a:buClr>
                <a:srgbClr val="000000"/>
              </a:buClr>
              <a:buSzPts val="2737"/>
            </a:pPr>
            <a:endParaRPr sz="662" dirty="0">
              <a:solidFill>
                <a:schemeClr val="dk1"/>
              </a:solidFill>
              <a:latin typeface="Arial"/>
              <a:ea typeface="Arial"/>
              <a:cs typeface="Arial"/>
              <a:sym typeface="Arial"/>
            </a:endParaRPr>
          </a:p>
        </p:txBody>
      </p:sp>
      <p:sp>
        <p:nvSpPr>
          <p:cNvPr id="108" name="Google Shape;108;p1"/>
          <p:cNvSpPr txBox="1"/>
          <p:nvPr/>
        </p:nvSpPr>
        <p:spPr>
          <a:xfrm>
            <a:off x="7198359" y="3089455"/>
            <a:ext cx="431075" cy="176421"/>
          </a:xfrm>
          <a:prstGeom prst="rect">
            <a:avLst/>
          </a:prstGeom>
          <a:noFill/>
          <a:ln>
            <a:noFill/>
          </a:ln>
        </p:spPr>
        <p:txBody>
          <a:bodyPr spcFirstLastPara="1" wrap="square" lIns="92329" tIns="46162" rIns="92329" bIns="46162" anchor="t" anchorCtr="0">
            <a:noAutofit/>
          </a:bodyPr>
          <a:lstStyle/>
          <a:p>
            <a:pPr>
              <a:buClr>
                <a:srgbClr val="000000"/>
              </a:buClr>
              <a:buSzPts val="2235"/>
            </a:pPr>
            <a:r>
              <a:rPr lang="en-US" sz="677">
                <a:solidFill>
                  <a:schemeClr val="lt1"/>
                </a:solidFill>
                <a:latin typeface="Book Antiqua"/>
                <a:ea typeface="Book Antiqua"/>
                <a:cs typeface="Book Antiqua"/>
                <a:sym typeface="Book Antiqua"/>
              </a:rPr>
              <a:t>Thy</a:t>
            </a:r>
            <a:endParaRPr sz="435">
              <a:solidFill>
                <a:srgbClr val="000000"/>
              </a:solidFill>
              <a:latin typeface="Arial"/>
              <a:ea typeface="Arial"/>
              <a:cs typeface="Arial"/>
              <a:sym typeface="Arial"/>
            </a:endParaRPr>
          </a:p>
        </p:txBody>
      </p:sp>
      <p:sp>
        <p:nvSpPr>
          <p:cNvPr id="109" name="Google Shape;109;p1"/>
          <p:cNvSpPr txBox="1"/>
          <p:nvPr/>
        </p:nvSpPr>
        <p:spPr>
          <a:xfrm>
            <a:off x="6199533" y="3241054"/>
            <a:ext cx="357560" cy="176421"/>
          </a:xfrm>
          <a:prstGeom prst="rect">
            <a:avLst/>
          </a:prstGeom>
          <a:noFill/>
          <a:ln>
            <a:noFill/>
          </a:ln>
        </p:spPr>
        <p:txBody>
          <a:bodyPr spcFirstLastPara="1" wrap="square" lIns="92329" tIns="46162" rIns="92329" bIns="46162" anchor="t" anchorCtr="0">
            <a:noAutofit/>
          </a:bodyPr>
          <a:lstStyle/>
          <a:p>
            <a:pPr>
              <a:buClr>
                <a:srgbClr val="000000"/>
              </a:buClr>
              <a:buSzPts val="2235"/>
            </a:pPr>
            <a:r>
              <a:rPr lang="en-US" sz="677">
                <a:solidFill>
                  <a:schemeClr val="lt1"/>
                </a:solidFill>
                <a:latin typeface="Book Antiqua"/>
                <a:ea typeface="Book Antiqua"/>
                <a:cs typeface="Book Antiqua"/>
                <a:sym typeface="Book Antiqua"/>
              </a:rPr>
              <a:t>TP</a:t>
            </a:r>
            <a:endParaRPr sz="435">
              <a:solidFill>
                <a:srgbClr val="000000"/>
              </a:solidFill>
              <a:latin typeface="Arial"/>
              <a:ea typeface="Arial"/>
              <a:cs typeface="Arial"/>
              <a:sym typeface="Arial"/>
            </a:endParaRPr>
          </a:p>
        </p:txBody>
      </p:sp>
      <p:sp>
        <p:nvSpPr>
          <p:cNvPr id="110" name="Google Shape;110;p1"/>
          <p:cNvSpPr txBox="1"/>
          <p:nvPr/>
        </p:nvSpPr>
        <p:spPr>
          <a:xfrm flipH="1">
            <a:off x="5110536" y="4439654"/>
            <a:ext cx="456838" cy="132370"/>
          </a:xfrm>
          <a:prstGeom prst="rect">
            <a:avLst/>
          </a:prstGeom>
          <a:noFill/>
          <a:ln>
            <a:noFill/>
          </a:ln>
        </p:spPr>
        <p:txBody>
          <a:bodyPr spcFirstLastPara="1" wrap="square" lIns="31569" tIns="15784" rIns="31569" bIns="15784" anchor="t" anchorCtr="0">
            <a:noAutofit/>
          </a:bodyPr>
          <a:lstStyle/>
          <a:p>
            <a:pPr>
              <a:buClr>
                <a:srgbClr val="000000"/>
              </a:buClr>
              <a:buSzPts val="3200"/>
            </a:pPr>
            <a:r>
              <a:rPr lang="en-US" sz="774">
                <a:solidFill>
                  <a:srgbClr val="FFFFFF"/>
                </a:solidFill>
                <a:latin typeface="Book Antiqua"/>
                <a:ea typeface="Book Antiqua"/>
                <a:cs typeface="Book Antiqua"/>
                <a:sym typeface="Book Antiqua"/>
              </a:rPr>
              <a:t>Cephalad</a:t>
            </a:r>
            <a:endParaRPr sz="435">
              <a:solidFill>
                <a:srgbClr val="000000"/>
              </a:solidFill>
              <a:latin typeface="Arial"/>
              <a:ea typeface="Arial"/>
              <a:cs typeface="Arial"/>
              <a:sym typeface="Arial"/>
            </a:endParaRPr>
          </a:p>
        </p:txBody>
      </p:sp>
      <p:sp>
        <p:nvSpPr>
          <p:cNvPr id="111" name="Google Shape;111;p1"/>
          <p:cNvSpPr txBox="1"/>
          <p:nvPr/>
        </p:nvSpPr>
        <p:spPr>
          <a:xfrm>
            <a:off x="4982875" y="2246454"/>
            <a:ext cx="408215" cy="82224"/>
          </a:xfrm>
          <a:prstGeom prst="rect">
            <a:avLst/>
          </a:prstGeom>
          <a:noFill/>
          <a:ln>
            <a:noFill/>
          </a:ln>
        </p:spPr>
        <p:txBody>
          <a:bodyPr spcFirstLastPara="1" wrap="square" lIns="31569" tIns="15784" rIns="31569" bIns="15784" anchor="t" anchorCtr="0">
            <a:noAutofit/>
          </a:bodyPr>
          <a:lstStyle/>
          <a:p>
            <a:pPr>
              <a:buClr>
                <a:srgbClr val="000000"/>
              </a:buClr>
              <a:buSzPts val="2000"/>
            </a:pPr>
            <a:r>
              <a:rPr lang="en-US" sz="484" b="1">
                <a:solidFill>
                  <a:srgbClr val="FFFFFF"/>
                </a:solidFill>
                <a:latin typeface="Book Antiqua"/>
                <a:ea typeface="Book Antiqua"/>
                <a:cs typeface="Book Antiqua"/>
                <a:sym typeface="Book Antiqua"/>
              </a:rPr>
              <a:t>PLEURA</a:t>
            </a:r>
            <a:endParaRPr sz="435">
              <a:solidFill>
                <a:srgbClr val="000000"/>
              </a:solidFill>
              <a:latin typeface="Arial"/>
              <a:ea typeface="Arial"/>
              <a:cs typeface="Arial"/>
              <a:sym typeface="Arial"/>
            </a:endParaRPr>
          </a:p>
        </p:txBody>
      </p:sp>
      <p:sp>
        <p:nvSpPr>
          <p:cNvPr id="112" name="Google Shape;112;p1"/>
          <p:cNvSpPr txBox="1"/>
          <p:nvPr/>
        </p:nvSpPr>
        <p:spPr>
          <a:xfrm>
            <a:off x="5007762" y="2419376"/>
            <a:ext cx="408505" cy="82224"/>
          </a:xfrm>
          <a:prstGeom prst="rect">
            <a:avLst/>
          </a:prstGeom>
          <a:noFill/>
          <a:ln>
            <a:noFill/>
          </a:ln>
        </p:spPr>
        <p:txBody>
          <a:bodyPr spcFirstLastPara="1" wrap="square" lIns="31569" tIns="15784" rIns="31569" bIns="15784" anchor="t" anchorCtr="0">
            <a:noAutofit/>
          </a:bodyPr>
          <a:lstStyle/>
          <a:p>
            <a:pPr>
              <a:buClr>
                <a:srgbClr val="000000"/>
              </a:buClr>
              <a:buSzPts val="2000"/>
            </a:pPr>
            <a:r>
              <a:rPr lang="en-US" sz="484" b="1">
                <a:solidFill>
                  <a:srgbClr val="FFFFFF"/>
                </a:solidFill>
                <a:latin typeface="Book Antiqua"/>
                <a:ea typeface="Book Antiqua"/>
                <a:cs typeface="Book Antiqua"/>
                <a:sym typeface="Book Antiqua"/>
              </a:rPr>
              <a:t>LUN</a:t>
            </a:r>
            <a:endParaRPr sz="435">
              <a:solidFill>
                <a:srgbClr val="000000"/>
              </a:solidFill>
              <a:latin typeface="Arial"/>
              <a:ea typeface="Arial"/>
              <a:cs typeface="Arial"/>
              <a:sym typeface="Arial"/>
            </a:endParaRPr>
          </a:p>
        </p:txBody>
      </p:sp>
      <p:sp>
        <p:nvSpPr>
          <p:cNvPr id="113" name="Google Shape;113;p1"/>
          <p:cNvSpPr txBox="1"/>
          <p:nvPr/>
        </p:nvSpPr>
        <p:spPr>
          <a:xfrm>
            <a:off x="4623020" y="2071368"/>
            <a:ext cx="480568" cy="82224"/>
          </a:xfrm>
          <a:prstGeom prst="rect">
            <a:avLst/>
          </a:prstGeom>
          <a:noFill/>
          <a:ln>
            <a:noFill/>
          </a:ln>
        </p:spPr>
        <p:txBody>
          <a:bodyPr spcFirstLastPara="1" wrap="square" lIns="31569" tIns="15784" rIns="31569" bIns="15784" anchor="t" anchorCtr="0">
            <a:noAutofit/>
          </a:bodyPr>
          <a:lstStyle/>
          <a:p>
            <a:pPr>
              <a:buClr>
                <a:srgbClr val="000000"/>
              </a:buClr>
              <a:buSzPts val="2000"/>
            </a:pPr>
            <a:r>
              <a:rPr lang="en-US" sz="484" b="1">
                <a:solidFill>
                  <a:srgbClr val="FFFFFF"/>
                </a:solidFill>
                <a:latin typeface="Book Antiqua"/>
                <a:ea typeface="Book Antiqua"/>
                <a:cs typeface="Book Antiqua"/>
                <a:sym typeface="Book Antiqua"/>
              </a:rPr>
              <a:t>RIB</a:t>
            </a:r>
            <a:endParaRPr sz="435">
              <a:solidFill>
                <a:srgbClr val="000000"/>
              </a:solidFill>
              <a:latin typeface="Arial"/>
              <a:ea typeface="Arial"/>
              <a:cs typeface="Arial"/>
              <a:sym typeface="Arial"/>
            </a:endParaRPr>
          </a:p>
        </p:txBody>
      </p:sp>
      <p:sp>
        <p:nvSpPr>
          <p:cNvPr id="114" name="Google Shape;114;p1"/>
          <p:cNvSpPr/>
          <p:nvPr/>
        </p:nvSpPr>
        <p:spPr>
          <a:xfrm>
            <a:off x="138920" y="1599288"/>
            <a:ext cx="4142478" cy="1168183"/>
          </a:xfrm>
          <a:prstGeom prst="rect">
            <a:avLst/>
          </a:prstGeom>
          <a:noFill/>
          <a:ln>
            <a:noFill/>
          </a:ln>
        </p:spPr>
        <p:txBody>
          <a:bodyPr spcFirstLastPara="1" wrap="square" lIns="22116" tIns="11055" rIns="22116" bIns="11055" anchor="ctr" anchorCtr="0">
            <a:noAutofit/>
          </a:bodyPr>
          <a:lstStyle/>
          <a:p>
            <a:pPr>
              <a:lnSpc>
                <a:spcPct val="115000"/>
              </a:lnSpc>
              <a:buClr>
                <a:schemeClr val="dk1"/>
              </a:buClr>
              <a:buSzPct val="90000"/>
            </a:pPr>
            <a:r>
              <a:rPr lang="en-US" sz="871" dirty="0">
                <a:solidFill>
                  <a:schemeClr val="dk1"/>
                </a:solidFill>
                <a:latin typeface="Book Antiqua"/>
                <a:ea typeface="Book Antiqua"/>
                <a:cs typeface="Book Antiqua"/>
                <a:sym typeface="Book Antiqua"/>
              </a:rPr>
              <a:t>Accidental extubation during prone position can be a life-threatening emergency requiring rapid establishment of airway</a:t>
            </a:r>
            <a:r>
              <a:rPr lang="en-US" sz="871" baseline="30000" dirty="0">
                <a:solidFill>
                  <a:schemeClr val="dk1"/>
                </a:solidFill>
                <a:latin typeface="Book Antiqua"/>
                <a:ea typeface="Book Antiqua"/>
                <a:cs typeface="Book Antiqua"/>
                <a:sym typeface="Book Antiqua"/>
              </a:rPr>
              <a:t>1-3</a:t>
            </a:r>
            <a:r>
              <a:rPr lang="en-US" sz="871" dirty="0">
                <a:solidFill>
                  <a:schemeClr val="dk1"/>
                </a:solidFill>
                <a:latin typeface="Book Antiqua"/>
                <a:ea typeface="Book Antiqua"/>
                <a:cs typeface="Book Antiqua"/>
                <a:sym typeface="Book Antiqua"/>
              </a:rPr>
              <a:t>. However, there is limited evidence of the best airway rescue method for this potentially catastrophic emergency. The aim of this study was to determine the most effective method to recover the airway in case of an inadvertent extubation during prone positioning by comparing three techniques: the supraglottic airway, video laryngoscope, and fibre optic bronchoscopy.</a:t>
            </a:r>
            <a:endParaRPr sz="871" b="1" dirty="0">
              <a:solidFill>
                <a:schemeClr val="dk1"/>
              </a:solidFill>
              <a:latin typeface="Book Antiqua"/>
              <a:ea typeface="Book Antiqua"/>
              <a:cs typeface="Book Antiqua"/>
              <a:sym typeface="Book Antiqua"/>
            </a:endParaRPr>
          </a:p>
        </p:txBody>
      </p:sp>
      <p:sp>
        <p:nvSpPr>
          <p:cNvPr id="115" name="Google Shape;115;p1"/>
          <p:cNvSpPr/>
          <p:nvPr/>
        </p:nvSpPr>
        <p:spPr>
          <a:xfrm>
            <a:off x="8356070" y="4310418"/>
            <a:ext cx="3747520" cy="668746"/>
          </a:xfrm>
          <a:prstGeom prst="rect">
            <a:avLst/>
          </a:prstGeom>
          <a:noFill/>
          <a:ln>
            <a:noFill/>
          </a:ln>
        </p:spPr>
        <p:txBody>
          <a:bodyPr spcFirstLastPara="1" wrap="square" lIns="22116" tIns="11055" rIns="22116" bIns="11055" anchor="ctr" anchorCtr="0">
            <a:noAutofit/>
          </a:bodyPr>
          <a:lstStyle/>
          <a:p>
            <a:pPr algn="just">
              <a:buClr>
                <a:schemeClr val="dk1"/>
              </a:buClr>
              <a:buSzPts val="4000"/>
            </a:pPr>
            <a:r>
              <a:rPr lang="en-US" sz="871" dirty="0">
                <a:solidFill>
                  <a:schemeClr val="dk1"/>
                </a:solidFill>
                <a:latin typeface="Book Antiqua"/>
                <a:ea typeface="Book Antiqua"/>
                <a:cs typeface="Book Antiqua"/>
                <a:sym typeface="Book Antiqua"/>
              </a:rPr>
              <a:t>The results of this mannequin study suggest that the supraglottic airway had the highest success rate in re-establishing the airway in the prone position.  For intubation, the FOB was more successful than the CMAC.</a:t>
            </a:r>
            <a:endParaRPr sz="871" dirty="0">
              <a:solidFill>
                <a:srgbClr val="000000"/>
              </a:solidFill>
              <a:latin typeface="Book Antiqua"/>
              <a:ea typeface="Book Antiqua"/>
              <a:cs typeface="Book Antiqua"/>
              <a:sym typeface="Book Antiqua"/>
            </a:endParaRPr>
          </a:p>
        </p:txBody>
      </p:sp>
      <p:pic>
        <p:nvPicPr>
          <p:cNvPr id="116" name="Google Shape;116;p1"/>
          <p:cNvPicPr preferRelativeResize="0"/>
          <p:nvPr/>
        </p:nvPicPr>
        <p:blipFill rotWithShape="1">
          <a:blip r:embed="rId3">
            <a:alphaModFix/>
          </a:blip>
          <a:srcRect/>
          <a:stretch/>
        </p:blipFill>
        <p:spPr>
          <a:xfrm>
            <a:off x="10053312" y="795994"/>
            <a:ext cx="1950891" cy="541184"/>
          </a:xfrm>
          <a:prstGeom prst="rect">
            <a:avLst/>
          </a:prstGeom>
          <a:noFill/>
          <a:ln>
            <a:noFill/>
          </a:ln>
        </p:spPr>
      </p:pic>
      <p:sp>
        <p:nvSpPr>
          <p:cNvPr id="117" name="Google Shape;117;p1"/>
          <p:cNvSpPr txBox="1"/>
          <p:nvPr/>
        </p:nvSpPr>
        <p:spPr>
          <a:xfrm>
            <a:off x="124315" y="1337178"/>
            <a:ext cx="4265317" cy="235857"/>
          </a:xfrm>
          <a:prstGeom prst="rect">
            <a:avLst/>
          </a:prstGeom>
          <a:solidFill>
            <a:srgbClr val="701C7F"/>
          </a:solidFill>
          <a:ln>
            <a:noFill/>
          </a:ln>
        </p:spPr>
        <p:txBody>
          <a:bodyPr spcFirstLastPara="1" wrap="square" lIns="57773" tIns="6459" rIns="12924" bIns="6459" anchor="t" anchorCtr="0">
            <a:noAutofit/>
          </a:bodyPr>
          <a:lstStyle/>
          <a:p>
            <a:pPr>
              <a:buClr>
                <a:srgbClr val="000000"/>
              </a:buClr>
              <a:buSzPts val="4800"/>
            </a:pPr>
            <a:r>
              <a:rPr lang="en-US" sz="1161" b="1">
                <a:solidFill>
                  <a:schemeClr val="lt1"/>
                </a:solidFill>
                <a:latin typeface="Book Antiqua"/>
                <a:ea typeface="Book Antiqua"/>
                <a:cs typeface="Book Antiqua"/>
                <a:sym typeface="Book Antiqua"/>
              </a:rPr>
              <a:t>Introduction</a:t>
            </a:r>
            <a:endParaRPr sz="1161">
              <a:solidFill>
                <a:srgbClr val="000000"/>
              </a:solidFill>
              <a:latin typeface="Book Antiqua"/>
              <a:ea typeface="Book Antiqua"/>
              <a:cs typeface="Book Antiqua"/>
              <a:sym typeface="Book Antiqua"/>
            </a:endParaRPr>
          </a:p>
        </p:txBody>
      </p:sp>
      <p:sp>
        <p:nvSpPr>
          <p:cNvPr id="118" name="Google Shape;118;p1"/>
          <p:cNvSpPr txBox="1"/>
          <p:nvPr/>
        </p:nvSpPr>
        <p:spPr>
          <a:xfrm>
            <a:off x="124315" y="2875053"/>
            <a:ext cx="4265317" cy="235857"/>
          </a:xfrm>
          <a:prstGeom prst="rect">
            <a:avLst/>
          </a:prstGeom>
          <a:solidFill>
            <a:srgbClr val="701C7F"/>
          </a:solidFill>
          <a:ln>
            <a:noFill/>
          </a:ln>
        </p:spPr>
        <p:txBody>
          <a:bodyPr spcFirstLastPara="1" wrap="square" lIns="57773" tIns="6459" rIns="12924" bIns="6459" anchor="t" anchorCtr="0">
            <a:noAutofit/>
          </a:bodyPr>
          <a:lstStyle/>
          <a:p>
            <a:pPr>
              <a:buClr>
                <a:srgbClr val="000000"/>
              </a:buClr>
              <a:buSzPts val="4800"/>
            </a:pPr>
            <a:r>
              <a:rPr lang="en-US" sz="1161" b="1">
                <a:solidFill>
                  <a:schemeClr val="lt1"/>
                </a:solidFill>
                <a:latin typeface="Book Antiqua"/>
                <a:ea typeface="Book Antiqua"/>
                <a:cs typeface="Book Antiqua"/>
                <a:sym typeface="Book Antiqua"/>
              </a:rPr>
              <a:t>Material and Methods</a:t>
            </a:r>
            <a:endParaRPr sz="1161">
              <a:solidFill>
                <a:srgbClr val="000000"/>
              </a:solidFill>
              <a:latin typeface="Arial"/>
              <a:ea typeface="Arial"/>
              <a:cs typeface="Arial"/>
              <a:sym typeface="Arial"/>
            </a:endParaRPr>
          </a:p>
        </p:txBody>
      </p:sp>
      <p:sp>
        <p:nvSpPr>
          <p:cNvPr id="119" name="Google Shape;119;p1"/>
          <p:cNvSpPr txBox="1"/>
          <p:nvPr/>
        </p:nvSpPr>
        <p:spPr>
          <a:xfrm>
            <a:off x="4476809" y="1333668"/>
            <a:ext cx="3793675" cy="231740"/>
          </a:xfrm>
          <a:prstGeom prst="rect">
            <a:avLst/>
          </a:prstGeom>
          <a:solidFill>
            <a:srgbClr val="701C7F"/>
          </a:solidFill>
          <a:ln>
            <a:noFill/>
          </a:ln>
        </p:spPr>
        <p:txBody>
          <a:bodyPr spcFirstLastPara="1" wrap="square" lIns="57773" tIns="6459" rIns="12924" bIns="6459" anchor="t" anchorCtr="0">
            <a:noAutofit/>
          </a:bodyPr>
          <a:lstStyle/>
          <a:p>
            <a:pPr>
              <a:buClr>
                <a:srgbClr val="000000"/>
              </a:buClr>
              <a:buSzPts val="4800"/>
            </a:pPr>
            <a:r>
              <a:rPr lang="en-US" sz="1161" b="1" dirty="0">
                <a:solidFill>
                  <a:schemeClr val="lt1"/>
                </a:solidFill>
                <a:latin typeface="Book Antiqua"/>
                <a:ea typeface="Book Antiqua"/>
                <a:cs typeface="Book Antiqua"/>
                <a:sym typeface="Book Antiqua"/>
              </a:rPr>
              <a:t>Results</a:t>
            </a:r>
            <a:endParaRPr sz="1161" dirty="0">
              <a:solidFill>
                <a:srgbClr val="000000"/>
              </a:solidFill>
              <a:latin typeface="Arial"/>
              <a:ea typeface="Arial"/>
              <a:cs typeface="Arial"/>
              <a:sym typeface="Arial"/>
            </a:endParaRPr>
          </a:p>
        </p:txBody>
      </p:sp>
      <p:sp>
        <p:nvSpPr>
          <p:cNvPr id="120" name="Google Shape;120;p1"/>
          <p:cNvSpPr txBox="1"/>
          <p:nvPr/>
        </p:nvSpPr>
        <p:spPr>
          <a:xfrm>
            <a:off x="8356071" y="5015226"/>
            <a:ext cx="3747520" cy="176421"/>
          </a:xfrm>
          <a:prstGeom prst="rect">
            <a:avLst/>
          </a:prstGeom>
          <a:solidFill>
            <a:srgbClr val="701C7F"/>
          </a:solidFill>
          <a:ln>
            <a:noFill/>
          </a:ln>
        </p:spPr>
        <p:txBody>
          <a:bodyPr spcFirstLastPara="1" wrap="square" lIns="57773" tIns="6459" rIns="12924" bIns="6459" anchor="t" anchorCtr="0">
            <a:noAutofit/>
          </a:bodyPr>
          <a:lstStyle/>
          <a:p>
            <a:pPr>
              <a:buClr>
                <a:srgbClr val="000000"/>
              </a:buClr>
              <a:buSzPts val="4800"/>
            </a:pPr>
            <a:r>
              <a:rPr lang="en-US" sz="1161" b="1">
                <a:solidFill>
                  <a:schemeClr val="lt1"/>
                </a:solidFill>
                <a:latin typeface="Book Antiqua"/>
                <a:ea typeface="Book Antiqua"/>
                <a:cs typeface="Book Antiqua"/>
                <a:sym typeface="Book Antiqua"/>
              </a:rPr>
              <a:t>References</a:t>
            </a:r>
            <a:endParaRPr sz="1161">
              <a:solidFill>
                <a:srgbClr val="000000"/>
              </a:solidFill>
              <a:latin typeface="Arial"/>
              <a:ea typeface="Arial"/>
              <a:cs typeface="Arial"/>
              <a:sym typeface="Arial"/>
            </a:endParaRPr>
          </a:p>
        </p:txBody>
      </p:sp>
      <p:pic>
        <p:nvPicPr>
          <p:cNvPr id="121" name="Google Shape;121;p1"/>
          <p:cNvPicPr preferRelativeResize="0"/>
          <p:nvPr/>
        </p:nvPicPr>
        <p:blipFill rotWithShape="1">
          <a:blip r:embed="rId4">
            <a:alphaModFix/>
          </a:blip>
          <a:srcRect/>
          <a:stretch/>
        </p:blipFill>
        <p:spPr>
          <a:xfrm>
            <a:off x="138920" y="637265"/>
            <a:ext cx="1320408" cy="541184"/>
          </a:xfrm>
          <a:prstGeom prst="rect">
            <a:avLst/>
          </a:prstGeom>
          <a:noFill/>
          <a:ln>
            <a:noFill/>
          </a:ln>
        </p:spPr>
      </p:pic>
      <p:sp>
        <p:nvSpPr>
          <p:cNvPr id="122" name="Google Shape;122;p1"/>
          <p:cNvSpPr txBox="1"/>
          <p:nvPr/>
        </p:nvSpPr>
        <p:spPr>
          <a:xfrm>
            <a:off x="8356070" y="4018424"/>
            <a:ext cx="3747520" cy="232693"/>
          </a:xfrm>
          <a:prstGeom prst="rect">
            <a:avLst/>
          </a:prstGeom>
          <a:solidFill>
            <a:srgbClr val="701C7F"/>
          </a:solidFill>
          <a:ln>
            <a:noFill/>
          </a:ln>
        </p:spPr>
        <p:txBody>
          <a:bodyPr spcFirstLastPara="1" wrap="square" lIns="57773" tIns="6459" rIns="12924" bIns="6459" anchor="t" anchorCtr="0">
            <a:noAutofit/>
          </a:bodyPr>
          <a:lstStyle/>
          <a:p>
            <a:pPr>
              <a:buClr>
                <a:srgbClr val="000000"/>
              </a:buClr>
              <a:buSzPts val="4800"/>
            </a:pPr>
            <a:r>
              <a:rPr lang="en-US" sz="1161" b="1">
                <a:solidFill>
                  <a:schemeClr val="lt1"/>
                </a:solidFill>
                <a:latin typeface="Book Antiqua"/>
                <a:ea typeface="Book Antiqua"/>
                <a:cs typeface="Book Antiqua"/>
                <a:sym typeface="Book Antiqua"/>
              </a:rPr>
              <a:t>Conclusions</a:t>
            </a:r>
            <a:endParaRPr sz="1161">
              <a:solidFill>
                <a:srgbClr val="000000"/>
              </a:solidFill>
              <a:latin typeface="Arial"/>
              <a:ea typeface="Arial"/>
              <a:cs typeface="Arial"/>
              <a:sym typeface="Arial"/>
            </a:endParaRPr>
          </a:p>
        </p:txBody>
      </p:sp>
      <p:sp>
        <p:nvSpPr>
          <p:cNvPr id="123" name="Google Shape;123;p1"/>
          <p:cNvSpPr txBox="1"/>
          <p:nvPr/>
        </p:nvSpPr>
        <p:spPr>
          <a:xfrm>
            <a:off x="4476809" y="1651871"/>
            <a:ext cx="3791938" cy="1246337"/>
          </a:xfrm>
          <a:prstGeom prst="rect">
            <a:avLst/>
          </a:prstGeom>
          <a:noFill/>
          <a:ln>
            <a:noFill/>
          </a:ln>
        </p:spPr>
        <p:txBody>
          <a:bodyPr spcFirstLastPara="1" wrap="square" lIns="22116" tIns="11055" rIns="22116" bIns="11055" anchor="t" anchorCtr="0">
            <a:noAutofit/>
          </a:bodyPr>
          <a:lstStyle/>
          <a:p>
            <a:pPr marL="171450" indent="-171450">
              <a:lnSpc>
                <a:spcPct val="115000"/>
              </a:lnSpc>
              <a:buClr>
                <a:schemeClr val="dk1"/>
              </a:buClr>
              <a:buSzPct val="100000"/>
              <a:buFont typeface="Arial" panose="020B0604020202020204" pitchFamily="34" charset="0"/>
              <a:buChar char="•"/>
            </a:pPr>
            <a:r>
              <a:rPr lang="en-US" sz="871" dirty="0">
                <a:latin typeface="Book Antiqua"/>
                <a:ea typeface="Book Antiqua"/>
                <a:cs typeface="Book Antiqua"/>
                <a:sym typeface="Book Antiqua"/>
              </a:rPr>
              <a:t>Success rates of airway rescue were </a:t>
            </a:r>
            <a:r>
              <a:rPr lang="en-US" sz="871" b="1" dirty="0">
                <a:latin typeface="Book Antiqua"/>
                <a:ea typeface="Book Antiqua"/>
                <a:cs typeface="Book Antiqua"/>
                <a:sym typeface="Book Antiqua"/>
              </a:rPr>
              <a:t>LMA =</a:t>
            </a:r>
            <a:r>
              <a:rPr lang="en-US" sz="871" dirty="0">
                <a:latin typeface="Book Antiqua"/>
                <a:ea typeface="Book Antiqua"/>
                <a:cs typeface="Book Antiqua"/>
                <a:sym typeface="Book Antiqua"/>
              </a:rPr>
              <a:t> </a:t>
            </a:r>
            <a:r>
              <a:rPr lang="en-US" sz="871" b="1" dirty="0">
                <a:solidFill>
                  <a:srgbClr val="FF0000"/>
                </a:solidFill>
                <a:latin typeface="Book Antiqua"/>
                <a:ea typeface="Book Antiqua"/>
                <a:cs typeface="Book Antiqua"/>
                <a:sym typeface="Book Antiqua"/>
              </a:rPr>
              <a:t>100%</a:t>
            </a:r>
            <a:r>
              <a:rPr lang="en-US" sz="871" b="1" dirty="0">
                <a:latin typeface="Book Antiqua"/>
                <a:ea typeface="Book Antiqua"/>
                <a:cs typeface="Book Antiqua"/>
                <a:sym typeface="Book Antiqua"/>
              </a:rPr>
              <a:t>,</a:t>
            </a:r>
            <a:r>
              <a:rPr lang="en-US" sz="871" dirty="0">
                <a:latin typeface="Book Antiqua"/>
                <a:ea typeface="Book Antiqua"/>
                <a:cs typeface="Book Antiqua"/>
                <a:sym typeface="Book Antiqua"/>
              </a:rPr>
              <a:t> </a:t>
            </a:r>
            <a:r>
              <a:rPr lang="en-US" sz="871" b="1" dirty="0">
                <a:latin typeface="Book Antiqua"/>
                <a:ea typeface="Book Antiqua"/>
                <a:cs typeface="Book Antiqua"/>
                <a:sym typeface="Book Antiqua"/>
              </a:rPr>
              <a:t>CMAC =</a:t>
            </a:r>
            <a:r>
              <a:rPr lang="en-US" sz="871" dirty="0">
                <a:latin typeface="Book Antiqua"/>
                <a:ea typeface="Book Antiqua"/>
                <a:cs typeface="Book Antiqua"/>
                <a:sym typeface="Book Antiqua"/>
              </a:rPr>
              <a:t>  </a:t>
            </a:r>
            <a:r>
              <a:rPr lang="en-US" sz="871" b="1" dirty="0">
                <a:solidFill>
                  <a:srgbClr val="FF0000"/>
                </a:solidFill>
                <a:latin typeface="Book Antiqua"/>
                <a:ea typeface="Book Antiqua"/>
                <a:cs typeface="Book Antiqua"/>
                <a:sym typeface="Book Antiqua"/>
              </a:rPr>
              <a:t>69.6%</a:t>
            </a:r>
            <a:r>
              <a:rPr lang="en-US" sz="871" dirty="0">
                <a:latin typeface="Book Antiqua"/>
                <a:ea typeface="Book Antiqua"/>
                <a:cs typeface="Book Antiqua"/>
                <a:sym typeface="Book Antiqua"/>
              </a:rPr>
              <a:t> and </a:t>
            </a:r>
            <a:r>
              <a:rPr lang="en-US" sz="871" b="1" dirty="0">
                <a:latin typeface="Book Antiqua"/>
                <a:ea typeface="Book Antiqua"/>
                <a:cs typeface="Book Antiqua"/>
                <a:sym typeface="Book Antiqua"/>
              </a:rPr>
              <a:t>FOB =</a:t>
            </a:r>
            <a:r>
              <a:rPr lang="en-US" sz="871" dirty="0">
                <a:latin typeface="Book Antiqua"/>
                <a:ea typeface="Book Antiqua"/>
                <a:cs typeface="Book Antiqua"/>
                <a:sym typeface="Book Antiqua"/>
              </a:rPr>
              <a:t> </a:t>
            </a:r>
            <a:r>
              <a:rPr lang="en-US" sz="871" b="1" dirty="0">
                <a:solidFill>
                  <a:srgbClr val="FF0000"/>
                </a:solidFill>
                <a:latin typeface="Book Antiqua"/>
                <a:ea typeface="Book Antiqua"/>
                <a:cs typeface="Book Antiqua"/>
                <a:sym typeface="Book Antiqua"/>
              </a:rPr>
              <a:t>91.3%</a:t>
            </a:r>
            <a:endParaRPr lang="en-US" sz="871" dirty="0">
              <a:latin typeface="Book Antiqua"/>
              <a:ea typeface="Book Antiqua"/>
              <a:cs typeface="Book Antiqua"/>
              <a:sym typeface="Book Antiqua"/>
            </a:endParaRPr>
          </a:p>
          <a:p>
            <a:pPr marL="171450" indent="-171450">
              <a:lnSpc>
                <a:spcPct val="115000"/>
              </a:lnSpc>
              <a:buClr>
                <a:schemeClr val="dk1"/>
              </a:buClr>
              <a:buSzPct val="100000"/>
              <a:buFont typeface="Arial" panose="020B0604020202020204" pitchFamily="34" charset="0"/>
              <a:buChar char="•"/>
            </a:pPr>
            <a:r>
              <a:rPr lang="en-US" sz="871" dirty="0">
                <a:solidFill>
                  <a:schemeClr val="dk1"/>
                </a:solidFill>
                <a:latin typeface="Book Antiqua"/>
                <a:ea typeface="Book Antiqua"/>
                <a:cs typeface="Book Antiqua"/>
                <a:sym typeface="Book Antiqua"/>
              </a:rPr>
              <a:t>The mean (SD) time to secure the airway was </a:t>
            </a:r>
            <a:r>
              <a:rPr lang="en-US" sz="871" b="1" dirty="0">
                <a:solidFill>
                  <a:schemeClr val="dk1"/>
                </a:solidFill>
                <a:latin typeface="Book Antiqua"/>
                <a:ea typeface="Book Antiqua"/>
                <a:cs typeface="Book Antiqua"/>
                <a:sym typeface="Book Antiqua"/>
              </a:rPr>
              <a:t>LMA = </a:t>
            </a:r>
            <a:r>
              <a:rPr lang="en-US" sz="871" b="1" dirty="0">
                <a:solidFill>
                  <a:srgbClr val="FF0000"/>
                </a:solidFill>
                <a:latin typeface="Book Antiqua"/>
                <a:ea typeface="Book Antiqua"/>
                <a:cs typeface="Book Antiqua"/>
                <a:sym typeface="Book Antiqua"/>
              </a:rPr>
              <a:t>18.1 (4.8) </a:t>
            </a:r>
            <a:r>
              <a:rPr lang="en-US" sz="871" b="1" dirty="0">
                <a:solidFill>
                  <a:schemeClr val="dk1"/>
                </a:solidFill>
                <a:latin typeface="Book Antiqua"/>
                <a:ea typeface="Book Antiqua"/>
                <a:cs typeface="Book Antiqua"/>
                <a:sym typeface="Book Antiqua"/>
              </a:rPr>
              <a:t>secs , CMAC = </a:t>
            </a:r>
            <a:r>
              <a:rPr lang="en-US" sz="871" b="1" dirty="0">
                <a:solidFill>
                  <a:srgbClr val="FF0000"/>
                </a:solidFill>
                <a:latin typeface="Book Antiqua"/>
                <a:ea typeface="Book Antiqua"/>
                <a:cs typeface="Book Antiqua"/>
                <a:sym typeface="Book Antiqua"/>
              </a:rPr>
              <a:t>78.3 (32.0) </a:t>
            </a:r>
            <a:r>
              <a:rPr lang="en-US" sz="871" b="1" dirty="0">
                <a:solidFill>
                  <a:schemeClr val="dk1"/>
                </a:solidFill>
                <a:latin typeface="Book Antiqua"/>
                <a:ea typeface="Book Antiqua"/>
                <a:cs typeface="Book Antiqua"/>
                <a:sym typeface="Book Antiqua"/>
              </a:rPr>
              <a:t>secs and FOB = </a:t>
            </a:r>
            <a:r>
              <a:rPr lang="en-US" sz="871" b="1" dirty="0">
                <a:solidFill>
                  <a:srgbClr val="FF0000"/>
                </a:solidFill>
                <a:latin typeface="Book Antiqua"/>
                <a:ea typeface="Book Antiqua"/>
                <a:cs typeface="Book Antiqua"/>
                <a:sym typeface="Book Antiqua"/>
              </a:rPr>
              <a:t>57.3 (24.6) </a:t>
            </a:r>
            <a:r>
              <a:rPr lang="en-US" sz="871" b="1" dirty="0">
                <a:solidFill>
                  <a:schemeClr val="dk1"/>
                </a:solidFill>
                <a:latin typeface="Book Antiqua"/>
                <a:ea typeface="Book Antiqua"/>
                <a:cs typeface="Book Antiqua"/>
                <a:sym typeface="Book Antiqua"/>
              </a:rPr>
              <a:t>secs</a:t>
            </a:r>
            <a:r>
              <a:rPr lang="en-US" sz="871" dirty="0">
                <a:solidFill>
                  <a:schemeClr val="dk1"/>
                </a:solidFill>
                <a:latin typeface="Book Antiqua"/>
                <a:ea typeface="Book Antiqua"/>
                <a:cs typeface="Book Antiqua"/>
                <a:sym typeface="Book Antiqua"/>
              </a:rPr>
              <a:t>. </a:t>
            </a:r>
          </a:p>
          <a:p>
            <a:pPr marL="171450" indent="-171450">
              <a:lnSpc>
                <a:spcPct val="115000"/>
              </a:lnSpc>
              <a:buClr>
                <a:schemeClr val="dk1"/>
              </a:buClr>
              <a:buSzPct val="100000"/>
              <a:buFont typeface="Arial" panose="020B0604020202020204" pitchFamily="34" charset="0"/>
              <a:buChar char="•"/>
            </a:pPr>
            <a:r>
              <a:rPr lang="en-US" sz="871" b="1" dirty="0">
                <a:latin typeface="Book Antiqua"/>
                <a:ea typeface="Book Antiqua"/>
                <a:cs typeface="Book Antiqua"/>
                <a:sym typeface="Book Antiqua"/>
              </a:rPr>
              <a:t>Five</a:t>
            </a:r>
            <a:r>
              <a:rPr lang="en-US" sz="871" dirty="0">
                <a:solidFill>
                  <a:srgbClr val="FF0000"/>
                </a:solidFill>
                <a:latin typeface="Book Antiqua"/>
                <a:ea typeface="Book Antiqua"/>
                <a:cs typeface="Book Antiqua"/>
                <a:sym typeface="Book Antiqua"/>
              </a:rPr>
              <a:t> (</a:t>
            </a:r>
            <a:r>
              <a:rPr lang="en-US" sz="871" b="1" dirty="0">
                <a:solidFill>
                  <a:srgbClr val="FF0000"/>
                </a:solidFill>
                <a:latin typeface="Book Antiqua"/>
                <a:ea typeface="Book Antiqua"/>
                <a:cs typeface="Book Antiqua"/>
                <a:sym typeface="Book Antiqua"/>
              </a:rPr>
              <a:t>23.8%</a:t>
            </a:r>
            <a:r>
              <a:rPr lang="en-US" sz="871" dirty="0">
                <a:solidFill>
                  <a:srgbClr val="FF0000"/>
                </a:solidFill>
                <a:latin typeface="Book Antiqua"/>
                <a:ea typeface="Book Antiqua"/>
                <a:cs typeface="Book Antiqua"/>
                <a:sym typeface="Book Antiqua"/>
              </a:rPr>
              <a:t>) </a:t>
            </a:r>
            <a:r>
              <a:rPr lang="en-US" sz="871" dirty="0">
                <a:solidFill>
                  <a:schemeClr val="dk1"/>
                </a:solidFill>
                <a:latin typeface="Book Antiqua"/>
                <a:ea typeface="Book Antiqua"/>
                <a:cs typeface="Book Antiqua"/>
                <a:sym typeface="Book Antiqua"/>
              </a:rPr>
              <a:t>participants (2 staff and 3 fellows) had a prior experience of handling an inadvertent prone extubation in their career. </a:t>
            </a:r>
          </a:p>
          <a:p>
            <a:pPr marL="171450" indent="-171450">
              <a:lnSpc>
                <a:spcPct val="115000"/>
              </a:lnSpc>
              <a:buClr>
                <a:schemeClr val="dk1"/>
              </a:buClr>
              <a:buSzPct val="100000"/>
              <a:buFont typeface="Arial" panose="020B0604020202020204" pitchFamily="34" charset="0"/>
              <a:buChar char="•"/>
            </a:pPr>
            <a:r>
              <a:rPr lang="en-US" sz="871" dirty="0">
                <a:solidFill>
                  <a:schemeClr val="dk1"/>
                </a:solidFill>
                <a:latin typeface="Book Antiqua"/>
                <a:ea typeface="Book Antiqua"/>
                <a:cs typeface="Book Antiqua"/>
                <a:sym typeface="Book Antiqua"/>
              </a:rPr>
              <a:t>The mean experience of the participants in </a:t>
            </a:r>
            <a:r>
              <a:rPr lang="en-US" sz="871" dirty="0" err="1">
                <a:solidFill>
                  <a:schemeClr val="dk1"/>
                </a:solidFill>
                <a:latin typeface="Book Antiqua"/>
                <a:ea typeface="Book Antiqua"/>
                <a:cs typeface="Book Antiqua"/>
                <a:sym typeface="Book Antiqua"/>
              </a:rPr>
              <a:t>anaesthesiology</a:t>
            </a:r>
            <a:r>
              <a:rPr lang="en-US" sz="871" dirty="0">
                <a:solidFill>
                  <a:schemeClr val="dk1"/>
                </a:solidFill>
                <a:latin typeface="Book Antiqua"/>
                <a:ea typeface="Book Antiqua"/>
                <a:cs typeface="Book Antiqua"/>
                <a:sym typeface="Book Antiqua"/>
              </a:rPr>
              <a:t> as a specialty was </a:t>
            </a:r>
            <a:r>
              <a:rPr lang="en-US" sz="871" b="1" dirty="0">
                <a:solidFill>
                  <a:srgbClr val="FF0000"/>
                </a:solidFill>
                <a:latin typeface="Book Antiqua"/>
                <a:ea typeface="Book Antiqua"/>
                <a:cs typeface="Book Antiqua"/>
                <a:sym typeface="Book Antiqua"/>
              </a:rPr>
              <a:t>12.0 (5.8</a:t>
            </a:r>
            <a:r>
              <a:rPr lang="en-US" sz="871" b="1" dirty="0">
                <a:solidFill>
                  <a:srgbClr val="980000"/>
                </a:solidFill>
                <a:latin typeface="Book Antiqua"/>
                <a:ea typeface="Book Antiqua"/>
                <a:cs typeface="Book Antiqua"/>
                <a:sym typeface="Book Antiqua"/>
              </a:rPr>
              <a:t>)</a:t>
            </a:r>
            <a:r>
              <a:rPr lang="en-US" sz="871" dirty="0">
                <a:solidFill>
                  <a:schemeClr val="dk1"/>
                </a:solidFill>
                <a:latin typeface="Book Antiqua"/>
                <a:ea typeface="Book Antiqua"/>
                <a:cs typeface="Book Antiqua"/>
                <a:sym typeface="Book Antiqua"/>
              </a:rPr>
              <a:t> years.</a:t>
            </a:r>
          </a:p>
          <a:p>
            <a:pPr marL="110597" indent="-110597">
              <a:lnSpc>
                <a:spcPct val="115000"/>
              </a:lnSpc>
              <a:buClr>
                <a:schemeClr val="dk1"/>
              </a:buClr>
              <a:buSzPts val="3600"/>
              <a:buFont typeface="Book Antiqua"/>
              <a:buChar char="●"/>
            </a:pPr>
            <a:endParaRPr sz="871" dirty="0">
              <a:solidFill>
                <a:schemeClr val="dk1"/>
              </a:solidFill>
              <a:latin typeface="Book Antiqua"/>
              <a:ea typeface="Book Antiqua"/>
              <a:cs typeface="Book Antiqua"/>
              <a:sym typeface="Book Antiqua"/>
            </a:endParaRPr>
          </a:p>
        </p:txBody>
      </p:sp>
      <p:sp>
        <p:nvSpPr>
          <p:cNvPr id="124" name="Google Shape;124;p1"/>
          <p:cNvSpPr/>
          <p:nvPr/>
        </p:nvSpPr>
        <p:spPr>
          <a:xfrm>
            <a:off x="8360358" y="5227709"/>
            <a:ext cx="3692728" cy="1511374"/>
          </a:xfrm>
          <a:prstGeom prst="rect">
            <a:avLst/>
          </a:prstGeom>
          <a:noFill/>
          <a:ln>
            <a:noFill/>
          </a:ln>
        </p:spPr>
        <p:txBody>
          <a:bodyPr spcFirstLastPara="1" wrap="square" lIns="22116" tIns="11055" rIns="22116" bIns="11055" anchor="t" anchorCtr="0">
            <a:noAutofit/>
          </a:bodyPr>
          <a:lstStyle/>
          <a:p>
            <a:pPr>
              <a:lnSpc>
                <a:spcPct val="115000"/>
              </a:lnSpc>
              <a:buClr>
                <a:schemeClr val="dk1"/>
              </a:buClr>
              <a:buSzPts val="1100"/>
            </a:pPr>
            <a:r>
              <a:rPr lang="en-US" sz="774" dirty="0">
                <a:solidFill>
                  <a:schemeClr val="dk1"/>
                </a:solidFill>
                <a:latin typeface="Book Antiqua"/>
                <a:ea typeface="Book Antiqua"/>
                <a:cs typeface="Book Antiqua"/>
                <a:sym typeface="Book Antiqua"/>
              </a:rPr>
              <a:t>1. </a:t>
            </a:r>
            <a:r>
              <a:rPr lang="en-US" sz="774" dirty="0" err="1">
                <a:solidFill>
                  <a:schemeClr val="dk1"/>
                </a:solidFill>
                <a:latin typeface="Book Antiqua"/>
                <a:ea typeface="Book Antiqua"/>
                <a:cs typeface="Book Antiqua"/>
                <a:sym typeface="Book Antiqua"/>
              </a:rPr>
              <a:t>Abrishami</a:t>
            </a:r>
            <a:r>
              <a:rPr lang="en-US" sz="774" dirty="0">
                <a:solidFill>
                  <a:schemeClr val="dk1"/>
                </a:solidFill>
                <a:latin typeface="Book Antiqua"/>
                <a:ea typeface="Book Antiqua"/>
                <a:cs typeface="Book Antiqua"/>
                <a:sym typeface="Book Antiqua"/>
              </a:rPr>
              <a:t> A, Zilberman P, Chung F. Brief review: Airway rescue with insertion of laryngeal mask airway devices with patients in the prone position. Canadian Journal of </a:t>
            </a:r>
            <a:r>
              <a:rPr lang="en-US" sz="774" dirty="0" err="1">
                <a:solidFill>
                  <a:schemeClr val="dk1"/>
                </a:solidFill>
                <a:latin typeface="Book Antiqua"/>
                <a:ea typeface="Book Antiqua"/>
                <a:cs typeface="Book Antiqua"/>
                <a:sym typeface="Book Antiqua"/>
              </a:rPr>
              <a:t>Anaesthesiology</a:t>
            </a:r>
            <a:r>
              <a:rPr lang="en-US" sz="774" dirty="0">
                <a:solidFill>
                  <a:schemeClr val="dk1"/>
                </a:solidFill>
                <a:latin typeface="Book Antiqua"/>
                <a:ea typeface="Book Antiqua"/>
                <a:cs typeface="Book Antiqua"/>
                <a:sym typeface="Book Antiqua"/>
              </a:rPr>
              <a:t>. 2010; 57:1014–20.</a:t>
            </a:r>
            <a:endParaRPr sz="774" dirty="0">
              <a:solidFill>
                <a:schemeClr val="dk1"/>
              </a:solidFill>
              <a:latin typeface="Book Antiqua"/>
              <a:ea typeface="Book Antiqua"/>
              <a:cs typeface="Book Antiqua"/>
              <a:sym typeface="Book Antiqua"/>
            </a:endParaRPr>
          </a:p>
          <a:p>
            <a:pPr>
              <a:lnSpc>
                <a:spcPct val="115000"/>
              </a:lnSpc>
              <a:buClr>
                <a:schemeClr val="dk1"/>
              </a:buClr>
              <a:buSzPts val="1100"/>
            </a:pPr>
            <a:r>
              <a:rPr lang="en-US" sz="774" dirty="0">
                <a:solidFill>
                  <a:schemeClr val="dk1"/>
                </a:solidFill>
                <a:latin typeface="Book Antiqua"/>
                <a:ea typeface="Book Antiqua"/>
                <a:cs typeface="Book Antiqua"/>
                <a:sym typeface="Book Antiqua"/>
              </a:rPr>
              <a:t>2. Thiel D, </a:t>
            </a:r>
            <a:r>
              <a:rPr lang="en-US" sz="774" dirty="0" err="1">
                <a:solidFill>
                  <a:schemeClr val="dk1"/>
                </a:solidFill>
                <a:latin typeface="Book Antiqua"/>
                <a:ea typeface="Book Antiqua"/>
                <a:cs typeface="Book Antiqua"/>
                <a:sym typeface="Book Antiqua"/>
              </a:rPr>
              <a:t>Houten</a:t>
            </a:r>
            <a:r>
              <a:rPr lang="en-US" sz="774" dirty="0">
                <a:solidFill>
                  <a:schemeClr val="dk1"/>
                </a:solidFill>
                <a:latin typeface="Book Antiqua"/>
                <a:ea typeface="Book Antiqua"/>
                <a:cs typeface="Book Antiqua"/>
                <a:sym typeface="Book Antiqua"/>
              </a:rPr>
              <a:t> J, </a:t>
            </a:r>
            <a:r>
              <a:rPr lang="en-US" sz="774" dirty="0" err="1">
                <a:solidFill>
                  <a:schemeClr val="dk1"/>
                </a:solidFill>
                <a:latin typeface="Book Antiqua"/>
                <a:ea typeface="Book Antiqua"/>
                <a:cs typeface="Book Antiqua"/>
                <a:sym typeface="Book Antiqua"/>
              </a:rPr>
              <a:t>Wecksell</a:t>
            </a:r>
            <a:r>
              <a:rPr lang="en-US" sz="774" dirty="0">
                <a:solidFill>
                  <a:schemeClr val="dk1"/>
                </a:solidFill>
                <a:latin typeface="Book Antiqua"/>
                <a:ea typeface="Book Antiqua"/>
                <a:cs typeface="Book Antiqua"/>
                <a:sym typeface="Book Antiqua"/>
              </a:rPr>
              <a:t> M. Accidental tracheal extubation of a patient in the prone position. AA Case Reports. 2014; 2:20–2.</a:t>
            </a:r>
            <a:endParaRPr sz="774" dirty="0">
              <a:solidFill>
                <a:schemeClr val="dk1"/>
              </a:solidFill>
              <a:latin typeface="Book Antiqua"/>
              <a:ea typeface="Book Antiqua"/>
              <a:cs typeface="Book Antiqua"/>
              <a:sym typeface="Book Antiqua"/>
            </a:endParaRPr>
          </a:p>
          <a:p>
            <a:pPr>
              <a:lnSpc>
                <a:spcPct val="115000"/>
              </a:lnSpc>
              <a:buClr>
                <a:schemeClr val="dk1"/>
              </a:buClr>
              <a:buSzPts val="1100"/>
            </a:pPr>
            <a:r>
              <a:rPr lang="en-US" sz="774" dirty="0">
                <a:solidFill>
                  <a:schemeClr val="dk1"/>
                </a:solidFill>
                <a:latin typeface="Book Antiqua"/>
                <a:ea typeface="Book Antiqua"/>
                <a:cs typeface="Book Antiqua"/>
                <a:sym typeface="Book Antiqua"/>
              </a:rPr>
              <a:t>3. Hung MH, Fan SZ, Lin CP, Hsu YC, Shih PY, Lee TS. Emergency airway management with fiberoptic intubation in the prone position with a fixed flexed neck. Anesthesia &amp; Analgesia. 2008; 107:1704–6.</a:t>
            </a:r>
            <a:endParaRPr sz="774" dirty="0">
              <a:solidFill>
                <a:schemeClr val="dk1"/>
              </a:solidFill>
              <a:latin typeface="Book Antiqua"/>
              <a:ea typeface="Book Antiqua"/>
              <a:cs typeface="Book Antiqua"/>
              <a:sym typeface="Book Antiqua"/>
            </a:endParaRPr>
          </a:p>
          <a:p>
            <a:pPr>
              <a:buClr>
                <a:srgbClr val="000000"/>
              </a:buClr>
              <a:buSzPts val="3600"/>
            </a:pPr>
            <a:endParaRPr sz="871" dirty="0">
              <a:latin typeface="Book Antiqua"/>
              <a:ea typeface="Book Antiqua"/>
              <a:cs typeface="Book Antiqua"/>
              <a:sym typeface="Book Antiqua"/>
            </a:endParaRPr>
          </a:p>
        </p:txBody>
      </p:sp>
      <p:sp>
        <p:nvSpPr>
          <p:cNvPr id="125" name="Google Shape;125;p1"/>
          <p:cNvSpPr/>
          <p:nvPr/>
        </p:nvSpPr>
        <p:spPr>
          <a:xfrm>
            <a:off x="4448261" y="3838719"/>
            <a:ext cx="3864940" cy="290359"/>
          </a:xfrm>
          <a:prstGeom prst="rect">
            <a:avLst/>
          </a:prstGeom>
          <a:noFill/>
          <a:ln>
            <a:noFill/>
          </a:ln>
        </p:spPr>
        <p:txBody>
          <a:bodyPr spcFirstLastPara="1" wrap="square" lIns="22116" tIns="11055" rIns="22116" bIns="11055" anchor="t" anchorCtr="0">
            <a:noAutofit/>
          </a:bodyPr>
          <a:lstStyle/>
          <a:p>
            <a:pPr>
              <a:buClr>
                <a:srgbClr val="000000"/>
              </a:buClr>
              <a:buSzPts val="3600"/>
            </a:pPr>
            <a:endParaRPr sz="871">
              <a:solidFill>
                <a:srgbClr val="000000"/>
              </a:solidFill>
              <a:latin typeface="Book Antiqua"/>
              <a:ea typeface="Book Antiqua"/>
              <a:cs typeface="Book Antiqua"/>
              <a:sym typeface="Book Antiqua"/>
            </a:endParaRPr>
          </a:p>
        </p:txBody>
      </p:sp>
      <p:sp>
        <p:nvSpPr>
          <p:cNvPr id="126" name="Google Shape;126;p1"/>
          <p:cNvSpPr txBox="1"/>
          <p:nvPr/>
        </p:nvSpPr>
        <p:spPr>
          <a:xfrm>
            <a:off x="124315" y="3277928"/>
            <a:ext cx="4181685" cy="1277822"/>
          </a:xfrm>
          <a:prstGeom prst="rect">
            <a:avLst/>
          </a:prstGeom>
          <a:noFill/>
          <a:ln>
            <a:noFill/>
          </a:ln>
        </p:spPr>
        <p:txBody>
          <a:bodyPr spcFirstLastPara="1" wrap="square" lIns="22116" tIns="22116" rIns="22116" bIns="22116" anchor="t" anchorCtr="0">
            <a:spAutoFit/>
          </a:bodyPr>
          <a:lstStyle/>
          <a:p>
            <a:pPr marL="171450" indent="-171450">
              <a:lnSpc>
                <a:spcPct val="115000"/>
              </a:lnSpc>
              <a:buClr>
                <a:schemeClr val="dk1"/>
              </a:buClr>
              <a:buSzPct val="100000"/>
              <a:buFont typeface="Arial" panose="020B0604020202020204" pitchFamily="34" charset="0"/>
              <a:buChar char="•"/>
            </a:pPr>
            <a:r>
              <a:rPr lang="en-US" sz="871" dirty="0">
                <a:solidFill>
                  <a:schemeClr val="dk1"/>
                </a:solidFill>
                <a:latin typeface="Book Antiqua"/>
                <a:ea typeface="Book Antiqua"/>
                <a:cs typeface="Book Antiqua"/>
                <a:sym typeface="Book Antiqua"/>
              </a:rPr>
              <a:t>This is an observational mannequin study comparing the airway rescue performances of three techniques: the supraglottic airway (LMA), video laryngoscope (CMAC), and fibre optic bronchoscope (FOB).</a:t>
            </a:r>
            <a:endParaRPr sz="871" dirty="0">
              <a:solidFill>
                <a:schemeClr val="dk1"/>
              </a:solidFill>
              <a:latin typeface="Book Antiqua"/>
              <a:ea typeface="Book Antiqua"/>
              <a:cs typeface="Book Antiqua"/>
              <a:sym typeface="Book Antiqua"/>
            </a:endParaRPr>
          </a:p>
          <a:p>
            <a:pPr marL="171450" indent="-171450">
              <a:lnSpc>
                <a:spcPct val="115000"/>
              </a:lnSpc>
              <a:buClr>
                <a:schemeClr val="dk1"/>
              </a:buClr>
              <a:buSzPct val="100000"/>
              <a:buFont typeface="Arial" panose="020B0604020202020204" pitchFamily="34" charset="0"/>
              <a:buChar char="•"/>
            </a:pPr>
            <a:r>
              <a:rPr lang="en-US" sz="871" dirty="0">
                <a:latin typeface="Book Antiqua"/>
                <a:ea typeface="Book Antiqua"/>
                <a:cs typeface="Book Antiqua"/>
                <a:sym typeface="Book Antiqua"/>
              </a:rPr>
              <a:t>Total of </a:t>
            </a:r>
            <a:r>
              <a:rPr lang="en-US" sz="871" b="1" dirty="0">
                <a:solidFill>
                  <a:srgbClr val="FF0000"/>
                </a:solidFill>
                <a:latin typeface="Book Antiqua"/>
                <a:ea typeface="Book Antiqua"/>
                <a:cs typeface="Book Antiqua"/>
                <a:sym typeface="Book Antiqua"/>
              </a:rPr>
              <a:t>23</a:t>
            </a:r>
            <a:r>
              <a:rPr lang="en-US" sz="871" dirty="0">
                <a:solidFill>
                  <a:schemeClr val="dk1"/>
                </a:solidFill>
                <a:latin typeface="Book Antiqua"/>
                <a:ea typeface="Book Antiqua"/>
                <a:cs typeface="Book Antiqua"/>
                <a:sym typeface="Book Antiqua"/>
              </a:rPr>
              <a:t> participants : Anesthesia Staff = </a:t>
            </a:r>
            <a:r>
              <a:rPr lang="en-US" sz="871" b="1" dirty="0">
                <a:solidFill>
                  <a:srgbClr val="FF0000"/>
                </a:solidFill>
                <a:latin typeface="Book Antiqua"/>
                <a:ea typeface="Book Antiqua"/>
                <a:cs typeface="Book Antiqua"/>
                <a:sym typeface="Book Antiqua"/>
              </a:rPr>
              <a:t>11  (47.8%) </a:t>
            </a:r>
            <a:r>
              <a:rPr lang="en-US" sz="871" dirty="0">
                <a:solidFill>
                  <a:schemeClr val="dk1"/>
                </a:solidFill>
                <a:latin typeface="Book Antiqua"/>
                <a:ea typeface="Book Antiqua"/>
                <a:cs typeface="Book Antiqua"/>
                <a:sym typeface="Book Antiqua"/>
              </a:rPr>
              <a:t>and Fellows = </a:t>
            </a:r>
            <a:r>
              <a:rPr lang="en-US" sz="871" b="1" dirty="0">
                <a:solidFill>
                  <a:srgbClr val="FF0000"/>
                </a:solidFill>
                <a:latin typeface="Book Antiqua"/>
                <a:ea typeface="Book Antiqua"/>
                <a:cs typeface="Book Antiqua"/>
                <a:sym typeface="Book Antiqua"/>
              </a:rPr>
              <a:t>12 (52.1%) </a:t>
            </a:r>
            <a:r>
              <a:rPr lang="en-US" sz="871" dirty="0">
                <a:latin typeface="Book Antiqua"/>
                <a:ea typeface="Book Antiqua"/>
                <a:cs typeface="Book Antiqua"/>
                <a:sym typeface="Book Antiqua"/>
              </a:rPr>
              <a:t>performed airway</a:t>
            </a:r>
            <a:r>
              <a:rPr lang="en-US" sz="871" b="1" dirty="0">
                <a:latin typeface="Book Antiqua"/>
                <a:ea typeface="Book Antiqua"/>
                <a:cs typeface="Book Antiqua"/>
                <a:sym typeface="Book Antiqua"/>
              </a:rPr>
              <a:t> </a:t>
            </a:r>
            <a:r>
              <a:rPr lang="en-US" sz="871" dirty="0">
                <a:solidFill>
                  <a:schemeClr val="dk1"/>
                </a:solidFill>
                <a:latin typeface="Book Antiqua"/>
                <a:ea typeface="Book Antiqua"/>
                <a:cs typeface="Book Antiqua"/>
                <a:sym typeface="Book Antiqua"/>
              </a:rPr>
              <a:t>management on a mannequin positioned prone in head pins. </a:t>
            </a:r>
          </a:p>
          <a:p>
            <a:pPr marL="171450" indent="-171450">
              <a:lnSpc>
                <a:spcPct val="115000"/>
              </a:lnSpc>
              <a:buClr>
                <a:schemeClr val="dk1"/>
              </a:buClr>
              <a:buSzPct val="100000"/>
              <a:buFont typeface="Arial" panose="020B0604020202020204" pitchFamily="34" charset="0"/>
              <a:buChar char="•"/>
            </a:pPr>
            <a:r>
              <a:rPr lang="en-US" sz="871" dirty="0">
                <a:solidFill>
                  <a:schemeClr val="dk1"/>
                </a:solidFill>
                <a:latin typeface="Book Antiqua"/>
                <a:ea typeface="Book Antiqua"/>
                <a:cs typeface="Book Antiqua"/>
                <a:sym typeface="Book Antiqua"/>
              </a:rPr>
              <a:t>The time required for definitive airway management and the success rates were recorded.</a:t>
            </a:r>
            <a:endParaRPr sz="871" dirty="0">
              <a:solidFill>
                <a:schemeClr val="dk1"/>
              </a:solidFill>
              <a:latin typeface="Book Antiqua"/>
              <a:ea typeface="Book Antiqua"/>
              <a:cs typeface="Book Antiqua"/>
              <a:sym typeface="Book Antiqua"/>
            </a:endParaRPr>
          </a:p>
          <a:p>
            <a:pPr>
              <a:lnSpc>
                <a:spcPct val="115000"/>
              </a:lnSpc>
            </a:pPr>
            <a:endParaRPr sz="871" dirty="0">
              <a:latin typeface="Book Antiqua"/>
              <a:ea typeface="Book Antiqua"/>
              <a:cs typeface="Book Antiqua"/>
              <a:sym typeface="Book Antiqua"/>
            </a:endParaRPr>
          </a:p>
        </p:txBody>
      </p:sp>
      <p:sp>
        <p:nvSpPr>
          <p:cNvPr id="127" name="Google Shape;127;p1"/>
          <p:cNvSpPr txBox="1"/>
          <p:nvPr/>
        </p:nvSpPr>
        <p:spPr>
          <a:xfrm>
            <a:off x="8455457" y="1429535"/>
            <a:ext cx="3548746" cy="1740256"/>
          </a:xfrm>
          <a:prstGeom prst="rect">
            <a:avLst/>
          </a:prstGeom>
          <a:noFill/>
          <a:ln>
            <a:noFill/>
          </a:ln>
        </p:spPr>
        <p:txBody>
          <a:bodyPr spcFirstLastPara="1" wrap="square" lIns="22116" tIns="22116" rIns="22116" bIns="22116" anchor="t" anchorCtr="0">
            <a:spAutoFit/>
          </a:bodyPr>
          <a:lstStyle/>
          <a:p>
            <a:pPr marL="171450" indent="-171450">
              <a:lnSpc>
                <a:spcPct val="115000"/>
              </a:lnSpc>
              <a:buClr>
                <a:schemeClr val="dk1"/>
              </a:buClr>
              <a:buSzPct val="100000"/>
              <a:buFont typeface="Arial" panose="020B0604020202020204" pitchFamily="34" charset="0"/>
              <a:buChar char="•"/>
            </a:pPr>
            <a:r>
              <a:rPr lang="en-CA" sz="871" dirty="0">
                <a:latin typeface="Book Antiqua" panose="02040602050305030304" pitchFamily="18" charset="0"/>
              </a:rPr>
              <a:t>The inclusion of participants’ position, prior experience of handling an inadvertent prone </a:t>
            </a:r>
            <a:r>
              <a:rPr lang="en-CA" sz="871" dirty="0" err="1">
                <a:latin typeface="Book Antiqua" panose="02040602050305030304" pitchFamily="18" charset="0"/>
              </a:rPr>
              <a:t>extubation</a:t>
            </a:r>
            <a:r>
              <a:rPr lang="en-CA" sz="871" dirty="0">
                <a:latin typeface="Book Antiqua" panose="02040602050305030304" pitchFamily="18" charset="0"/>
              </a:rPr>
              <a:t>, or number of years of experience as covariates in the model did not affect results </a:t>
            </a:r>
          </a:p>
          <a:p>
            <a:pPr marL="171450" indent="-171450">
              <a:lnSpc>
                <a:spcPct val="115000"/>
              </a:lnSpc>
              <a:buClr>
                <a:schemeClr val="dk1"/>
              </a:buClr>
              <a:buSzPct val="100000"/>
              <a:buFont typeface="Arial" panose="020B0604020202020204" pitchFamily="34" charset="0"/>
              <a:buChar char="•"/>
            </a:pPr>
            <a:r>
              <a:rPr lang="en-US" sz="871" b="1" dirty="0">
                <a:solidFill>
                  <a:schemeClr val="dk1"/>
                </a:solidFill>
                <a:latin typeface="Book Antiqua"/>
                <a:ea typeface="Book Antiqua"/>
                <a:cs typeface="Book Antiqua"/>
                <a:sym typeface="Book Antiqua"/>
              </a:rPr>
              <a:t>Fellows, compared to staff </a:t>
            </a:r>
            <a:r>
              <a:rPr lang="en-US" sz="871" dirty="0">
                <a:solidFill>
                  <a:schemeClr val="dk1"/>
                </a:solidFill>
                <a:latin typeface="Book Antiqua"/>
                <a:ea typeface="Book Antiqua"/>
                <a:cs typeface="Book Antiqua"/>
                <a:sym typeface="Book Antiqua"/>
              </a:rPr>
              <a:t>were faster in establishing a definitive airway using a CMAC and slower using a FOB, but they failed more times than the staff anesthesiologists.</a:t>
            </a:r>
            <a:endParaRPr sz="871" dirty="0">
              <a:solidFill>
                <a:schemeClr val="dk1"/>
              </a:solidFill>
              <a:latin typeface="Book Antiqua"/>
              <a:ea typeface="Book Antiqua"/>
              <a:cs typeface="Book Antiqua"/>
              <a:sym typeface="Book Antiqua"/>
            </a:endParaRPr>
          </a:p>
          <a:p>
            <a:pPr marL="171450" indent="-171450">
              <a:lnSpc>
                <a:spcPct val="115000"/>
              </a:lnSpc>
              <a:buClr>
                <a:schemeClr val="dk1"/>
              </a:buClr>
              <a:buSzPct val="100000"/>
              <a:buFont typeface="Arial" panose="020B0604020202020204" pitchFamily="34" charset="0"/>
              <a:buChar char="•"/>
            </a:pPr>
            <a:r>
              <a:rPr lang="en-US" sz="871" dirty="0">
                <a:solidFill>
                  <a:schemeClr val="dk1"/>
                </a:solidFill>
                <a:latin typeface="Book Antiqua"/>
                <a:ea typeface="Book Antiqua"/>
                <a:cs typeface="Book Antiqua"/>
                <a:sym typeface="Book Antiqua"/>
              </a:rPr>
              <a:t>Amongst the 7 participants who failed to establish a definitive airway in the allotted time of 180 seconds 3 participants had a prior experience of establishing an airway in real life during an inadvertent extubation during prone positioning</a:t>
            </a:r>
          </a:p>
          <a:p>
            <a:pPr marL="110597" indent="-110597">
              <a:lnSpc>
                <a:spcPct val="115000"/>
              </a:lnSpc>
              <a:buClr>
                <a:schemeClr val="dk1"/>
              </a:buClr>
              <a:buSzPts val="3600"/>
              <a:buFont typeface="Book Antiqua"/>
              <a:buChar char="●"/>
            </a:pPr>
            <a:endParaRPr sz="871" dirty="0">
              <a:solidFill>
                <a:schemeClr val="dk1"/>
              </a:solidFill>
              <a:latin typeface="Book Antiqua"/>
              <a:ea typeface="Book Antiqua"/>
              <a:cs typeface="Book Antiqua"/>
              <a:sym typeface="Book Antiqua"/>
            </a:endParaRPr>
          </a:p>
        </p:txBody>
      </p:sp>
      <p:pic>
        <p:nvPicPr>
          <p:cNvPr id="128" name="Google Shape;128;p1"/>
          <p:cNvPicPr preferRelativeResize="0"/>
          <p:nvPr/>
        </p:nvPicPr>
        <p:blipFill>
          <a:blip r:embed="rId5">
            <a:alphaModFix/>
          </a:blip>
          <a:stretch>
            <a:fillRect/>
          </a:stretch>
        </p:blipFill>
        <p:spPr>
          <a:xfrm>
            <a:off x="942571" y="4439653"/>
            <a:ext cx="2283868" cy="1712901"/>
          </a:xfrm>
          <a:prstGeom prst="rect">
            <a:avLst/>
          </a:prstGeom>
          <a:noFill/>
          <a:ln>
            <a:noFill/>
          </a:ln>
        </p:spPr>
      </p:pic>
      <p:pic>
        <p:nvPicPr>
          <p:cNvPr id="3" name="Picture 2" descr="Chart, box and whisker chart&#10;&#10;Description automatically generated">
            <a:extLst>
              <a:ext uri="{FF2B5EF4-FFF2-40B4-BE49-F238E27FC236}">
                <a16:creationId xmlns:a16="http://schemas.microsoft.com/office/drawing/2014/main" id="{BE917F65-B105-FCA6-4A72-C3C06CEB5A28}"/>
              </a:ext>
            </a:extLst>
          </p:cNvPr>
          <p:cNvPicPr>
            <a:picLocks noChangeAspect="1"/>
          </p:cNvPicPr>
          <p:nvPr/>
        </p:nvPicPr>
        <p:blipFill>
          <a:blip r:embed="rId6"/>
          <a:stretch>
            <a:fillRect/>
          </a:stretch>
        </p:blipFill>
        <p:spPr>
          <a:xfrm>
            <a:off x="4718120" y="3032599"/>
            <a:ext cx="3241584" cy="2491734"/>
          </a:xfrm>
          <a:prstGeom prst="rect">
            <a:avLst/>
          </a:prstGeom>
        </p:spPr>
      </p:pic>
      <p:sp>
        <p:nvSpPr>
          <p:cNvPr id="4" name="TextBox 3">
            <a:extLst>
              <a:ext uri="{FF2B5EF4-FFF2-40B4-BE49-F238E27FC236}">
                <a16:creationId xmlns:a16="http://schemas.microsoft.com/office/drawing/2014/main" id="{2886A53F-8A89-CFF8-4713-99EA2E44AC6B}"/>
              </a:ext>
            </a:extLst>
          </p:cNvPr>
          <p:cNvSpPr txBox="1"/>
          <p:nvPr/>
        </p:nvSpPr>
        <p:spPr>
          <a:xfrm>
            <a:off x="4623020" y="5581526"/>
            <a:ext cx="3485028" cy="854786"/>
          </a:xfrm>
          <a:prstGeom prst="rect">
            <a:avLst/>
          </a:prstGeom>
          <a:noFill/>
        </p:spPr>
        <p:txBody>
          <a:bodyPr wrap="square" rtlCol="0">
            <a:spAutoFit/>
          </a:bodyPr>
          <a:lstStyle/>
          <a:p>
            <a:pPr marL="171450" indent="-171450">
              <a:lnSpc>
                <a:spcPct val="115000"/>
              </a:lnSpc>
              <a:buClr>
                <a:schemeClr val="dk1"/>
              </a:buClr>
              <a:buSzPct val="100000"/>
              <a:buFont typeface="Arial" panose="020B0604020202020204" pitchFamily="34" charset="0"/>
              <a:buChar char="•"/>
            </a:pPr>
            <a:r>
              <a:rPr lang="en-CA" sz="871" dirty="0">
                <a:latin typeface="Book Antiqua" panose="02040602050305030304" pitchFamily="18" charset="0"/>
              </a:rPr>
              <a:t>There were significant differences in the time required for definitive airway management between the </a:t>
            </a:r>
            <a:r>
              <a:rPr lang="en-CA" sz="871" b="1" dirty="0">
                <a:latin typeface="Book Antiqua" panose="02040602050305030304" pitchFamily="18" charset="0"/>
              </a:rPr>
              <a:t>LMA and FOB </a:t>
            </a:r>
            <a:r>
              <a:rPr lang="en-CA" sz="871" dirty="0">
                <a:latin typeface="Book Antiqua" panose="02040602050305030304" pitchFamily="18" charset="0"/>
              </a:rPr>
              <a:t>(t = 5.79, p&lt;0.001, 95% CI = 25.92 – 52.38), the </a:t>
            </a:r>
            <a:r>
              <a:rPr lang="en-CA" sz="871" b="1" dirty="0">
                <a:latin typeface="Book Antiqua" panose="02040602050305030304" pitchFamily="18" charset="0"/>
              </a:rPr>
              <a:t>LMA and CMAC </a:t>
            </a:r>
            <a:r>
              <a:rPr lang="en-CA" sz="871" dirty="0">
                <a:latin typeface="Book Antiqua" panose="02040602050305030304" pitchFamily="18" charset="0"/>
              </a:rPr>
              <a:t>(t = 8.90, p&lt;0.001, 95% CI = 46.93 – 73.40), and the </a:t>
            </a:r>
            <a:r>
              <a:rPr lang="en-CA" sz="871" b="1" dirty="0">
                <a:latin typeface="Book Antiqua" panose="02040602050305030304" pitchFamily="18" charset="0"/>
              </a:rPr>
              <a:t>FOB and CMAC </a:t>
            </a:r>
            <a:r>
              <a:rPr lang="en-CA" sz="871" dirty="0">
                <a:latin typeface="Book Antiqua" panose="02040602050305030304" pitchFamily="18" charset="0"/>
              </a:rPr>
              <a:t>(t = 3.11, p=0.003, 95% CI = 7.78 – 34.25) </a:t>
            </a:r>
            <a:endParaRPr lang="en-US" sz="871" b="1" dirty="0">
              <a:solidFill>
                <a:srgbClr val="980000"/>
              </a:solidFill>
              <a:latin typeface="Book Antiqua" panose="02040602050305030304" pitchFamily="18" charset="0"/>
              <a:ea typeface="Book Antiqua"/>
              <a:cs typeface="Book Antiqua"/>
              <a:sym typeface="Book Antiqua"/>
            </a:endParaRPr>
          </a:p>
        </p:txBody>
      </p:sp>
      <p:sp>
        <p:nvSpPr>
          <p:cNvPr id="5" name="TextBox 4">
            <a:extLst>
              <a:ext uri="{FF2B5EF4-FFF2-40B4-BE49-F238E27FC236}">
                <a16:creationId xmlns:a16="http://schemas.microsoft.com/office/drawing/2014/main" id="{6BE23FEB-8DD9-CF27-F723-1E59EFA6D5D3}"/>
              </a:ext>
            </a:extLst>
          </p:cNvPr>
          <p:cNvSpPr txBox="1"/>
          <p:nvPr/>
        </p:nvSpPr>
        <p:spPr>
          <a:xfrm>
            <a:off x="274090" y="6266800"/>
            <a:ext cx="3798502" cy="338041"/>
          </a:xfrm>
          <a:prstGeom prst="rect">
            <a:avLst/>
          </a:prstGeom>
          <a:noFill/>
        </p:spPr>
        <p:txBody>
          <a:bodyPr wrap="square" rtlCol="0">
            <a:spAutoFit/>
          </a:bodyPr>
          <a:lstStyle/>
          <a:p>
            <a:r>
              <a:rPr lang="en-CA" sz="581" b="1" dirty="0">
                <a:latin typeface="Book Antiqua" panose="02040602050305030304" pitchFamily="18" charset="0"/>
              </a:rPr>
              <a:t>Figure 1 </a:t>
            </a:r>
            <a:r>
              <a:rPr lang="en-CA" sz="581" dirty="0">
                <a:latin typeface="Book Antiqua" panose="02040602050305030304" pitchFamily="18" charset="0"/>
              </a:rPr>
              <a:t>- Mannequin fixed onto the OR table in a prone position with Mayfield pins mimicking position for posterior fossa surgery / cervical spine surgery</a:t>
            </a:r>
          </a:p>
          <a:p>
            <a:endParaRPr lang="en-US" sz="435" dirty="0"/>
          </a:p>
        </p:txBody>
      </p:sp>
      <p:pic>
        <p:nvPicPr>
          <p:cNvPr id="7" name="Google Shape;157;g1362c348bf4_4_127" title="Chart">
            <a:extLst>
              <a:ext uri="{FF2B5EF4-FFF2-40B4-BE49-F238E27FC236}">
                <a16:creationId xmlns:a16="http://schemas.microsoft.com/office/drawing/2014/main" id="{B27486C5-B6AA-07AE-E4A3-FF49E6B9EC5E}"/>
              </a:ext>
            </a:extLst>
          </p:cNvPr>
          <p:cNvPicPr preferRelativeResize="0"/>
          <p:nvPr/>
        </p:nvPicPr>
        <p:blipFill rotWithShape="1">
          <a:blip r:embed="rId7">
            <a:alphaModFix/>
          </a:blip>
          <a:srcRect/>
          <a:stretch/>
        </p:blipFill>
        <p:spPr>
          <a:xfrm>
            <a:off x="9494172" y="3089455"/>
            <a:ext cx="1318148" cy="818156"/>
          </a:xfrm>
          <a:prstGeom prst="rect">
            <a:avLst/>
          </a:prstGeom>
          <a:noFill/>
          <a:ln>
            <a:noFill/>
          </a:ln>
        </p:spPr>
      </p:pic>
    </p:spTree>
    <p:extLst>
      <p:ext uri="{BB962C8B-B14F-4D97-AF65-F5344CB8AC3E}">
        <p14:creationId xmlns:p14="http://schemas.microsoft.com/office/powerpoint/2010/main" val="2946077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45917617-0C0B-BA42-B59B-8CCD589FFF68}"/>
              </a:ext>
            </a:extLst>
          </p:cNvPr>
          <p:cNvSpPr/>
          <p:nvPr/>
        </p:nvSpPr>
        <p:spPr>
          <a:xfrm>
            <a:off x="157163" y="114300"/>
            <a:ext cx="9894091" cy="72866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Eat Your S.A.L.A.D. With A Bougie: A Case Report of A Challenging Airway in the ICU  </a:t>
            </a:r>
          </a:p>
        </p:txBody>
      </p:sp>
      <p:sp>
        <p:nvSpPr>
          <p:cNvPr id="9" name="Rounded Rectangle 8">
            <a:extLst>
              <a:ext uri="{FF2B5EF4-FFF2-40B4-BE49-F238E27FC236}">
                <a16:creationId xmlns:a16="http://schemas.microsoft.com/office/drawing/2014/main" id="{579AB108-D325-1549-B15F-A6D8CF6CF9C0}"/>
              </a:ext>
            </a:extLst>
          </p:cNvPr>
          <p:cNvSpPr/>
          <p:nvPr/>
        </p:nvSpPr>
        <p:spPr>
          <a:xfrm>
            <a:off x="157163" y="985838"/>
            <a:ext cx="4900611" cy="40862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Background:</a:t>
            </a:r>
            <a:r>
              <a:rPr lang="en-US" sz="1600" dirty="0">
                <a:solidFill>
                  <a:schemeClr val="bg1"/>
                </a:solidFill>
              </a:rPr>
              <a:t> </a:t>
            </a:r>
          </a:p>
          <a:p>
            <a:pPr algn="ctr"/>
            <a:r>
              <a:rPr lang="en-US" sz="1600" dirty="0">
                <a:solidFill>
                  <a:schemeClr val="bg1"/>
                </a:solidFill>
              </a:rPr>
              <a:t>Airway management in the ICU is challenging. Studies have demonstrated the negative consequences of failure to intubate an ICU patient in one attempt. One study identified blood in the airway as a factor associated with decreased first attempt intubation success. Techniques such as suction-assisted laryngoscopy and airway decontamination (S.A.L.A.D.) have been described as a strategy to improve first attempt success in the bloody airway but may have limited applicability. This is a case report of an unanticipated bloody airway managed in one attempt with a bougie. The bougie has a role in difficult airway management in the ICU for improving first pass success, but the benefits in the bloody airway are not known.</a:t>
            </a:r>
          </a:p>
        </p:txBody>
      </p:sp>
      <p:sp>
        <p:nvSpPr>
          <p:cNvPr id="10" name="Rounded Rectangle 9">
            <a:extLst>
              <a:ext uri="{FF2B5EF4-FFF2-40B4-BE49-F238E27FC236}">
                <a16:creationId xmlns:a16="http://schemas.microsoft.com/office/drawing/2014/main" id="{F19918A9-D81D-E448-8B2C-172BC17C7F18}"/>
              </a:ext>
            </a:extLst>
          </p:cNvPr>
          <p:cNvSpPr/>
          <p:nvPr/>
        </p:nvSpPr>
        <p:spPr>
          <a:xfrm>
            <a:off x="5150643" y="985838"/>
            <a:ext cx="4900611" cy="21002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Case Presentation:</a:t>
            </a:r>
            <a:r>
              <a:rPr lang="en-US" sz="1600" dirty="0"/>
              <a:t> </a:t>
            </a:r>
          </a:p>
          <a:p>
            <a:pPr algn="ctr"/>
            <a:r>
              <a:rPr lang="en-US" sz="1600" dirty="0"/>
              <a:t>The patient is a middle-aged female with cancer on chemotherapy who presented with encephalopathy, sepsis, respiratory failure and renal failure. She had been previously intubated and extubated to NIMV. Her encephalopathy and hypoxemia were worse despite NIMV and she required reintubation.</a:t>
            </a:r>
          </a:p>
          <a:p>
            <a:pPr algn="ctr"/>
            <a:endParaRPr lang="en-US" dirty="0"/>
          </a:p>
        </p:txBody>
      </p:sp>
      <p:sp>
        <p:nvSpPr>
          <p:cNvPr id="12" name="Rounded Rectangle 11">
            <a:extLst>
              <a:ext uri="{FF2B5EF4-FFF2-40B4-BE49-F238E27FC236}">
                <a16:creationId xmlns:a16="http://schemas.microsoft.com/office/drawing/2014/main" id="{78637BC0-519F-C842-858C-3BE152B9301B}"/>
              </a:ext>
            </a:extLst>
          </p:cNvPr>
          <p:cNvSpPr/>
          <p:nvPr/>
        </p:nvSpPr>
        <p:spPr>
          <a:xfrm>
            <a:off x="5150643" y="3429000"/>
            <a:ext cx="4900611" cy="2500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Discussion:</a:t>
            </a:r>
            <a:r>
              <a:rPr lang="en-US" sz="1600" dirty="0"/>
              <a:t> </a:t>
            </a:r>
          </a:p>
          <a:p>
            <a:pPr algn="ctr"/>
            <a:r>
              <a:rPr lang="en-US" sz="1600" dirty="0"/>
              <a:t>The bougie was used successfully as part of a bundle of skills to manage the unanticipated bloody airway. This approach avoided complications associated with prolonged apnea time and multiple attempts. Bougie use allowed tactile feedback of placement in the trachea to serve as a method of confirmation of appropriate tube placement when visibility was limited by the blood. </a:t>
            </a:r>
          </a:p>
          <a:p>
            <a:pPr algn="ctr"/>
            <a:endParaRPr lang="en-US" dirty="0"/>
          </a:p>
        </p:txBody>
      </p:sp>
      <p:sp>
        <p:nvSpPr>
          <p:cNvPr id="13" name="Rounded Rectangle 12">
            <a:extLst>
              <a:ext uri="{FF2B5EF4-FFF2-40B4-BE49-F238E27FC236}">
                <a16:creationId xmlns:a16="http://schemas.microsoft.com/office/drawing/2014/main" id="{74981AE4-3193-5245-BB08-72DCB3A8343E}"/>
              </a:ext>
            </a:extLst>
          </p:cNvPr>
          <p:cNvSpPr/>
          <p:nvPr/>
        </p:nvSpPr>
        <p:spPr>
          <a:xfrm>
            <a:off x="157163" y="5143501"/>
            <a:ext cx="4947045"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Media:</a:t>
            </a:r>
          </a:p>
          <a:p>
            <a:pPr algn="ctr"/>
            <a:endParaRPr lang="en-US" b="1" dirty="0"/>
          </a:p>
        </p:txBody>
      </p:sp>
      <p:pic>
        <p:nvPicPr>
          <p:cNvPr id="14" name="DART.mp4" descr="DART.mp4">
            <a:hlinkClick r:id="" action="ppaction://media"/>
            <a:extLst>
              <a:ext uri="{FF2B5EF4-FFF2-40B4-BE49-F238E27FC236}">
                <a16:creationId xmlns:a16="http://schemas.microsoft.com/office/drawing/2014/main" id="{EAE7AFB9-0B6C-D142-9C59-665F51D49B0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18748" y="5186362"/>
            <a:ext cx="2377440" cy="1485900"/>
          </a:xfrm>
          <a:prstGeom prst="rect">
            <a:avLst/>
          </a:prstGeom>
        </p:spPr>
      </p:pic>
      <p:sp>
        <p:nvSpPr>
          <p:cNvPr id="15" name="Rounded Rectangle 14">
            <a:extLst>
              <a:ext uri="{FF2B5EF4-FFF2-40B4-BE49-F238E27FC236}">
                <a16:creationId xmlns:a16="http://schemas.microsoft.com/office/drawing/2014/main" id="{2A2F4D7A-4B5B-5948-9578-C7F15EB7E9E1}"/>
              </a:ext>
            </a:extLst>
          </p:cNvPr>
          <p:cNvSpPr/>
          <p:nvPr/>
        </p:nvSpPr>
        <p:spPr>
          <a:xfrm>
            <a:off x="10129837" y="985838"/>
            <a:ext cx="1905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References:</a:t>
            </a:r>
          </a:p>
        </p:txBody>
      </p:sp>
      <p:sp>
        <p:nvSpPr>
          <p:cNvPr id="16" name="Rounded Rectangle 15">
            <a:extLst>
              <a:ext uri="{FF2B5EF4-FFF2-40B4-BE49-F238E27FC236}">
                <a16:creationId xmlns:a16="http://schemas.microsoft.com/office/drawing/2014/main" id="{E7C3F6B6-5741-3F4C-9DF8-3315C78262BF}"/>
              </a:ext>
            </a:extLst>
          </p:cNvPr>
          <p:cNvSpPr/>
          <p:nvPr/>
        </p:nvSpPr>
        <p:spPr>
          <a:xfrm>
            <a:off x="10129837" y="1785938"/>
            <a:ext cx="1905000" cy="19145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1D868C5-911E-0E40-B162-19490F1A55C1}"/>
              </a:ext>
            </a:extLst>
          </p:cNvPr>
          <p:cNvPicPr>
            <a:picLocks noChangeAspect="1"/>
          </p:cNvPicPr>
          <p:nvPr/>
        </p:nvPicPr>
        <p:blipFill>
          <a:blip r:embed="rId5"/>
          <a:stretch>
            <a:fillRect/>
          </a:stretch>
        </p:blipFill>
        <p:spPr>
          <a:xfrm>
            <a:off x="10248763" y="1932781"/>
            <a:ext cx="1667147" cy="1620837"/>
          </a:xfrm>
          <a:prstGeom prst="rect">
            <a:avLst/>
          </a:prstGeom>
        </p:spPr>
      </p:pic>
      <p:pic>
        <p:nvPicPr>
          <p:cNvPr id="18" name="Picture 17">
            <a:extLst>
              <a:ext uri="{FF2B5EF4-FFF2-40B4-BE49-F238E27FC236}">
                <a16:creationId xmlns:a16="http://schemas.microsoft.com/office/drawing/2014/main" id="{2DFF590C-AB76-D345-B1B5-5770264ECB84}"/>
              </a:ext>
            </a:extLst>
          </p:cNvPr>
          <p:cNvPicPr>
            <a:picLocks noChangeAspect="1"/>
          </p:cNvPicPr>
          <p:nvPr/>
        </p:nvPicPr>
        <p:blipFill>
          <a:blip r:embed="rId6"/>
          <a:stretch>
            <a:fillRect/>
          </a:stretch>
        </p:blipFill>
        <p:spPr>
          <a:xfrm>
            <a:off x="5553071" y="6057900"/>
            <a:ext cx="2976567" cy="685800"/>
          </a:xfrm>
          <a:prstGeom prst="rect">
            <a:avLst/>
          </a:prstGeom>
        </p:spPr>
      </p:pic>
      <p:sp>
        <p:nvSpPr>
          <p:cNvPr id="19" name="Rounded Rectangle 18">
            <a:extLst>
              <a:ext uri="{FF2B5EF4-FFF2-40B4-BE49-F238E27FC236}">
                <a16:creationId xmlns:a16="http://schemas.microsoft.com/office/drawing/2014/main" id="{5F70F212-6D42-2642-A479-3CF6CD363961}"/>
              </a:ext>
            </a:extLst>
          </p:cNvPr>
          <p:cNvSpPr/>
          <p:nvPr/>
        </p:nvSpPr>
        <p:spPr>
          <a:xfrm>
            <a:off x="10189299" y="3847305"/>
            <a:ext cx="1786074" cy="19145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Author:</a:t>
            </a:r>
          </a:p>
          <a:p>
            <a:pPr algn="ctr"/>
            <a:r>
              <a:rPr lang="en-US" dirty="0"/>
              <a:t>Caleb Taylor MD MPH</a:t>
            </a:r>
          </a:p>
          <a:p>
            <a:pPr algn="ctr"/>
            <a:r>
              <a:rPr lang="en-US" dirty="0"/>
              <a:t>Pulmonary Critical Care Medicine Fellow</a:t>
            </a:r>
          </a:p>
        </p:txBody>
      </p:sp>
    </p:spTree>
    <p:extLst>
      <p:ext uri="{BB962C8B-B14F-4D97-AF65-F5344CB8AC3E}">
        <p14:creationId xmlns:p14="http://schemas.microsoft.com/office/powerpoint/2010/main" val="293477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6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50 MEDIA - Bougie Bloody Airway - Caleb Taylor">
            <a:hlinkClick r:id="" action="ppaction://media"/>
            <a:extLst>
              <a:ext uri="{FF2B5EF4-FFF2-40B4-BE49-F238E27FC236}">
                <a16:creationId xmlns:a16="http://schemas.microsoft.com/office/drawing/2014/main" id="{BA76EBC1-CAF0-411B-8C0F-8EE9D7132EF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2515" y="1"/>
            <a:ext cx="10972799" cy="6857999"/>
          </a:xfrm>
          <a:prstGeom prst="rect">
            <a:avLst/>
          </a:prstGeom>
        </p:spPr>
      </p:pic>
    </p:spTree>
    <p:extLst>
      <p:ext uri="{BB962C8B-B14F-4D97-AF65-F5344CB8AC3E}">
        <p14:creationId xmlns:p14="http://schemas.microsoft.com/office/powerpoint/2010/main" val="28278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45917617-0C0B-BA42-B59B-8CCD589FFF68}"/>
              </a:ext>
            </a:extLst>
          </p:cNvPr>
          <p:cNvSpPr/>
          <p:nvPr/>
        </p:nvSpPr>
        <p:spPr>
          <a:xfrm>
            <a:off x="157163" y="114300"/>
            <a:ext cx="9894091" cy="72866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Eat Your S.A.L.A.D. With A Bougie: A Case Report of A Challenging Airway in the ICU  </a:t>
            </a:r>
          </a:p>
        </p:txBody>
      </p:sp>
      <p:sp>
        <p:nvSpPr>
          <p:cNvPr id="9" name="Rounded Rectangle 8">
            <a:extLst>
              <a:ext uri="{FF2B5EF4-FFF2-40B4-BE49-F238E27FC236}">
                <a16:creationId xmlns:a16="http://schemas.microsoft.com/office/drawing/2014/main" id="{579AB108-D325-1549-B15F-A6D8CF6CF9C0}"/>
              </a:ext>
            </a:extLst>
          </p:cNvPr>
          <p:cNvSpPr/>
          <p:nvPr/>
        </p:nvSpPr>
        <p:spPr>
          <a:xfrm>
            <a:off x="157163" y="985838"/>
            <a:ext cx="4900611" cy="40862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Background:</a:t>
            </a:r>
            <a:r>
              <a:rPr lang="en-US" sz="1600" dirty="0">
                <a:solidFill>
                  <a:schemeClr val="bg1"/>
                </a:solidFill>
              </a:rPr>
              <a:t> </a:t>
            </a:r>
          </a:p>
          <a:p>
            <a:pPr algn="ctr"/>
            <a:r>
              <a:rPr lang="en-US" sz="1600" dirty="0">
                <a:solidFill>
                  <a:schemeClr val="bg1"/>
                </a:solidFill>
              </a:rPr>
              <a:t>Airway management in the ICU is challenging. Studies have demonstrated the negative consequences of failure to intubate an ICU patient in one attempt. One study identified blood in the airway as a factor associated with decreased first attempt intubation success. Techniques such as suction-assisted laryngoscopy and airway decontamination (S.A.L.A.D.) have been described as a strategy to improve first attempt success in the bloody airway but may have limited applicability. This is a case report of an unanticipated bloody airway managed in one attempt with a bougie. The bougie has a role in difficult airway management in the ICU for improving first pass success, but the benefits in the bloody airway are not known.</a:t>
            </a:r>
          </a:p>
        </p:txBody>
      </p:sp>
      <p:sp>
        <p:nvSpPr>
          <p:cNvPr id="10" name="Rounded Rectangle 9">
            <a:extLst>
              <a:ext uri="{FF2B5EF4-FFF2-40B4-BE49-F238E27FC236}">
                <a16:creationId xmlns:a16="http://schemas.microsoft.com/office/drawing/2014/main" id="{F19918A9-D81D-E448-8B2C-172BC17C7F18}"/>
              </a:ext>
            </a:extLst>
          </p:cNvPr>
          <p:cNvSpPr/>
          <p:nvPr/>
        </p:nvSpPr>
        <p:spPr>
          <a:xfrm>
            <a:off x="5150643" y="985838"/>
            <a:ext cx="4900611" cy="21002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Case Presentation:</a:t>
            </a:r>
            <a:r>
              <a:rPr lang="en-US" sz="1600" dirty="0"/>
              <a:t> </a:t>
            </a:r>
          </a:p>
          <a:p>
            <a:pPr algn="ctr"/>
            <a:r>
              <a:rPr lang="en-US" sz="1600" dirty="0"/>
              <a:t>The patient is a middle-aged female with cancer on chemotherapy who presented with encephalopathy, sepsis, respiratory failure and renal failure. She had been previously intubated and extubated to NIMV. Her encephalopathy and hypoxemia were worse despite NIMV and she required reintubation.</a:t>
            </a:r>
          </a:p>
          <a:p>
            <a:pPr algn="ctr"/>
            <a:endParaRPr lang="en-US" dirty="0"/>
          </a:p>
        </p:txBody>
      </p:sp>
      <p:sp>
        <p:nvSpPr>
          <p:cNvPr id="12" name="Rounded Rectangle 11">
            <a:extLst>
              <a:ext uri="{FF2B5EF4-FFF2-40B4-BE49-F238E27FC236}">
                <a16:creationId xmlns:a16="http://schemas.microsoft.com/office/drawing/2014/main" id="{78637BC0-519F-C842-858C-3BE152B9301B}"/>
              </a:ext>
            </a:extLst>
          </p:cNvPr>
          <p:cNvSpPr/>
          <p:nvPr/>
        </p:nvSpPr>
        <p:spPr>
          <a:xfrm>
            <a:off x="5150643" y="3429000"/>
            <a:ext cx="4900611" cy="2500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Discussion:</a:t>
            </a:r>
            <a:r>
              <a:rPr lang="en-US" sz="1600" dirty="0"/>
              <a:t> </a:t>
            </a:r>
          </a:p>
          <a:p>
            <a:pPr algn="ctr"/>
            <a:r>
              <a:rPr lang="en-US" sz="1600" dirty="0"/>
              <a:t>The bougie was used successfully as part of a bundle of skills to manage the unanticipated bloody airway. This approach avoided complications associated with prolonged apnea time and multiple attempts. Bougie use allowed tactile feedback of placement in the trachea to serve as a method of confirmation of appropriate tube placement when visibility was limited by the blood. </a:t>
            </a:r>
          </a:p>
          <a:p>
            <a:pPr algn="ctr"/>
            <a:endParaRPr lang="en-US" dirty="0"/>
          </a:p>
        </p:txBody>
      </p:sp>
      <p:sp>
        <p:nvSpPr>
          <p:cNvPr id="13" name="Rounded Rectangle 12">
            <a:extLst>
              <a:ext uri="{FF2B5EF4-FFF2-40B4-BE49-F238E27FC236}">
                <a16:creationId xmlns:a16="http://schemas.microsoft.com/office/drawing/2014/main" id="{74981AE4-3193-5245-BB08-72DCB3A8343E}"/>
              </a:ext>
            </a:extLst>
          </p:cNvPr>
          <p:cNvSpPr/>
          <p:nvPr/>
        </p:nvSpPr>
        <p:spPr>
          <a:xfrm>
            <a:off x="157163" y="5143501"/>
            <a:ext cx="4947045"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Media:</a:t>
            </a:r>
          </a:p>
          <a:p>
            <a:pPr algn="ctr"/>
            <a:endParaRPr lang="en-US" b="1" dirty="0"/>
          </a:p>
        </p:txBody>
      </p:sp>
      <p:pic>
        <p:nvPicPr>
          <p:cNvPr id="14" name="DART.mp4" descr="DART.mp4">
            <a:hlinkClick r:id="" action="ppaction://media"/>
            <a:extLst>
              <a:ext uri="{FF2B5EF4-FFF2-40B4-BE49-F238E27FC236}">
                <a16:creationId xmlns:a16="http://schemas.microsoft.com/office/drawing/2014/main" id="{EAE7AFB9-0B6C-D142-9C59-665F51D49B0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18748" y="5186362"/>
            <a:ext cx="2377440" cy="1485900"/>
          </a:xfrm>
          <a:prstGeom prst="rect">
            <a:avLst/>
          </a:prstGeom>
        </p:spPr>
      </p:pic>
      <p:sp>
        <p:nvSpPr>
          <p:cNvPr id="15" name="Rounded Rectangle 14">
            <a:extLst>
              <a:ext uri="{FF2B5EF4-FFF2-40B4-BE49-F238E27FC236}">
                <a16:creationId xmlns:a16="http://schemas.microsoft.com/office/drawing/2014/main" id="{2A2F4D7A-4B5B-5948-9578-C7F15EB7E9E1}"/>
              </a:ext>
            </a:extLst>
          </p:cNvPr>
          <p:cNvSpPr/>
          <p:nvPr/>
        </p:nvSpPr>
        <p:spPr>
          <a:xfrm>
            <a:off x="10129837" y="985838"/>
            <a:ext cx="1905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References:</a:t>
            </a:r>
          </a:p>
        </p:txBody>
      </p:sp>
      <p:sp>
        <p:nvSpPr>
          <p:cNvPr id="16" name="Rounded Rectangle 15">
            <a:extLst>
              <a:ext uri="{FF2B5EF4-FFF2-40B4-BE49-F238E27FC236}">
                <a16:creationId xmlns:a16="http://schemas.microsoft.com/office/drawing/2014/main" id="{E7C3F6B6-5741-3F4C-9DF8-3315C78262BF}"/>
              </a:ext>
            </a:extLst>
          </p:cNvPr>
          <p:cNvSpPr/>
          <p:nvPr/>
        </p:nvSpPr>
        <p:spPr>
          <a:xfrm>
            <a:off x="10129837" y="1785938"/>
            <a:ext cx="1905000" cy="19145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1D868C5-911E-0E40-B162-19490F1A55C1}"/>
              </a:ext>
            </a:extLst>
          </p:cNvPr>
          <p:cNvPicPr>
            <a:picLocks noChangeAspect="1"/>
          </p:cNvPicPr>
          <p:nvPr/>
        </p:nvPicPr>
        <p:blipFill>
          <a:blip r:embed="rId5"/>
          <a:stretch>
            <a:fillRect/>
          </a:stretch>
        </p:blipFill>
        <p:spPr>
          <a:xfrm>
            <a:off x="10248763" y="1932781"/>
            <a:ext cx="1667147" cy="1620837"/>
          </a:xfrm>
          <a:prstGeom prst="rect">
            <a:avLst/>
          </a:prstGeom>
        </p:spPr>
      </p:pic>
      <p:pic>
        <p:nvPicPr>
          <p:cNvPr id="18" name="Picture 17">
            <a:extLst>
              <a:ext uri="{FF2B5EF4-FFF2-40B4-BE49-F238E27FC236}">
                <a16:creationId xmlns:a16="http://schemas.microsoft.com/office/drawing/2014/main" id="{2DFF590C-AB76-D345-B1B5-5770264ECB84}"/>
              </a:ext>
            </a:extLst>
          </p:cNvPr>
          <p:cNvPicPr>
            <a:picLocks noChangeAspect="1"/>
          </p:cNvPicPr>
          <p:nvPr/>
        </p:nvPicPr>
        <p:blipFill>
          <a:blip r:embed="rId6"/>
          <a:stretch>
            <a:fillRect/>
          </a:stretch>
        </p:blipFill>
        <p:spPr>
          <a:xfrm>
            <a:off x="5553071" y="6057900"/>
            <a:ext cx="2976567" cy="685800"/>
          </a:xfrm>
          <a:prstGeom prst="rect">
            <a:avLst/>
          </a:prstGeom>
        </p:spPr>
      </p:pic>
      <p:sp>
        <p:nvSpPr>
          <p:cNvPr id="19" name="Rounded Rectangle 18">
            <a:extLst>
              <a:ext uri="{FF2B5EF4-FFF2-40B4-BE49-F238E27FC236}">
                <a16:creationId xmlns:a16="http://schemas.microsoft.com/office/drawing/2014/main" id="{5F70F212-6D42-2642-A479-3CF6CD363961}"/>
              </a:ext>
            </a:extLst>
          </p:cNvPr>
          <p:cNvSpPr/>
          <p:nvPr/>
        </p:nvSpPr>
        <p:spPr>
          <a:xfrm>
            <a:off x="10189299" y="3847305"/>
            <a:ext cx="1786074" cy="19145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Author:</a:t>
            </a:r>
          </a:p>
          <a:p>
            <a:pPr algn="ctr"/>
            <a:r>
              <a:rPr lang="en-US" dirty="0"/>
              <a:t>Caleb Taylor MD MPH</a:t>
            </a:r>
          </a:p>
          <a:p>
            <a:pPr algn="ctr"/>
            <a:r>
              <a:rPr lang="en-US" dirty="0"/>
              <a:t>Pulmonary Critical Care Medicine Fellow</a:t>
            </a:r>
          </a:p>
        </p:txBody>
      </p:sp>
    </p:spTree>
    <p:extLst>
      <p:ext uri="{BB962C8B-B14F-4D97-AF65-F5344CB8AC3E}">
        <p14:creationId xmlns:p14="http://schemas.microsoft.com/office/powerpoint/2010/main" val="129105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46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E14606-5263-7944-9F52-B5698D6BC0D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972360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TotalTime>
  <Words>1241</Words>
  <Application>Microsoft Office PowerPoint</Application>
  <PresentationFormat>Widescreen</PresentationFormat>
  <Paragraphs>59</Paragraphs>
  <Slides>6</Slides>
  <Notes>1</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Book Antiqua</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Hajduk</dc:creator>
  <cp:lastModifiedBy>John Hajduk</cp:lastModifiedBy>
  <cp:revision>6</cp:revision>
  <dcterms:created xsi:type="dcterms:W3CDTF">2022-09-16T00:07:36Z</dcterms:created>
  <dcterms:modified xsi:type="dcterms:W3CDTF">2022-09-17T01:25:54Z</dcterms:modified>
</cp:coreProperties>
</file>