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66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/>
    <p:restoredTop sz="94684"/>
  </p:normalViewPr>
  <p:slideViewPr>
    <p:cSldViewPr snapToGrid="0" snapToObjects="1">
      <p:cViewPr varScale="1">
        <p:scale>
          <a:sx n="106" d="100"/>
          <a:sy n="106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0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1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4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21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7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9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0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3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4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1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1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C3140-AA40-0D4C-9133-DF64BE36EDD1}" type="datetimeFigureOut">
              <a:rPr lang="en-US" smtClean="0"/>
              <a:t>9/15/22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D227-0D4D-D347-968C-EE04D6FB1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8BF997-A0C6-B745-8E40-36B4CBD2A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2"/>
            <a:ext cx="12192000" cy="684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3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48289" y="1011916"/>
            <a:ext cx="1809357" cy="3544970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marL="5775">
              <a:spcBef>
                <a:spcPts val="43"/>
              </a:spcBef>
            </a:pPr>
            <a:r>
              <a:rPr sz="1000" spc="-5" dirty="0">
                <a:solidFill>
                  <a:srgbClr val="00B0F0"/>
                </a:solidFill>
                <a:latin typeface="Arial Black"/>
                <a:cs typeface="Arial Black"/>
              </a:rPr>
              <a:t>Introduction</a:t>
            </a:r>
            <a:endParaRPr sz="1000">
              <a:latin typeface="Arial Black"/>
              <a:cs typeface="Arial Black"/>
            </a:endParaRPr>
          </a:p>
          <a:p>
            <a:pPr marL="5775" marR="2310">
              <a:lnSpc>
                <a:spcPct val="99900"/>
              </a:lnSpc>
              <a:spcBef>
                <a:spcPts val="1210"/>
              </a:spcBef>
              <a:tabLst>
                <a:tab pos="1271009" algn="l"/>
              </a:tabLst>
            </a:pPr>
            <a:r>
              <a:rPr sz="1000" dirty="0">
                <a:latin typeface="Calibri"/>
                <a:cs typeface="Calibri"/>
              </a:rPr>
              <a:t>The</a:t>
            </a:r>
            <a:r>
              <a:rPr sz="1000" spc="-34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Procedural</a:t>
            </a:r>
            <a:r>
              <a:rPr sz="1000" spc="-32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Oxygen</a:t>
            </a:r>
            <a:r>
              <a:rPr sz="1000" spc="-32" dirty="0">
                <a:latin typeface="Calibri"/>
                <a:cs typeface="Calibri"/>
              </a:rPr>
              <a:t> </a:t>
            </a:r>
            <a:r>
              <a:rPr sz="1000" spc="-9" dirty="0">
                <a:latin typeface="Calibri"/>
                <a:cs typeface="Calibri"/>
              </a:rPr>
              <a:t>Mask </a:t>
            </a:r>
            <a:r>
              <a:rPr sz="1000" dirty="0">
                <a:latin typeface="Calibri"/>
                <a:cs typeface="Calibri"/>
              </a:rPr>
              <a:t>(POM)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Food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spc="-9" dirty="0">
                <a:latin typeface="Calibri"/>
                <a:cs typeface="Calibri"/>
              </a:rPr>
              <a:t>Drug </a:t>
            </a:r>
            <a:r>
              <a:rPr sz="1000" spc="-11" dirty="0">
                <a:latin typeface="Calibri"/>
                <a:cs typeface="Calibri"/>
              </a:rPr>
              <a:t>Administration-</a:t>
            </a:r>
            <a:r>
              <a:rPr sz="1000" spc="-5" dirty="0">
                <a:latin typeface="Calibri"/>
                <a:cs typeface="Calibri"/>
              </a:rPr>
              <a:t>approved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9" dirty="0">
                <a:latin typeface="Calibri"/>
                <a:cs typeface="Calibri"/>
              </a:rPr>
              <a:t>mask </a:t>
            </a:r>
            <a:r>
              <a:rPr sz="1000" dirty="0">
                <a:latin typeface="Calibri"/>
                <a:cs typeface="Calibri"/>
              </a:rPr>
              <a:t>that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currently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used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for </a:t>
            </a:r>
            <a:r>
              <a:rPr sz="1000" spc="-5" dirty="0">
                <a:latin typeface="Calibri"/>
                <a:cs typeface="Calibri"/>
              </a:rPr>
              <a:t>endoscopy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transesophageal </a:t>
            </a:r>
            <a:r>
              <a:rPr sz="1000" spc="-9" dirty="0">
                <a:latin typeface="Calibri"/>
                <a:cs typeface="Calibri"/>
              </a:rPr>
              <a:t>echocardiograms</a:t>
            </a:r>
            <a:r>
              <a:rPr sz="1000" spc="11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(TEE).</a:t>
            </a:r>
            <a:r>
              <a:rPr sz="1000" dirty="0">
                <a:latin typeface="Calibri"/>
                <a:cs typeface="Calibri"/>
              </a:rPr>
              <a:t>	The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spc="-9" dirty="0">
                <a:latin typeface="Calibri"/>
                <a:cs typeface="Calibri"/>
              </a:rPr>
              <a:t>mask </a:t>
            </a:r>
            <a:r>
              <a:rPr sz="1000" dirty="0">
                <a:latin typeface="Calibri"/>
                <a:cs typeface="Calibri"/>
              </a:rPr>
              <a:t>has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unique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spc="-14" dirty="0">
                <a:latin typeface="Calibri"/>
                <a:cs typeface="Calibri"/>
              </a:rPr>
              <a:t>self-</a:t>
            </a:r>
            <a:r>
              <a:rPr sz="1000" dirty="0">
                <a:latin typeface="Calibri"/>
                <a:cs typeface="Calibri"/>
              </a:rPr>
              <a:t>sealing</a:t>
            </a:r>
            <a:r>
              <a:rPr sz="1000" spc="-14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ability </a:t>
            </a:r>
            <a:r>
              <a:rPr sz="1000" dirty="0">
                <a:latin typeface="Calibri"/>
                <a:cs typeface="Calibri"/>
              </a:rPr>
              <a:t>with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built-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ports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for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endoscopic </a:t>
            </a:r>
            <a:r>
              <a:rPr sz="1000" dirty="0">
                <a:latin typeface="Calibri"/>
                <a:cs typeface="Calibri"/>
              </a:rPr>
              <a:t>insertion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7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oral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nasal </a:t>
            </a:r>
            <a:r>
              <a:rPr sz="1000" dirty="0">
                <a:latin typeface="Calibri"/>
                <a:cs typeface="Calibri"/>
              </a:rPr>
              <a:t>orifices.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[1]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design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of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spc="-9" dirty="0">
                <a:latin typeface="Calibri"/>
                <a:cs typeface="Calibri"/>
              </a:rPr>
              <a:t>mask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important,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especially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age </a:t>
            </a:r>
            <a:r>
              <a:rPr sz="1000" dirty="0">
                <a:latin typeface="Calibri"/>
                <a:cs typeface="Calibri"/>
              </a:rPr>
              <a:t>of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spc="-9" dirty="0">
                <a:latin typeface="Calibri"/>
                <a:cs typeface="Calibri"/>
              </a:rPr>
              <a:t>coronavirus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pandemic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and </a:t>
            </a:r>
            <a:r>
              <a:rPr sz="1000" spc="-9" dirty="0">
                <a:latin typeface="Calibri"/>
                <a:cs typeface="Calibri"/>
              </a:rPr>
              <a:t>monkeypox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spread</a:t>
            </a:r>
            <a:r>
              <a:rPr sz="1000" spc="-41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because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it </a:t>
            </a:r>
            <a:r>
              <a:rPr sz="1000" dirty="0">
                <a:latin typeface="Calibri"/>
                <a:cs typeface="Calibri"/>
              </a:rPr>
              <a:t>limits</a:t>
            </a:r>
            <a:r>
              <a:rPr sz="1000" spc="-34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2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opportunity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for</a:t>
            </a:r>
            <a:r>
              <a:rPr sz="1000" spc="-34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viral exposure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or</a:t>
            </a:r>
            <a:r>
              <a:rPr sz="1000" spc="-27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contamination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the </a:t>
            </a:r>
            <a:r>
              <a:rPr sz="1000" dirty="0">
                <a:latin typeface="Calibri"/>
                <a:cs typeface="Calibri"/>
              </a:rPr>
              <a:t>OR.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potential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of</a:t>
            </a:r>
            <a:r>
              <a:rPr sz="1000" spc="-1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mask</a:t>
            </a:r>
            <a:r>
              <a:rPr sz="1000" spc="-18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can </a:t>
            </a:r>
            <a:r>
              <a:rPr sz="1000" dirty="0">
                <a:latin typeface="Calibri"/>
                <a:cs typeface="Calibri"/>
              </a:rPr>
              <a:t>be</a:t>
            </a:r>
            <a:r>
              <a:rPr sz="1000" spc="-39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appreciated</a:t>
            </a:r>
            <a:r>
              <a:rPr sz="1000" spc="-34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beyond</a:t>
            </a:r>
            <a:r>
              <a:rPr sz="1000" spc="-36" dirty="0">
                <a:latin typeface="Calibri"/>
                <a:cs typeface="Calibri"/>
              </a:rPr>
              <a:t> </a:t>
            </a:r>
            <a:r>
              <a:rPr sz="1000" spc="-11" dirty="0">
                <a:latin typeface="Calibri"/>
                <a:cs typeface="Calibri"/>
              </a:rPr>
              <a:t>its </a:t>
            </a:r>
            <a:r>
              <a:rPr sz="1000" dirty="0">
                <a:latin typeface="Calibri"/>
                <a:cs typeface="Calibri"/>
              </a:rPr>
              <a:t>simplistic</a:t>
            </a:r>
            <a:r>
              <a:rPr sz="1000" spc="-27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design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also</a:t>
            </a:r>
            <a:r>
              <a:rPr sz="1000" spc="-23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provides versatility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multifactorial </a:t>
            </a:r>
            <a:r>
              <a:rPr sz="1000" dirty="0">
                <a:latin typeface="Calibri"/>
                <a:cs typeface="Calibri"/>
              </a:rPr>
              <a:t>benefits.</a:t>
            </a:r>
            <a:r>
              <a:rPr sz="1000" spc="-36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36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present</a:t>
            </a:r>
            <a:r>
              <a:rPr sz="1000" spc="-34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34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case</a:t>
            </a:r>
            <a:r>
              <a:rPr sz="1000" spc="-36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series </a:t>
            </a:r>
            <a:r>
              <a:rPr sz="1000" dirty="0">
                <a:latin typeface="Calibri"/>
                <a:cs typeface="Calibri"/>
              </a:rPr>
              <a:t>using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oral</a:t>
            </a:r>
            <a:r>
              <a:rPr sz="1000" spc="-27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port</a:t>
            </a:r>
            <a:r>
              <a:rPr sz="1000" spc="-27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for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intubation.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39361" y="1029374"/>
            <a:ext cx="3629687" cy="983414"/>
          </a:xfrm>
          <a:prstGeom prst="rect">
            <a:avLst/>
          </a:prstGeom>
        </p:spPr>
        <p:txBody>
          <a:bodyPr vert="horz" wrap="square" lIns="0" tIns="6353" rIns="0" bIns="0" rtlCol="0">
            <a:spAutoFit/>
          </a:bodyPr>
          <a:lstStyle/>
          <a:p>
            <a:pPr marL="5775">
              <a:spcBef>
                <a:spcPts val="50"/>
              </a:spcBef>
            </a:pPr>
            <a:r>
              <a:rPr sz="932" dirty="0">
                <a:solidFill>
                  <a:srgbClr val="00B0F0"/>
                </a:solidFill>
                <a:latin typeface="Arial Black"/>
                <a:cs typeface="Arial Black"/>
              </a:rPr>
              <a:t>Case</a:t>
            </a:r>
            <a:r>
              <a:rPr sz="932" spc="7" dirty="0">
                <a:solidFill>
                  <a:srgbClr val="00B0F0"/>
                </a:solidFill>
                <a:latin typeface="Arial Black"/>
                <a:cs typeface="Arial Black"/>
              </a:rPr>
              <a:t> </a:t>
            </a:r>
            <a:r>
              <a:rPr sz="932" dirty="0">
                <a:solidFill>
                  <a:srgbClr val="00B0F0"/>
                </a:solidFill>
                <a:latin typeface="Arial Black"/>
                <a:cs typeface="Arial Black"/>
              </a:rPr>
              <a:t>Report</a:t>
            </a:r>
            <a:r>
              <a:rPr sz="932" spc="11" dirty="0">
                <a:solidFill>
                  <a:srgbClr val="00B0F0"/>
                </a:solidFill>
                <a:latin typeface="Arial Black"/>
                <a:cs typeface="Arial Black"/>
              </a:rPr>
              <a:t> </a:t>
            </a:r>
            <a:r>
              <a:rPr sz="932" spc="-23" dirty="0">
                <a:solidFill>
                  <a:srgbClr val="00B0F0"/>
                </a:solidFill>
                <a:latin typeface="Arial Black"/>
                <a:cs typeface="Arial Black"/>
              </a:rPr>
              <a:t>1</a:t>
            </a:r>
            <a:endParaRPr sz="932">
              <a:latin typeface="Arial Black"/>
              <a:cs typeface="Arial Black"/>
            </a:endParaRPr>
          </a:p>
          <a:p>
            <a:pPr marL="5775" marR="2310">
              <a:lnSpc>
                <a:spcPct val="99900"/>
              </a:lnSpc>
              <a:spcBef>
                <a:spcPts val="1125"/>
              </a:spcBef>
            </a:pPr>
            <a:r>
              <a:rPr sz="750" dirty="0">
                <a:latin typeface="Calibri"/>
                <a:cs typeface="Calibri"/>
              </a:rPr>
              <a:t>A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37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yo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female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presented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for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unilateral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complete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thyroid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lobectomy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and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level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II-</a:t>
            </a:r>
            <a:r>
              <a:rPr sz="750" dirty="0">
                <a:latin typeface="Calibri"/>
                <a:cs typeface="Calibri"/>
              </a:rPr>
              <a:t>IV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9" dirty="0">
                <a:latin typeface="Calibri"/>
                <a:cs typeface="Calibri"/>
              </a:rPr>
              <a:t>neck </a:t>
            </a:r>
            <a:r>
              <a:rPr sz="750" dirty="0">
                <a:latin typeface="Calibri"/>
                <a:cs typeface="Calibri"/>
              </a:rPr>
              <a:t>dissection.</a:t>
            </a:r>
            <a:r>
              <a:rPr sz="750" spc="132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patient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9" dirty="0">
                <a:latin typeface="Calibri"/>
                <a:cs typeface="Calibri"/>
              </a:rPr>
              <a:t>pre-oxygenated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with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POM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mask,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and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after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induction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masked </a:t>
            </a:r>
            <a:r>
              <a:rPr sz="750" dirty="0">
                <a:latin typeface="Calibri"/>
                <a:cs typeface="Calibri"/>
              </a:rPr>
              <a:t>with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regular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mask.</a:t>
            </a:r>
            <a:r>
              <a:rPr sz="750" spc="132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For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intubation,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POM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mask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had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been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cut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at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end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of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longer </a:t>
            </a:r>
            <a:r>
              <a:rPr sz="750" dirty="0">
                <a:latin typeface="Calibri"/>
                <a:cs typeface="Calibri"/>
              </a:rPr>
              <a:t>port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to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make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opening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11" dirty="0">
                <a:latin typeface="Calibri"/>
                <a:cs typeface="Calibri"/>
              </a:rPr>
              <a:t>longer,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and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it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again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placed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over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face.</a:t>
            </a:r>
            <a:r>
              <a:rPr sz="750" spc="13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11" dirty="0">
                <a:latin typeface="Calibri"/>
                <a:cs typeface="Calibri"/>
              </a:rPr>
              <a:t>CMAC-</a:t>
            </a:r>
            <a:r>
              <a:rPr sz="750" dirty="0">
                <a:latin typeface="Calibri"/>
                <a:cs typeface="Calibri"/>
              </a:rPr>
              <a:t>3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placed through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oral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port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and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size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7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NIMS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tube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placed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thought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oral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port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into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airway.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procedure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had</a:t>
            </a:r>
            <a:r>
              <a:rPr sz="750" spc="-14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no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complications.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31670" y="1012868"/>
            <a:ext cx="2513926" cy="4039977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marL="5775">
              <a:spcBef>
                <a:spcPts val="43"/>
              </a:spcBef>
            </a:pPr>
            <a:r>
              <a:rPr sz="1000" spc="-5" dirty="0">
                <a:solidFill>
                  <a:srgbClr val="00B0F0"/>
                </a:solidFill>
                <a:latin typeface="Arial Black"/>
                <a:cs typeface="Arial Black"/>
              </a:rPr>
              <a:t>Discussion</a:t>
            </a:r>
            <a:endParaRPr sz="1000">
              <a:latin typeface="Arial Black"/>
              <a:cs typeface="Arial Black"/>
            </a:endParaRPr>
          </a:p>
          <a:p>
            <a:pPr marL="5775" marR="2310">
              <a:lnSpc>
                <a:spcPct val="101499"/>
              </a:lnSpc>
              <a:spcBef>
                <a:spcPts val="1200"/>
              </a:spcBef>
            </a:pPr>
            <a:r>
              <a:rPr sz="864" dirty="0">
                <a:latin typeface="Calibri"/>
                <a:cs typeface="Calibri"/>
              </a:rPr>
              <a:t>There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minimal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literature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use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POM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spc="-9" dirty="0">
                <a:latin typeface="Calibri"/>
                <a:cs typeface="Calibri"/>
              </a:rPr>
              <a:t>mask </a:t>
            </a:r>
            <a:r>
              <a:rPr sz="864" dirty="0">
                <a:latin typeface="Calibri"/>
                <a:cs typeface="Calibri"/>
              </a:rPr>
              <a:t>during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intubation.</a:t>
            </a:r>
            <a:r>
              <a:rPr sz="864" spc="22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successful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use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POM</a:t>
            </a:r>
            <a:r>
              <a:rPr sz="864" spc="16" dirty="0">
                <a:latin typeface="Calibri"/>
                <a:cs typeface="Calibri"/>
              </a:rPr>
              <a:t> </a:t>
            </a:r>
            <a:r>
              <a:rPr sz="864" spc="-9" dirty="0">
                <a:latin typeface="Calibri"/>
                <a:cs typeface="Calibri"/>
              </a:rPr>
              <a:t>mask </a:t>
            </a:r>
            <a:r>
              <a:rPr sz="864" dirty="0">
                <a:latin typeface="Calibri"/>
                <a:cs typeface="Calibri"/>
              </a:rPr>
              <a:t>can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provide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safer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method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airway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access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and </a:t>
            </a:r>
            <a:r>
              <a:rPr sz="864" dirty="0">
                <a:latin typeface="Calibri"/>
                <a:cs typeface="Calibri"/>
              </a:rPr>
              <a:t>increased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oxygenation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time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when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patient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is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not </a:t>
            </a:r>
            <a:r>
              <a:rPr sz="864" dirty="0">
                <a:latin typeface="Calibri"/>
                <a:cs typeface="Calibri"/>
              </a:rPr>
              <a:t>breathing.</a:t>
            </a:r>
            <a:r>
              <a:rPr sz="864" spc="19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Additionally,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with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rise of COVID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variants </a:t>
            </a:r>
            <a:r>
              <a:rPr sz="864" dirty="0">
                <a:latin typeface="Calibri"/>
                <a:cs typeface="Calibri"/>
              </a:rPr>
              <a:t>and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Monkeypox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cases,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anesthesia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teams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are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at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risk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of </a:t>
            </a:r>
            <a:r>
              <a:rPr sz="864" dirty="0">
                <a:latin typeface="Calibri"/>
                <a:cs typeface="Calibri"/>
              </a:rPr>
              <a:t>exposure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during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these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aerosol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generating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procedures.</a:t>
            </a:r>
            <a:endParaRPr sz="864">
              <a:latin typeface="Calibri"/>
              <a:cs typeface="Calibri"/>
            </a:endParaRPr>
          </a:p>
          <a:p>
            <a:pPr marL="5775">
              <a:lnSpc>
                <a:spcPts val="1028"/>
              </a:lnSpc>
            </a:pPr>
            <a:r>
              <a:rPr sz="864" dirty="0">
                <a:latin typeface="Calibri"/>
                <a:cs typeface="Calibri"/>
              </a:rPr>
              <a:t>Through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utilization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POM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mask,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we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can</a:t>
            </a:r>
            <a:endParaRPr sz="864">
              <a:latin typeface="Calibri"/>
              <a:cs typeface="Calibri"/>
            </a:endParaRPr>
          </a:p>
          <a:p>
            <a:pPr marL="5775" marR="50239">
              <a:lnSpc>
                <a:spcPct val="101299"/>
              </a:lnSpc>
              <a:spcBef>
                <a:spcPts val="16"/>
              </a:spcBef>
            </a:pPr>
            <a:r>
              <a:rPr sz="864" dirty="0">
                <a:latin typeface="Calibri"/>
                <a:cs typeface="Calibri"/>
              </a:rPr>
              <a:t>decrease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risk</a:t>
            </a:r>
            <a:r>
              <a:rPr sz="864" spc="16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spreading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airborne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viruses</a:t>
            </a:r>
            <a:r>
              <a:rPr sz="864" spc="16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and </a:t>
            </a:r>
            <a:r>
              <a:rPr sz="864" dirty="0">
                <a:latin typeface="Calibri"/>
                <a:cs typeface="Calibri"/>
              </a:rPr>
              <a:t>other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pathogens.</a:t>
            </a:r>
            <a:r>
              <a:rPr sz="864" spc="216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POM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is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useful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tool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multiple </a:t>
            </a:r>
            <a:r>
              <a:rPr sz="864" dirty="0">
                <a:latin typeface="Calibri"/>
                <a:cs typeface="Calibri"/>
              </a:rPr>
              <a:t>airway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access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procedures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such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as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intubation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via </a:t>
            </a:r>
            <a:r>
              <a:rPr sz="864" dirty="0">
                <a:latin typeface="Calibri"/>
                <a:cs typeface="Calibri"/>
              </a:rPr>
              <a:t>endotracheal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tube,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and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fiberoptic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intubation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which </a:t>
            </a:r>
            <a:r>
              <a:rPr sz="864" dirty="0">
                <a:latin typeface="Calibri"/>
                <a:cs typeface="Calibri"/>
              </a:rPr>
              <a:t>makes it a great candidate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for future</a:t>
            </a:r>
            <a:r>
              <a:rPr sz="864" spc="-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utilization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spc="-23" dirty="0">
                <a:latin typeface="Calibri"/>
                <a:cs typeface="Calibri"/>
              </a:rPr>
              <a:t>a </a:t>
            </a:r>
            <a:r>
              <a:rPr sz="864" dirty="0">
                <a:latin typeface="Calibri"/>
                <a:cs typeface="Calibri"/>
              </a:rPr>
              <a:t>variety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cases.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Other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advantages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include,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but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are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not </a:t>
            </a:r>
            <a:r>
              <a:rPr sz="864" dirty="0">
                <a:latin typeface="Calibri"/>
                <a:cs typeface="Calibri"/>
              </a:rPr>
              <a:t>limited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to,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 POM’s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ability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preserve FiO2.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study </a:t>
            </a:r>
            <a:r>
              <a:rPr sz="864" dirty="0">
                <a:latin typeface="Calibri"/>
                <a:cs typeface="Calibri"/>
              </a:rPr>
              <a:t>showed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that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with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oxygen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reservoir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bag,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POM </a:t>
            </a:r>
            <a:r>
              <a:rPr sz="864" dirty="0">
                <a:latin typeface="Calibri"/>
                <a:cs typeface="Calibri"/>
              </a:rPr>
              <a:t>was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able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deliver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0.88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0.95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FiO2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compared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the</a:t>
            </a:r>
            <a:endParaRPr sz="864">
              <a:latin typeface="Calibri"/>
              <a:cs typeface="Calibri"/>
            </a:endParaRPr>
          </a:p>
          <a:p>
            <a:pPr marL="5775">
              <a:lnSpc>
                <a:spcPts val="1028"/>
              </a:lnSpc>
            </a:pPr>
            <a:r>
              <a:rPr sz="864" dirty="0">
                <a:latin typeface="Calibri"/>
                <a:cs typeface="Calibri"/>
              </a:rPr>
              <a:t>0.40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0.60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and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0.30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0.45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FiO2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provided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by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the</a:t>
            </a:r>
            <a:endParaRPr sz="864">
              <a:latin typeface="Calibri"/>
              <a:cs typeface="Calibri"/>
            </a:endParaRPr>
          </a:p>
          <a:p>
            <a:pPr marL="5775">
              <a:lnSpc>
                <a:spcPts val="1037"/>
              </a:lnSpc>
              <a:spcBef>
                <a:spcPts val="27"/>
              </a:spcBef>
            </a:pPr>
            <a:r>
              <a:rPr sz="864" dirty="0">
                <a:latin typeface="Calibri"/>
                <a:cs typeface="Calibri"/>
              </a:rPr>
              <a:t>traditional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oxygen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mask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and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nasal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cannula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respectively.</a:t>
            </a:r>
            <a:endParaRPr sz="864">
              <a:latin typeface="Calibri"/>
              <a:cs typeface="Calibri"/>
            </a:endParaRPr>
          </a:p>
          <a:p>
            <a:pPr marL="5775" marR="177283">
              <a:lnSpc>
                <a:spcPts val="1059"/>
              </a:lnSpc>
              <a:spcBef>
                <a:spcPts val="16"/>
              </a:spcBef>
            </a:pPr>
            <a:r>
              <a:rPr sz="864" dirty="0">
                <a:latin typeface="Calibri"/>
                <a:cs typeface="Calibri"/>
              </a:rPr>
              <a:t>[1]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Overall,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ability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POM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provide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airway </a:t>
            </a:r>
            <a:r>
              <a:rPr sz="864" dirty="0">
                <a:latin typeface="Calibri"/>
                <a:cs typeface="Calibri"/>
              </a:rPr>
              <a:t>access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diverse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set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procedures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while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9" dirty="0">
                <a:latin typeface="Calibri"/>
                <a:cs typeface="Calibri"/>
              </a:rPr>
              <a:t>also</a:t>
            </a:r>
            <a:endParaRPr sz="864">
              <a:latin typeface="Calibri"/>
              <a:cs typeface="Calibri"/>
            </a:endParaRPr>
          </a:p>
          <a:p>
            <a:pPr marL="5775" marR="101346">
              <a:lnSpc>
                <a:spcPts val="1028"/>
              </a:lnSpc>
              <a:spcBef>
                <a:spcPts val="27"/>
              </a:spcBef>
            </a:pPr>
            <a:r>
              <a:rPr sz="864" dirty="0">
                <a:latin typeface="Calibri"/>
                <a:cs typeface="Calibri"/>
              </a:rPr>
              <a:t>decreasing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anesthesiologists'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exposure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potentially </a:t>
            </a:r>
            <a:r>
              <a:rPr sz="864" dirty="0">
                <a:latin typeface="Calibri"/>
                <a:cs typeface="Calibri"/>
              </a:rPr>
              <a:t>infectious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respiratory</a:t>
            </a:r>
            <a:r>
              <a:rPr sz="864" spc="-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droplets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and aerosolized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clouds</a:t>
            </a:r>
            <a:endParaRPr sz="864">
              <a:latin typeface="Calibri"/>
              <a:cs typeface="Calibri"/>
            </a:endParaRPr>
          </a:p>
          <a:p>
            <a:pPr marL="5775" marR="268234">
              <a:lnSpc>
                <a:spcPts val="1037"/>
              </a:lnSpc>
              <a:spcBef>
                <a:spcPts val="30"/>
              </a:spcBef>
            </a:pPr>
            <a:r>
              <a:rPr sz="864" dirty="0">
                <a:latin typeface="Calibri"/>
                <a:cs typeface="Calibri"/>
              </a:rPr>
              <a:t>(cough)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is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sufficient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evidence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consider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increase </a:t>
            </a:r>
            <a:r>
              <a:rPr sz="864" dirty="0">
                <a:latin typeface="Calibri"/>
                <a:cs typeface="Calibri"/>
              </a:rPr>
              <a:t>usage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future cases.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Additionally,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 </a:t>
            </a:r>
            <a:r>
              <a:rPr sz="864" spc="-9" dirty="0">
                <a:latin typeface="Calibri"/>
                <a:cs typeface="Calibri"/>
              </a:rPr>
              <a:t>POMs</a:t>
            </a:r>
            <a:endParaRPr sz="864">
              <a:latin typeface="Calibri"/>
              <a:cs typeface="Calibri"/>
            </a:endParaRPr>
          </a:p>
          <a:p>
            <a:pPr marL="5775">
              <a:lnSpc>
                <a:spcPts val="1021"/>
              </a:lnSpc>
            </a:pPr>
            <a:r>
              <a:rPr sz="864" dirty="0">
                <a:latin typeface="Calibri"/>
                <a:cs typeface="Calibri"/>
              </a:rPr>
              <a:t>concomitant provision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increased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oxygenation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and</a:t>
            </a:r>
            <a:endParaRPr sz="864">
              <a:latin typeface="Calibri"/>
              <a:cs typeface="Calibri"/>
            </a:endParaRPr>
          </a:p>
          <a:p>
            <a:pPr marL="5775" marR="144367">
              <a:lnSpc>
                <a:spcPts val="1028"/>
              </a:lnSpc>
              <a:spcBef>
                <a:spcPts val="70"/>
              </a:spcBef>
            </a:pPr>
            <a:r>
              <a:rPr sz="864" dirty="0">
                <a:latin typeface="Calibri"/>
                <a:cs typeface="Calibri"/>
              </a:rPr>
              <a:t>ability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transport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to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and</a:t>
            </a:r>
            <a:r>
              <a:rPr sz="864" spc="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 </a:t>
            </a:r>
            <a:r>
              <a:rPr sz="864" spc="-5" dirty="0">
                <a:latin typeface="Calibri"/>
                <a:cs typeface="Calibri"/>
              </a:rPr>
              <a:t>PACU</a:t>
            </a:r>
            <a:r>
              <a:rPr sz="864" spc="5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are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additional </a:t>
            </a:r>
            <a:r>
              <a:rPr sz="864" dirty="0">
                <a:latin typeface="Calibri"/>
                <a:cs typeface="Calibri"/>
              </a:rPr>
              <a:t>affirmation to</a:t>
            </a:r>
            <a:r>
              <a:rPr sz="864" spc="-2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investigate its usage in the </a:t>
            </a:r>
            <a:r>
              <a:rPr sz="864" spc="-5" dirty="0">
                <a:latin typeface="Calibri"/>
                <a:cs typeface="Calibri"/>
              </a:rPr>
              <a:t>future.</a:t>
            </a:r>
            <a:endParaRPr sz="864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3739" y="4766198"/>
            <a:ext cx="1968751" cy="590493"/>
          </a:xfrm>
          <a:prstGeom prst="rect">
            <a:avLst/>
          </a:prstGeom>
        </p:spPr>
        <p:txBody>
          <a:bodyPr vert="horz" wrap="square" lIns="0" tIns="13282" rIns="0" bIns="0" rtlCol="0">
            <a:spAutoFit/>
          </a:bodyPr>
          <a:lstStyle/>
          <a:p>
            <a:pPr marL="5775">
              <a:spcBef>
                <a:spcPts val="104"/>
              </a:spcBef>
            </a:pPr>
            <a:r>
              <a:rPr sz="750" spc="-5" dirty="0">
                <a:solidFill>
                  <a:srgbClr val="00B0F0"/>
                </a:solidFill>
                <a:latin typeface="Arial Black"/>
                <a:cs typeface="Arial Black"/>
              </a:rPr>
              <a:t>References</a:t>
            </a:r>
            <a:endParaRPr sz="750">
              <a:latin typeface="Arial Black"/>
              <a:cs typeface="Arial Black"/>
            </a:endParaRPr>
          </a:p>
          <a:p>
            <a:pPr marL="112895" marR="2310" indent="-107409">
              <a:lnSpc>
                <a:spcPct val="100200"/>
              </a:lnSpc>
              <a:spcBef>
                <a:spcPts val="39"/>
              </a:spcBef>
            </a:pP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1.</a:t>
            </a:r>
            <a:r>
              <a:rPr sz="500" spc="86" dirty="0">
                <a:solidFill>
                  <a:srgbClr val="212121"/>
                </a:solidFill>
                <a:latin typeface="Arial"/>
                <a:cs typeface="Arial"/>
              </a:rPr>
              <a:t>  </a:t>
            </a:r>
            <a:r>
              <a:rPr sz="500" spc="-23" dirty="0">
                <a:solidFill>
                  <a:srgbClr val="212121"/>
                </a:solidFill>
                <a:latin typeface="Arial"/>
                <a:cs typeface="Arial"/>
              </a:rPr>
              <a:t>Go⭲zalcz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16" dirty="0">
                <a:solidFill>
                  <a:srgbClr val="212121"/>
                </a:solidFill>
                <a:latin typeface="Arial"/>
                <a:cs typeface="Arial"/>
              </a:rPr>
              <a:t>RM.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Maximizi⭲g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27" dirty="0">
                <a:solidFill>
                  <a:srgbClr val="212121"/>
                </a:solidFill>
                <a:latin typeface="Arial"/>
                <a:cs typeface="Arial"/>
              </a:rPr>
              <a:t>Paťic⭲ť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0" dirty="0">
                <a:solidFill>
                  <a:srgbClr val="212121"/>
                </a:solidFill>
                <a:latin typeface="Arial"/>
                <a:cs typeface="Arial"/>
              </a:rPr>
              <a:t>a⭲d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 Sťarr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39" dirty="0">
                <a:solidFill>
                  <a:srgbClr val="212121"/>
                </a:solidFill>
                <a:latin typeface="Arial"/>
                <a:cs typeface="Arial"/>
              </a:rPr>
              <a:t>SarcťQ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K"íi⭲g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ľía⭲scsopkagcal</a:t>
            </a:r>
            <a:r>
              <a:rPr sz="500" spc="2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EckocaídiogíapkQ</a:t>
            </a:r>
            <a:r>
              <a:rPr sz="500" spc="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68" dirty="0">
                <a:solidFill>
                  <a:srgbClr val="212121"/>
                </a:solidFill>
                <a:latin typeface="Arial"/>
                <a:cs typeface="Arial"/>
              </a:rPr>
              <a:t>i⭲</a:t>
            </a:r>
            <a:r>
              <a:rPr sz="500" spc="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ťkc</a:t>
            </a:r>
            <a:r>
              <a:rPr sz="5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27" dirty="0">
                <a:solidFill>
                  <a:srgbClr val="212121"/>
                </a:solidFill>
                <a:latin typeface="Arial"/>
                <a:cs typeface="Arial"/>
              </a:rPr>
              <a:t>COVIK-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19</a:t>
            </a:r>
            <a:r>
              <a:rPr sz="500" spc="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Eía</a:t>
            </a:r>
            <a:r>
              <a:rPr sz="5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80" dirty="0">
                <a:solidFill>
                  <a:srgbClr val="212121"/>
                </a:solidFill>
                <a:latin typeface="Arial"/>
                <a:cs typeface="Arial"/>
              </a:rPr>
              <a:t>bQ</a:t>
            </a:r>
            <a:r>
              <a:rPr sz="500" spc="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Usc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Ncw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5" dirty="0">
                <a:solidFill>
                  <a:srgbClr val="212121"/>
                </a:solidFill>
                <a:latin typeface="Arial"/>
                <a:cs typeface="Arial"/>
              </a:rPr>
              <a:t>OxQgc⭲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Kcli:cíQ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12121"/>
                </a:solidFill>
                <a:latin typeface="Arial"/>
                <a:cs typeface="Arial"/>
              </a:rPr>
              <a:t>SQsťcm: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36" dirty="0">
                <a:solidFill>
                  <a:srgbClr val="212121"/>
                </a:solidFill>
                <a:latin typeface="Arial"/>
                <a:cs typeface="Arial"/>
              </a:rPr>
              <a:t>E⭲doscopQ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5" dirty="0">
                <a:solidFill>
                  <a:srgbClr val="212121"/>
                </a:solidFill>
                <a:latin typeface="Arial"/>
                <a:cs typeface="Arial"/>
              </a:rPr>
              <a:t>OxQgc⭲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Masks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41" dirty="0">
                <a:solidFill>
                  <a:srgbClr val="212121"/>
                </a:solidFill>
                <a:latin typeface="Arial"/>
                <a:cs typeface="Arial"/>
              </a:rPr>
              <a:t>wiťk 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Sclr-</a:t>
            </a:r>
            <a:r>
              <a:rPr sz="500" spc="-23" dirty="0">
                <a:solidFill>
                  <a:srgbClr val="212121"/>
                </a:solidFill>
                <a:latin typeface="Arial"/>
                <a:cs typeface="Arial"/>
              </a:rPr>
              <a:t>Scali⭲g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18" dirty="0">
                <a:solidFill>
                  <a:srgbClr val="212121"/>
                </a:solidFill>
                <a:latin typeface="Arial"/>
                <a:cs typeface="Arial"/>
              </a:rPr>
              <a:t>E⭲doscopc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27" dirty="0">
                <a:solidFill>
                  <a:srgbClr val="212121"/>
                </a:solidFill>
                <a:latin typeface="Arial"/>
                <a:cs typeface="Arial"/>
              </a:rPr>
              <a:t>I⭲scíťio⭲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Poíťs.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25" dirty="0">
                <a:solidFill>
                  <a:srgbClr val="212121"/>
                </a:solidFill>
                <a:latin typeface="Arial"/>
                <a:cs typeface="Arial"/>
              </a:rPr>
              <a:t>J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Am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Soc</a:t>
            </a:r>
            <a:r>
              <a:rPr sz="500" spc="-14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Eckocaídiogí.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2021</a:t>
            </a:r>
            <a:r>
              <a:rPr sz="500" spc="18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Apí;«4(4):45«-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454.</a:t>
            </a:r>
            <a:r>
              <a:rPr sz="500" spc="18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doi:</a:t>
            </a:r>
            <a:r>
              <a:rPr sz="500" spc="16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10.1016/j.ccko.2020.12.022.</a:t>
            </a:r>
            <a:r>
              <a:rPr sz="500" spc="23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Ep"b</a:t>
            </a:r>
            <a:endParaRPr sz="500">
              <a:latin typeface="Arial"/>
              <a:cs typeface="Arial"/>
            </a:endParaRPr>
          </a:p>
          <a:p>
            <a:pPr marL="112895">
              <a:lnSpc>
                <a:spcPts val="593"/>
              </a:lnSpc>
            </a:pP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2020</a:t>
            </a:r>
            <a:r>
              <a:rPr sz="500" spc="-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Kcc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212121"/>
                </a:solidFill>
                <a:latin typeface="Arial"/>
                <a:cs typeface="Arial"/>
              </a:rPr>
              <a:t>«1.</a:t>
            </a:r>
            <a:r>
              <a:rPr sz="500" spc="-7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PMIK: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500" spc="-25" dirty="0">
                <a:solidFill>
                  <a:srgbClr val="212121"/>
                </a:solidFill>
                <a:latin typeface="Arial"/>
                <a:cs typeface="Arial"/>
              </a:rPr>
              <a:t>«««®®446;</a:t>
            </a:r>
            <a:r>
              <a:rPr sz="500" spc="-11" dirty="0">
                <a:solidFill>
                  <a:srgbClr val="212121"/>
                </a:solidFill>
                <a:latin typeface="Arial"/>
                <a:cs typeface="Arial"/>
              </a:rPr>
              <a:t> PMCIK: </a:t>
            </a:r>
            <a:r>
              <a:rPr sz="500" spc="-5" dirty="0">
                <a:solidFill>
                  <a:srgbClr val="212121"/>
                </a:solidFill>
                <a:latin typeface="Arial"/>
                <a:cs typeface="Arial"/>
              </a:rPr>
              <a:t>PMC7774456.</a:t>
            </a:r>
            <a:endParaRPr sz="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3739" y="5349322"/>
            <a:ext cx="1934967" cy="1085253"/>
          </a:xfrm>
          <a:prstGeom prst="rect">
            <a:avLst/>
          </a:prstGeom>
        </p:spPr>
        <p:txBody>
          <a:bodyPr vert="horz" wrap="square" lIns="0" tIns="4909" rIns="0" bIns="0" rtlCol="0">
            <a:spAutoFit/>
          </a:bodyPr>
          <a:lstStyle/>
          <a:p>
            <a:pPr marL="148410" marR="6640" indent="-142924">
              <a:lnSpc>
                <a:spcPct val="100800"/>
              </a:lnSpc>
              <a:spcBef>
                <a:spcPts val="39"/>
              </a:spcBef>
              <a:tabLst>
                <a:tab pos="148410" algn="l"/>
              </a:tabLst>
            </a:pPr>
            <a:r>
              <a:rPr sz="500" spc="-11" dirty="0">
                <a:latin typeface="Arial"/>
                <a:cs typeface="Arial"/>
              </a:rPr>
              <a:t>2.</a:t>
            </a:r>
            <a:r>
              <a:rPr sz="500" dirty="0">
                <a:latin typeface="Arial"/>
                <a:cs typeface="Arial"/>
              </a:rPr>
              <a:t>	</a:t>
            </a:r>
            <a:r>
              <a:rPr sz="500" spc="-18" dirty="0">
                <a:latin typeface="Arial"/>
                <a:cs typeface="Arial"/>
              </a:rPr>
              <a:t>Cabíi⭲i</a:t>
            </a:r>
            <a:r>
              <a:rPr sz="500" spc="-9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Ḻ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a⭲d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55" dirty="0">
                <a:latin typeface="Arial"/>
                <a:cs typeface="Arial"/>
              </a:rPr>
              <a:t>G</a:t>
            </a:r>
            <a:r>
              <a:rPr sz="500" spc="-9" dirty="0">
                <a:latin typeface="Arial"/>
                <a:cs typeface="Arial"/>
              </a:rPr>
              <a:t> </a:t>
            </a:r>
            <a:r>
              <a:rPr sz="500" spc="-27" dirty="0">
                <a:latin typeface="Arial"/>
                <a:cs typeface="Arial"/>
              </a:rPr>
              <a:t>Ḻa⭲do⭲i.</a:t>
            </a:r>
            <a:r>
              <a:rPr sz="500" spc="132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A</a:t>
            </a:r>
            <a:r>
              <a:rPr sz="500" spc="-5" dirty="0">
                <a:latin typeface="Arial"/>
                <a:cs typeface="Arial"/>
              </a:rPr>
              <a:t> </a:t>
            </a:r>
            <a:r>
              <a:rPr sz="500" spc="23" dirty="0">
                <a:latin typeface="Arial"/>
                <a:cs typeface="Arial"/>
              </a:rPr>
              <a:t>No:cl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77" dirty="0">
                <a:latin typeface="Arial"/>
                <a:cs typeface="Arial"/>
              </a:rPr>
              <a:t>⭲o⭲-</a:t>
            </a:r>
            <a:r>
              <a:rPr sz="500" dirty="0">
                <a:latin typeface="Arial"/>
                <a:cs typeface="Arial"/>
              </a:rPr>
              <a:t>⭲:asi:c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16" dirty="0">
                <a:latin typeface="Arial"/>
                <a:cs typeface="Arial"/>
              </a:rPr>
              <a:t>:c⭲ťilaťio⭲</a:t>
            </a:r>
            <a:r>
              <a:rPr sz="500" spc="-5" dirty="0">
                <a:latin typeface="Arial"/>
                <a:cs typeface="Arial"/>
              </a:rPr>
              <a:t> </a:t>
            </a:r>
            <a:r>
              <a:rPr sz="500" spc="-220" dirty="0">
                <a:latin typeface="Arial"/>
                <a:cs typeface="Arial"/>
              </a:rPr>
              <a:t>mask</a:t>
            </a:r>
            <a:r>
              <a:rPr sz="500" dirty="0">
                <a:latin typeface="Arial"/>
                <a:cs typeface="Arial"/>
              </a:rPr>
              <a:t> ťo</a:t>
            </a:r>
            <a:r>
              <a:rPr sz="500" spc="-11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píc:c⭲ť</a:t>
            </a:r>
            <a:r>
              <a:rPr sz="500" spc="-9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a⭲d</a:t>
            </a:r>
            <a:r>
              <a:rPr sz="500" spc="-11" dirty="0">
                <a:latin typeface="Arial"/>
                <a:cs typeface="Arial"/>
              </a:rPr>
              <a:t> </a:t>
            </a:r>
            <a:r>
              <a:rPr sz="500" spc="-20" dirty="0">
                <a:latin typeface="Arial"/>
                <a:cs typeface="Arial"/>
              </a:rPr>
              <a:t>ma⭲agc</a:t>
            </a:r>
            <a:r>
              <a:rPr sz="500" spc="-9" dirty="0">
                <a:latin typeface="Arial"/>
                <a:cs typeface="Arial"/>
              </a:rPr>
              <a:t> ícspiíaťoíQ </a:t>
            </a:r>
            <a:r>
              <a:rPr sz="500" spc="20" dirty="0">
                <a:latin typeface="Arial"/>
                <a:cs typeface="Arial"/>
              </a:rPr>
              <a:t>rail"íc</a:t>
            </a:r>
            <a:r>
              <a:rPr sz="500" spc="-11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d"íi⭲g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5" dirty="0">
                <a:latin typeface="Arial"/>
                <a:cs typeface="Arial"/>
              </a:rPr>
              <a:t>ribcíopťic </a:t>
            </a:r>
            <a:r>
              <a:rPr sz="500" spc="-18" dirty="0">
                <a:latin typeface="Arial"/>
                <a:cs typeface="Arial"/>
              </a:rPr>
              <a:t>bío⭲ckoscopQ,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spc="-14" dirty="0">
                <a:latin typeface="Arial"/>
                <a:cs typeface="Arial"/>
              </a:rPr>
              <a:t>gaťíoscopQ</a:t>
            </a:r>
            <a:r>
              <a:rPr sz="500" dirty="0">
                <a:latin typeface="Arial"/>
                <a:cs typeface="Arial"/>
              </a:rPr>
              <a:t> </a:t>
            </a:r>
            <a:r>
              <a:rPr sz="500" spc="-43" dirty="0">
                <a:latin typeface="Arial"/>
                <a:cs typeface="Arial"/>
              </a:rPr>
              <a:t>a⭲d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spc="-5" dirty="0">
                <a:latin typeface="Arial"/>
                <a:cs typeface="Arial"/>
              </a:rPr>
              <a:t>ťía⭲scsopkagcal </a:t>
            </a:r>
            <a:r>
              <a:rPr sz="500" dirty="0">
                <a:latin typeface="Arial"/>
                <a:cs typeface="Arial"/>
              </a:rPr>
              <a:t>cckocaídiogíapQ.</a:t>
            </a:r>
            <a:r>
              <a:rPr sz="500" spc="143" dirty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Hcaíť,</a:t>
            </a:r>
            <a:r>
              <a:rPr sz="500" dirty="0">
                <a:latin typeface="Arial"/>
                <a:cs typeface="Arial"/>
              </a:rPr>
              <a:t> </a:t>
            </a:r>
            <a:r>
              <a:rPr sz="500" spc="-5" dirty="0">
                <a:latin typeface="Arial"/>
                <a:cs typeface="Arial"/>
              </a:rPr>
              <a:t>l"⭲g</a:t>
            </a:r>
            <a:r>
              <a:rPr sz="500" spc="2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a⭲d</a:t>
            </a:r>
            <a:r>
              <a:rPr sz="500" dirty="0">
                <a:latin typeface="Arial"/>
                <a:cs typeface="Arial"/>
              </a:rPr>
              <a:t> :csscls.</a:t>
            </a:r>
            <a:r>
              <a:rPr sz="500" spc="146" dirty="0">
                <a:latin typeface="Arial"/>
                <a:cs typeface="Arial"/>
              </a:rPr>
              <a:t> </a:t>
            </a:r>
            <a:r>
              <a:rPr sz="500" spc="-5" dirty="0">
                <a:latin typeface="Arial"/>
                <a:cs typeface="Arial"/>
              </a:rPr>
              <a:t>2015;</a:t>
            </a:r>
            <a:r>
              <a:rPr sz="500" dirty="0">
                <a:latin typeface="Arial"/>
                <a:cs typeface="Arial"/>
              </a:rPr>
              <a:t> </a:t>
            </a:r>
            <a:r>
              <a:rPr sz="500" spc="-20" dirty="0">
                <a:latin typeface="Arial"/>
                <a:cs typeface="Arial"/>
              </a:rPr>
              <a:t>7(4):297-</a:t>
            </a:r>
            <a:r>
              <a:rPr sz="500" spc="-9" dirty="0">
                <a:latin typeface="Arial"/>
                <a:cs typeface="Arial"/>
              </a:rPr>
              <a:t>«0«.</a:t>
            </a:r>
            <a:endParaRPr sz="500">
              <a:latin typeface="Arial"/>
              <a:cs typeface="Arial"/>
            </a:endParaRPr>
          </a:p>
          <a:p>
            <a:pPr marL="148410" marR="2310" indent="-142924">
              <a:lnSpc>
                <a:spcPts val="591"/>
              </a:lnSpc>
              <a:spcBef>
                <a:spcPts val="20"/>
              </a:spcBef>
              <a:tabLst>
                <a:tab pos="148410" algn="l"/>
              </a:tabLst>
            </a:pPr>
            <a:r>
              <a:rPr sz="500" spc="-11" dirty="0">
                <a:latin typeface="Arial"/>
                <a:cs typeface="Arial"/>
              </a:rPr>
              <a:t>«.</a:t>
            </a:r>
            <a:r>
              <a:rPr sz="500" dirty="0">
                <a:latin typeface="Arial"/>
                <a:cs typeface="Arial"/>
              </a:rPr>
              <a:t>	</a:t>
            </a:r>
            <a:r>
              <a:rPr sz="500" spc="-9" dirty="0">
                <a:latin typeface="Arial"/>
                <a:cs typeface="Arial"/>
              </a:rPr>
              <a:t>Poťié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27" dirty="0">
                <a:latin typeface="Arial"/>
                <a:cs typeface="Arial"/>
              </a:rPr>
              <a:t>A,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11" dirty="0">
                <a:latin typeface="Arial"/>
                <a:cs typeface="Arial"/>
              </a:rPr>
              <a:t>Píégaídic⭲</a:t>
            </a:r>
            <a:r>
              <a:rPr sz="500" spc="-5" dirty="0">
                <a:latin typeface="Arial"/>
                <a:cs typeface="Arial"/>
              </a:rPr>
              <a:t> </a:t>
            </a:r>
            <a:r>
              <a:rPr sz="500" spc="-45" dirty="0">
                <a:latin typeface="Arial"/>
                <a:cs typeface="Arial"/>
              </a:rPr>
              <a:t>C,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Piíoťťc</a:t>
            </a:r>
            <a:r>
              <a:rPr sz="500" spc="-5" dirty="0">
                <a:latin typeface="Arial"/>
                <a:cs typeface="Arial"/>
              </a:rPr>
              <a:t> </a:t>
            </a:r>
            <a:r>
              <a:rPr sz="500" spc="52" dirty="0">
                <a:latin typeface="Arial"/>
                <a:cs typeface="Arial"/>
              </a:rPr>
              <a:t>ľ,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30" dirty="0">
                <a:latin typeface="Arial"/>
                <a:cs typeface="Arial"/>
              </a:rPr>
              <a:t>Sťcpkc⭲⭲c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36" dirty="0">
                <a:latin typeface="Arial"/>
                <a:cs typeface="Arial"/>
              </a:rPr>
              <a:t>X,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Sckccís</a:t>
            </a:r>
            <a:r>
              <a:rPr sz="500" spc="-7" dirty="0">
                <a:latin typeface="Arial"/>
                <a:cs typeface="Arial"/>
              </a:rPr>
              <a:t> </a:t>
            </a:r>
            <a:r>
              <a:rPr sz="500" spc="-23" dirty="0">
                <a:latin typeface="Arial"/>
                <a:cs typeface="Arial"/>
              </a:rPr>
              <a:t>I,</a:t>
            </a:r>
            <a:r>
              <a:rPr sz="500" spc="-9" dirty="0">
                <a:latin typeface="Arial"/>
                <a:cs typeface="Arial"/>
              </a:rPr>
              <a:t> </a:t>
            </a:r>
            <a:r>
              <a:rPr sz="500" spc="-75" dirty="0">
                <a:latin typeface="Arial"/>
                <a:cs typeface="Arial"/>
              </a:rPr>
              <a:t>Wa⭲ťQ</a:t>
            </a:r>
            <a:r>
              <a:rPr sz="500" spc="-45" dirty="0">
                <a:latin typeface="Arial"/>
                <a:cs typeface="Arial"/>
              </a:rPr>
              <a:t> C,</a:t>
            </a:r>
            <a:r>
              <a:rPr sz="500" spc="-5" dirty="0">
                <a:latin typeface="Arial"/>
                <a:cs typeface="Arial"/>
              </a:rPr>
              <a:t> Smcťs </a:t>
            </a:r>
            <a:r>
              <a:rPr sz="500" spc="45" dirty="0">
                <a:latin typeface="Arial"/>
                <a:cs typeface="Arial"/>
              </a:rPr>
              <a:t>I,</a:t>
            </a:r>
            <a:r>
              <a:rPr sz="500" spc="-5" dirty="0">
                <a:latin typeface="Arial"/>
                <a:cs typeface="Arial"/>
              </a:rPr>
              <a:t> Sokal </a:t>
            </a:r>
            <a:r>
              <a:rPr sz="500" spc="-50" dirty="0">
                <a:latin typeface="Arial"/>
                <a:cs typeface="Arial"/>
              </a:rPr>
              <a:t>E,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spc="-45" dirty="0">
                <a:latin typeface="Arial"/>
                <a:cs typeface="Arial"/>
              </a:rPr>
              <a:t>a⭲d</a:t>
            </a:r>
            <a:r>
              <a:rPr sz="500" spc="-5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Iía⭲cis</a:t>
            </a:r>
            <a:r>
              <a:rPr sz="500" spc="-5" dirty="0">
                <a:latin typeface="Arial"/>
                <a:cs typeface="Arial"/>
              </a:rPr>
              <a:t> </a:t>
            </a:r>
            <a:r>
              <a:rPr sz="500" spc="-25" dirty="0">
                <a:latin typeface="Arial"/>
                <a:cs typeface="Arial"/>
              </a:rPr>
              <a:t>VcQckcma⭲s.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E:al"aťio⭲ or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spc="-132" dirty="0">
                <a:latin typeface="Arial"/>
                <a:cs typeface="Arial"/>
              </a:rPr>
              <a:t>ťkc</a:t>
            </a:r>
            <a:r>
              <a:rPr sz="500" dirty="0">
                <a:latin typeface="Arial"/>
                <a:cs typeface="Arial"/>
              </a:rPr>
              <a:t> Exploící</a:t>
            </a:r>
            <a:r>
              <a:rPr sz="500" spc="5" dirty="0">
                <a:latin typeface="Arial"/>
                <a:cs typeface="Arial"/>
              </a:rPr>
              <a:t> </a:t>
            </a:r>
            <a:r>
              <a:rPr sz="500" spc="-34" dirty="0">
                <a:latin typeface="Arial"/>
                <a:cs typeface="Arial"/>
              </a:rPr>
              <a:t>E⭲doscopQ</a:t>
            </a:r>
            <a:r>
              <a:rPr sz="500" spc="7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Mask©</a:t>
            </a:r>
            <a:r>
              <a:rPr sz="500" spc="7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roí</a:t>
            </a:r>
            <a:r>
              <a:rPr sz="500" spc="5" dirty="0">
                <a:latin typeface="Arial"/>
                <a:cs typeface="Arial"/>
              </a:rPr>
              <a:t> </a:t>
            </a:r>
            <a:r>
              <a:rPr sz="500" spc="-5" dirty="0">
                <a:latin typeface="Arial"/>
                <a:cs typeface="Arial"/>
              </a:rPr>
              <a:t>csogasťíod"odc⭲oscopQ</a:t>
            </a:r>
            <a:r>
              <a:rPr sz="500" spc="11" dirty="0">
                <a:latin typeface="Arial"/>
                <a:cs typeface="Arial"/>
              </a:rPr>
              <a:t> </a:t>
            </a:r>
            <a:r>
              <a:rPr sz="500" spc="-11" dirty="0">
                <a:latin typeface="Arial"/>
                <a:cs typeface="Arial"/>
              </a:rPr>
              <a:t>i⭲</a:t>
            </a:r>
            <a:endParaRPr sz="500">
              <a:latin typeface="Arial"/>
              <a:cs typeface="Arial"/>
            </a:endParaRPr>
          </a:p>
          <a:p>
            <a:pPr marL="148410" marR="28585">
              <a:lnSpc>
                <a:spcPct val="99900"/>
              </a:lnSpc>
              <a:spcBef>
                <a:spcPts val="7"/>
              </a:spcBef>
            </a:pPr>
            <a:r>
              <a:rPr sz="500" spc="-7" dirty="0">
                <a:latin typeface="Arial"/>
                <a:cs typeface="Arial"/>
              </a:rPr>
              <a:t>ckildíc⭲:</a:t>
            </a:r>
            <a:r>
              <a:rPr sz="500" spc="-16" dirty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a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14" dirty="0">
                <a:latin typeface="Arial"/>
                <a:cs typeface="Arial"/>
              </a:rPr>
              <a:t>ícťíospccťi:c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-16" dirty="0">
                <a:latin typeface="Arial"/>
                <a:cs typeface="Arial"/>
              </a:rPr>
              <a:t>sť"dQ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5" dirty="0">
                <a:latin typeface="Arial"/>
                <a:cs typeface="Arial"/>
              </a:rPr>
              <a:t>or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2" dirty="0">
                <a:latin typeface="Arial"/>
                <a:cs typeface="Arial"/>
              </a:rPr>
              <a:t>17«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2" dirty="0">
                <a:latin typeface="Arial"/>
                <a:cs typeface="Arial"/>
              </a:rPr>
              <a:t>cascs.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dirty="0">
                <a:latin typeface="Arial"/>
                <a:cs typeface="Arial"/>
              </a:rPr>
              <a:t>Pcdiaťíic</a:t>
            </a:r>
            <a:r>
              <a:rPr sz="500" spc="5" dirty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A⭲csťkcsia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2" dirty="0">
                <a:latin typeface="Arial"/>
                <a:cs typeface="Arial"/>
              </a:rPr>
              <a:t>25</a:t>
            </a:r>
            <a:r>
              <a:rPr sz="500" spc="-16" dirty="0">
                <a:latin typeface="Arial"/>
                <a:cs typeface="Arial"/>
              </a:rPr>
              <a:t> </a:t>
            </a:r>
            <a:r>
              <a:rPr sz="500" spc="7" dirty="0">
                <a:latin typeface="Arial"/>
                <a:cs typeface="Arial"/>
              </a:rPr>
              <a:t>Apíil</a:t>
            </a:r>
            <a:r>
              <a:rPr sz="500" spc="-16" dirty="0">
                <a:latin typeface="Arial"/>
                <a:cs typeface="Arial"/>
              </a:rPr>
              <a:t> </a:t>
            </a:r>
            <a:r>
              <a:rPr sz="500" spc="2" dirty="0">
                <a:latin typeface="Arial"/>
                <a:cs typeface="Arial"/>
              </a:rPr>
              <a:t>2016</a:t>
            </a:r>
            <a:r>
              <a:rPr sz="500" dirty="0">
                <a:latin typeface="Arial"/>
                <a:cs typeface="Arial"/>
              </a:rPr>
              <a:t> </a:t>
            </a:r>
            <a:r>
              <a:rPr sz="500" spc="2" dirty="0">
                <a:latin typeface="Arial"/>
                <a:cs typeface="Arial"/>
              </a:rPr>
              <a:t>kťťps://doi.oíg/10.1111/pa⭲.12910Ja⭲"s</a:t>
            </a:r>
            <a:r>
              <a:rPr sz="500" spc="-16" dirty="0">
                <a:latin typeface="Arial"/>
                <a:cs typeface="Arial"/>
              </a:rPr>
              <a:t> </a:t>
            </a:r>
            <a:r>
              <a:rPr sz="500" spc="18" dirty="0">
                <a:latin typeface="Arial"/>
                <a:cs typeface="Arial"/>
              </a:rPr>
              <a:t>rig"íc:</a:t>
            </a:r>
            <a:r>
              <a:rPr sz="500" spc="-2" dirty="0">
                <a:latin typeface="Arial"/>
                <a:cs typeface="Arial"/>
              </a:rPr>
              <a:t> </a:t>
            </a:r>
            <a:r>
              <a:rPr sz="500" u="sng" spc="11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kťťps://www.ícscaíckgaťc.⭲cť/rig"íc/ľkc-</a:t>
            </a:r>
            <a:r>
              <a:rPr sz="5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Ja⭲"s-</a:t>
            </a:r>
            <a:r>
              <a:rPr sz="500" u="sng" spc="-2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Mask-</a:t>
            </a:r>
            <a:r>
              <a:rPr sz="500" u="sng" spc="16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dc:icc-</a:t>
            </a:r>
            <a:r>
              <a:rPr sz="500" spc="-25" dirty="0">
                <a:solidFill>
                  <a:srgbClr val="0563C1"/>
                </a:solidFill>
                <a:latin typeface="Arial"/>
                <a:cs typeface="Arial"/>
              </a:rPr>
              <a:t> </a:t>
            </a:r>
            <a:r>
              <a:rPr sz="5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closcd-roí-</a:t>
            </a:r>
            <a:r>
              <a:rPr sz="500" u="sng" spc="2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"sc-</a:t>
            </a:r>
            <a:r>
              <a:rPr sz="500" u="sng" spc="-7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lcrť-</a:t>
            </a:r>
            <a:r>
              <a:rPr sz="500" u="sng" spc="-39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a⭲d-</a:t>
            </a:r>
            <a:r>
              <a:rPr sz="500" u="sng" spc="-3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opc⭲-</a:t>
            </a:r>
            <a:r>
              <a:rPr sz="5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roí-</a:t>
            </a:r>
            <a:r>
              <a:rPr sz="500" u="sng" spc="-23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posiťio⭲i⭲g-</a:t>
            </a:r>
            <a:r>
              <a:rPr sz="500" spc="-25" dirty="0">
                <a:solidFill>
                  <a:srgbClr val="0563C1"/>
                </a:solidFill>
                <a:latin typeface="Arial"/>
                <a:cs typeface="Arial"/>
              </a:rPr>
              <a:t> </a:t>
            </a:r>
            <a:r>
              <a:rPr sz="500" u="sng" spc="-7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íigkť_rig1_««6257®11</a:t>
            </a:r>
            <a:r>
              <a:rPr sz="500" spc="-7" dirty="0">
                <a:latin typeface="Arial"/>
                <a:cs typeface="Arial"/>
              </a:rPr>
              <a:t>VBM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-48" dirty="0">
                <a:latin typeface="Arial"/>
                <a:cs typeface="Arial"/>
              </a:rPr>
              <a:t>a⭲d</a:t>
            </a:r>
            <a:r>
              <a:rPr sz="500" spc="-16" dirty="0">
                <a:latin typeface="Arial"/>
                <a:cs typeface="Arial"/>
              </a:rPr>
              <a:t> </a:t>
            </a:r>
            <a:r>
              <a:rPr sz="500" spc="-18" dirty="0">
                <a:latin typeface="Arial"/>
                <a:cs typeface="Arial"/>
              </a:rPr>
              <a:t>POM</a:t>
            </a:r>
            <a:r>
              <a:rPr sz="500" spc="-14" dirty="0">
                <a:latin typeface="Arial"/>
                <a:cs typeface="Arial"/>
              </a:rPr>
              <a:t> </a:t>
            </a:r>
            <a:r>
              <a:rPr sz="500" spc="2" dirty="0">
                <a:latin typeface="Arial"/>
                <a:cs typeface="Arial"/>
              </a:rPr>
              <a:t>imagc:</a:t>
            </a:r>
            <a:r>
              <a:rPr sz="500" spc="-18" dirty="0">
                <a:latin typeface="Arial"/>
                <a:cs typeface="Arial"/>
              </a:rPr>
              <a:t> </a:t>
            </a:r>
            <a:r>
              <a:rPr sz="500" spc="11" dirty="0">
                <a:latin typeface="Arial"/>
                <a:cs typeface="Arial"/>
              </a:rPr>
              <a:t>kťťps://bcllmcdical.com/</a:t>
            </a:r>
            <a:endParaRPr sz="5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13863" y="1098533"/>
            <a:ext cx="0" cy="5504014"/>
          </a:xfrm>
          <a:custGeom>
            <a:avLst/>
            <a:gdLst/>
            <a:ahLst/>
            <a:cxnLst/>
            <a:rect l="l" t="t" r="r" b="b"/>
            <a:pathLst>
              <a:path h="12103735">
                <a:moveTo>
                  <a:pt x="0" y="0"/>
                </a:moveTo>
                <a:lnTo>
                  <a:pt x="0" y="12103689"/>
                </a:lnTo>
              </a:path>
            </a:pathLst>
          </a:custGeom>
          <a:ln w="130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818"/>
          </a:p>
        </p:txBody>
      </p:sp>
      <p:sp>
        <p:nvSpPr>
          <p:cNvPr id="8" name="object 8"/>
          <p:cNvSpPr/>
          <p:nvPr/>
        </p:nvSpPr>
        <p:spPr>
          <a:xfrm>
            <a:off x="7806171" y="1098533"/>
            <a:ext cx="0" cy="5504014"/>
          </a:xfrm>
          <a:custGeom>
            <a:avLst/>
            <a:gdLst/>
            <a:ahLst/>
            <a:cxnLst/>
            <a:rect l="l" t="t" r="r" b="b"/>
            <a:pathLst>
              <a:path h="12103735">
                <a:moveTo>
                  <a:pt x="0" y="0"/>
                </a:moveTo>
                <a:lnTo>
                  <a:pt x="0" y="12103689"/>
                </a:lnTo>
              </a:path>
            </a:pathLst>
          </a:custGeom>
          <a:ln w="130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818"/>
          </a:p>
        </p:txBody>
      </p:sp>
      <p:grpSp>
        <p:nvGrpSpPr>
          <p:cNvPr id="9" name="object 9"/>
          <p:cNvGrpSpPr/>
          <p:nvPr/>
        </p:nvGrpSpPr>
        <p:grpSpPr>
          <a:xfrm>
            <a:off x="1505619" y="0"/>
            <a:ext cx="9180769" cy="879557"/>
            <a:chOff x="-42537" y="0"/>
            <a:chExt cx="20189190" cy="1934210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20104100" cy="1847850"/>
            </a:xfrm>
            <a:custGeom>
              <a:avLst/>
              <a:gdLst/>
              <a:ahLst/>
              <a:cxnLst/>
              <a:rect l="l" t="t" r="r" b="b"/>
              <a:pathLst>
                <a:path w="20104100" h="1847850">
                  <a:moveTo>
                    <a:pt x="0" y="1847579"/>
                  </a:moveTo>
                  <a:lnTo>
                    <a:pt x="20104099" y="184757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47579"/>
                  </a:lnTo>
                  <a:close/>
                </a:path>
              </a:pathLst>
            </a:custGeom>
            <a:solidFill>
              <a:srgbClr val="63666A"/>
            </a:solidFill>
          </p:spPr>
          <p:txBody>
            <a:bodyPr wrap="square" lIns="0" tIns="0" rIns="0" bIns="0" rtlCol="0"/>
            <a:lstStyle/>
            <a:p>
              <a:endParaRPr sz="818"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728097" cy="184419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1890117"/>
              <a:ext cx="20104100" cy="1270"/>
            </a:xfrm>
            <a:custGeom>
              <a:avLst/>
              <a:gdLst/>
              <a:ahLst/>
              <a:cxnLst/>
              <a:rect l="l" t="t" r="r" b="b"/>
              <a:pathLst>
                <a:path w="20104100" h="1269">
                  <a:moveTo>
                    <a:pt x="0" y="0"/>
                  </a:moveTo>
                  <a:lnTo>
                    <a:pt x="20104100" y="1091"/>
                  </a:lnTo>
                </a:path>
              </a:pathLst>
            </a:custGeom>
            <a:ln w="850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818"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0999" y="301092"/>
              <a:ext cx="2797331" cy="13537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494225" y="126912"/>
            <a:ext cx="5566386" cy="523502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marL="5775">
              <a:spcBef>
                <a:spcPts val="43"/>
              </a:spcBef>
            </a:pP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Multiple</a:t>
            </a:r>
            <a:r>
              <a:rPr sz="1250" spc="-4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techniques</a:t>
            </a:r>
            <a:r>
              <a:rPr sz="1250" spc="-3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50" spc="-4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sz="1250" spc="-3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250" spc="-4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airway</a:t>
            </a:r>
            <a:r>
              <a:rPr sz="1250" spc="-3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1250" spc="-3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50" spc="-4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9" dirty="0">
                <a:solidFill>
                  <a:srgbClr val="FFFFFF"/>
                </a:solidFill>
                <a:latin typeface="Calibri"/>
                <a:cs typeface="Calibri"/>
              </a:rPr>
              <a:t>Procedural</a:t>
            </a:r>
            <a:r>
              <a:rPr sz="1250" spc="-4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Oxygen</a:t>
            </a:r>
            <a:r>
              <a:rPr sz="1250" spc="-4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Mask</a:t>
            </a:r>
            <a:r>
              <a:rPr sz="1250" spc="-4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(POM)</a:t>
            </a:r>
            <a:endParaRPr sz="1250">
              <a:latin typeface="Calibri"/>
              <a:cs typeface="Calibri"/>
            </a:endParaRPr>
          </a:p>
          <a:p>
            <a:pPr marL="5775" marR="2310">
              <a:lnSpc>
                <a:spcPts val="1282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Roland</a:t>
            </a:r>
            <a:r>
              <a:rPr sz="1000" spc="-5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G,</a:t>
            </a:r>
            <a:r>
              <a:rPr sz="1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Kapoor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A,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Zavala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A,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Muthukumar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A,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4" dirty="0">
                <a:solidFill>
                  <a:srgbClr val="FFFFFF"/>
                </a:solidFill>
                <a:latin typeface="Calibri"/>
                <a:cs typeface="Calibri"/>
              </a:rPr>
              <a:t>Kwater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68" dirty="0">
                <a:solidFill>
                  <a:srgbClr val="FFFFFF"/>
                </a:solidFill>
                <a:latin typeface="Calibri"/>
                <a:cs typeface="Calibri"/>
              </a:rPr>
              <a:t>P,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9" dirty="0">
                <a:solidFill>
                  <a:srgbClr val="FFFFFF"/>
                </a:solidFill>
                <a:latin typeface="Calibri"/>
                <a:cs typeface="Calibri"/>
              </a:rPr>
              <a:t>Owusu-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Agyemang</a:t>
            </a:r>
            <a:r>
              <a:rPr sz="1000" spc="-1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68" dirty="0">
                <a:solidFill>
                  <a:srgbClr val="FFFFFF"/>
                </a:solidFill>
                <a:latin typeface="Calibri"/>
                <a:cs typeface="Calibri"/>
              </a:rPr>
              <a:t>P,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Hurst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D,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Idowu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Calibri"/>
                <a:cs typeface="Calibri"/>
              </a:rPr>
              <a:t>T,</a:t>
            </a:r>
            <a:r>
              <a:rPr sz="1000" spc="-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Porche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V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7" dirty="0">
                <a:solidFill>
                  <a:srgbClr val="FFFFFF"/>
                </a:solidFill>
                <a:latin typeface="Calibri"/>
                <a:cs typeface="Calibri"/>
              </a:rPr>
              <a:t>Texas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MD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Anderson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Cancer</a:t>
            </a:r>
            <a:r>
              <a:rPr sz="100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Center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39361" y="3606296"/>
            <a:ext cx="3606874" cy="636844"/>
          </a:xfrm>
          <a:prstGeom prst="rect">
            <a:avLst/>
          </a:prstGeom>
        </p:spPr>
        <p:txBody>
          <a:bodyPr vert="horz" wrap="square" lIns="0" tIns="6353" rIns="0" bIns="0" rtlCol="0">
            <a:spAutoFit/>
          </a:bodyPr>
          <a:lstStyle/>
          <a:p>
            <a:pPr marL="5775">
              <a:spcBef>
                <a:spcPts val="50"/>
              </a:spcBef>
            </a:pPr>
            <a:r>
              <a:rPr sz="932" dirty="0">
                <a:solidFill>
                  <a:srgbClr val="00B0F0"/>
                </a:solidFill>
                <a:latin typeface="Arial Black"/>
                <a:cs typeface="Arial Black"/>
              </a:rPr>
              <a:t>Case</a:t>
            </a:r>
            <a:r>
              <a:rPr sz="932" spc="7" dirty="0">
                <a:solidFill>
                  <a:srgbClr val="00B0F0"/>
                </a:solidFill>
                <a:latin typeface="Arial Black"/>
                <a:cs typeface="Arial Black"/>
              </a:rPr>
              <a:t> </a:t>
            </a:r>
            <a:r>
              <a:rPr sz="932" dirty="0">
                <a:solidFill>
                  <a:srgbClr val="00B0F0"/>
                </a:solidFill>
                <a:latin typeface="Arial Black"/>
                <a:cs typeface="Arial Black"/>
              </a:rPr>
              <a:t>Report</a:t>
            </a:r>
            <a:r>
              <a:rPr sz="932" spc="11" dirty="0">
                <a:solidFill>
                  <a:srgbClr val="00B0F0"/>
                </a:solidFill>
                <a:latin typeface="Arial Black"/>
                <a:cs typeface="Arial Black"/>
              </a:rPr>
              <a:t> </a:t>
            </a:r>
            <a:r>
              <a:rPr sz="932" spc="-23" dirty="0">
                <a:solidFill>
                  <a:srgbClr val="00B0F0"/>
                </a:solidFill>
                <a:latin typeface="Arial Black"/>
                <a:cs typeface="Arial Black"/>
              </a:rPr>
              <a:t>2</a:t>
            </a:r>
            <a:endParaRPr sz="932">
              <a:latin typeface="Arial Black"/>
              <a:cs typeface="Arial Black"/>
            </a:endParaRPr>
          </a:p>
          <a:p>
            <a:pPr marL="5775" marR="2310">
              <a:lnSpc>
                <a:spcPct val="100800"/>
              </a:lnSpc>
              <a:spcBef>
                <a:spcPts val="1119"/>
              </a:spcBef>
            </a:pPr>
            <a:r>
              <a:rPr sz="750" dirty="0">
                <a:latin typeface="Calibri"/>
                <a:cs typeface="Calibri"/>
              </a:rPr>
              <a:t>75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14" dirty="0">
                <a:latin typeface="Calibri"/>
                <a:cs typeface="Calibri"/>
              </a:rPr>
              <a:t>year-</a:t>
            </a:r>
            <a:r>
              <a:rPr sz="750" dirty="0">
                <a:latin typeface="Calibri"/>
                <a:cs typeface="Calibri"/>
              </a:rPr>
              <a:t>old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woman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with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history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of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malignant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melanoma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presented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for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excision.</a:t>
            </a:r>
            <a:r>
              <a:rPr sz="750" spc="13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She</a:t>
            </a:r>
            <a:r>
              <a:rPr sz="750" spc="-16" dirty="0">
                <a:latin typeface="Calibri"/>
                <a:cs typeface="Calibri"/>
              </a:rPr>
              <a:t> </a:t>
            </a:r>
            <a:r>
              <a:rPr sz="750" spc="-11" dirty="0">
                <a:latin typeface="Calibri"/>
                <a:cs typeface="Calibri"/>
              </a:rPr>
              <a:t>was </a:t>
            </a:r>
            <a:r>
              <a:rPr sz="750" dirty="0">
                <a:latin typeface="Calibri"/>
                <a:cs typeface="Calibri"/>
              </a:rPr>
              <a:t>induced,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Ovassapian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placed,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POM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mask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2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placed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her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face,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and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flexible</a:t>
            </a:r>
            <a:r>
              <a:rPr sz="750" spc="-18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scope intubation</a:t>
            </a:r>
            <a:r>
              <a:rPr sz="750" spc="-25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was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performed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without</a:t>
            </a:r>
            <a:r>
              <a:rPr sz="750" spc="-25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complications.</a:t>
            </a:r>
            <a:endParaRPr sz="75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19149" y="2080358"/>
            <a:ext cx="1353590" cy="120024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51086" y="2080358"/>
            <a:ext cx="1235930" cy="1200249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4011344" y="4349667"/>
            <a:ext cx="1532726" cy="1780192"/>
            <a:chOff x="5467735" y="9565238"/>
            <a:chExt cx="3370579" cy="391477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67735" y="9565238"/>
              <a:ext cx="3370057" cy="39147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389355" y="10700042"/>
              <a:ext cx="594360" cy="1067435"/>
            </a:xfrm>
            <a:custGeom>
              <a:avLst/>
              <a:gdLst/>
              <a:ahLst/>
              <a:cxnLst/>
              <a:rect l="l" t="t" r="r" b="b"/>
              <a:pathLst>
                <a:path w="594359" h="1067434">
                  <a:moveTo>
                    <a:pt x="401213" y="0"/>
                  </a:moveTo>
                  <a:lnTo>
                    <a:pt x="0" y="988899"/>
                  </a:lnTo>
                  <a:lnTo>
                    <a:pt x="192706" y="1067083"/>
                  </a:lnTo>
                  <a:lnTo>
                    <a:pt x="593919" y="78183"/>
                  </a:lnTo>
                  <a:lnTo>
                    <a:pt x="4012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818"/>
            </a:p>
          </p:txBody>
        </p:sp>
        <p:sp>
          <p:nvSpPr>
            <p:cNvPr id="21" name="object 21"/>
            <p:cNvSpPr/>
            <p:nvPr/>
          </p:nvSpPr>
          <p:spPr>
            <a:xfrm>
              <a:off x="6389356" y="10700042"/>
              <a:ext cx="594360" cy="1067435"/>
            </a:xfrm>
            <a:custGeom>
              <a:avLst/>
              <a:gdLst/>
              <a:ahLst/>
              <a:cxnLst/>
              <a:rect l="l" t="t" r="r" b="b"/>
              <a:pathLst>
                <a:path w="594359" h="1067434">
                  <a:moveTo>
                    <a:pt x="401213" y="0"/>
                  </a:moveTo>
                  <a:lnTo>
                    <a:pt x="593919" y="78184"/>
                  </a:lnTo>
                  <a:lnTo>
                    <a:pt x="192706" y="1067083"/>
                  </a:lnTo>
                  <a:lnTo>
                    <a:pt x="0" y="988899"/>
                  </a:lnTo>
                  <a:lnTo>
                    <a:pt x="401213" y="0"/>
                  </a:lnTo>
                  <a:close/>
                </a:path>
              </a:pathLst>
            </a:custGeom>
            <a:ln w="65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818"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787169" y="4349666"/>
            <a:ext cx="1390369" cy="2252889"/>
            <a:chOff x="9372908" y="9565238"/>
            <a:chExt cx="3057525" cy="4954270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72908" y="9565238"/>
              <a:ext cx="3056922" cy="495420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328088" y="13167171"/>
              <a:ext cx="369570" cy="518159"/>
            </a:xfrm>
            <a:custGeom>
              <a:avLst/>
              <a:gdLst/>
              <a:ahLst/>
              <a:cxnLst/>
              <a:rect l="l" t="t" r="r" b="b"/>
              <a:pathLst>
                <a:path w="369570" h="518159">
                  <a:moveTo>
                    <a:pt x="178703" y="0"/>
                  </a:moveTo>
                  <a:lnTo>
                    <a:pt x="0" y="440463"/>
                  </a:lnTo>
                  <a:lnTo>
                    <a:pt x="190404" y="517717"/>
                  </a:lnTo>
                  <a:lnTo>
                    <a:pt x="369116" y="77254"/>
                  </a:lnTo>
                  <a:lnTo>
                    <a:pt x="1787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818"/>
            </a:p>
          </p:txBody>
        </p:sp>
        <p:sp>
          <p:nvSpPr>
            <p:cNvPr id="25" name="object 25"/>
            <p:cNvSpPr/>
            <p:nvPr/>
          </p:nvSpPr>
          <p:spPr>
            <a:xfrm>
              <a:off x="10328088" y="13167171"/>
              <a:ext cx="369570" cy="518159"/>
            </a:xfrm>
            <a:custGeom>
              <a:avLst/>
              <a:gdLst/>
              <a:ahLst/>
              <a:cxnLst/>
              <a:rect l="l" t="t" r="r" b="b"/>
              <a:pathLst>
                <a:path w="369570" h="518159">
                  <a:moveTo>
                    <a:pt x="178703" y="0"/>
                  </a:moveTo>
                  <a:lnTo>
                    <a:pt x="369115" y="77253"/>
                  </a:lnTo>
                  <a:lnTo>
                    <a:pt x="190412" y="517717"/>
                  </a:lnTo>
                  <a:lnTo>
                    <a:pt x="0" y="440463"/>
                  </a:lnTo>
                  <a:lnTo>
                    <a:pt x="178703" y="0"/>
                  </a:lnTo>
                  <a:close/>
                </a:path>
              </a:pathLst>
            </a:custGeom>
            <a:ln w="65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818"/>
            </a:p>
          </p:txBody>
        </p:sp>
      </p:grp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45136" y="2080358"/>
            <a:ext cx="1010710" cy="123163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03464" y="5934730"/>
            <a:ext cx="1195136" cy="59042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289060" y="6020437"/>
            <a:ext cx="486625" cy="48472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7931670" y="5183622"/>
            <a:ext cx="2448956" cy="849740"/>
          </a:xfrm>
          <a:prstGeom prst="rect">
            <a:avLst/>
          </a:prstGeom>
        </p:spPr>
        <p:txBody>
          <a:bodyPr vert="horz" wrap="square" lIns="0" tIns="4909" rIns="0" bIns="0" rtlCol="0">
            <a:spAutoFit/>
          </a:bodyPr>
          <a:lstStyle/>
          <a:p>
            <a:pPr marL="5775" marR="2310">
              <a:lnSpc>
                <a:spcPct val="101600"/>
              </a:lnSpc>
              <a:spcBef>
                <a:spcPts val="39"/>
              </a:spcBef>
            </a:pPr>
            <a:r>
              <a:rPr sz="864" dirty="0">
                <a:latin typeface="Calibri"/>
                <a:cs typeface="Calibri"/>
              </a:rPr>
              <a:t>Further</a:t>
            </a:r>
            <a:r>
              <a:rPr sz="864" spc="7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research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can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also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be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done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for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use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of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other </a:t>
            </a:r>
            <a:r>
              <a:rPr sz="864" dirty="0">
                <a:latin typeface="Calibri"/>
                <a:cs typeface="Calibri"/>
              </a:rPr>
              <a:t>endoscopic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masks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with</a:t>
            </a:r>
            <a:r>
              <a:rPr sz="864" spc="11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ports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for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airway</a:t>
            </a:r>
            <a:r>
              <a:rPr sz="864" spc="9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access </a:t>
            </a:r>
            <a:r>
              <a:rPr sz="864" dirty="0">
                <a:latin typeface="Calibri"/>
                <a:cs typeface="Calibri"/>
              </a:rPr>
              <a:t>including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Janus</a:t>
            </a:r>
            <a:r>
              <a:rPr sz="864" spc="18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single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port</a:t>
            </a:r>
            <a:r>
              <a:rPr sz="864" spc="18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mask</a:t>
            </a:r>
            <a:r>
              <a:rPr sz="864" spc="20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[2],</a:t>
            </a:r>
            <a:r>
              <a:rPr sz="864" spc="16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14" dirty="0">
                <a:latin typeface="Calibri"/>
                <a:cs typeface="Calibri"/>
              </a:rPr>
              <a:t> </a:t>
            </a:r>
            <a:r>
              <a:rPr sz="864" spc="-11" dirty="0">
                <a:latin typeface="Calibri"/>
                <a:cs typeface="Calibri"/>
              </a:rPr>
              <a:t>VBM </a:t>
            </a:r>
            <a:r>
              <a:rPr sz="864" dirty="0">
                <a:latin typeface="Calibri"/>
                <a:cs typeface="Calibri"/>
              </a:rPr>
              <a:t>single-port</a:t>
            </a:r>
            <a:r>
              <a:rPr sz="864" spc="18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mask,</a:t>
            </a:r>
            <a:r>
              <a:rPr sz="864" spc="23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and</a:t>
            </a:r>
            <a:r>
              <a:rPr sz="864" spc="23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the</a:t>
            </a:r>
            <a:r>
              <a:rPr sz="864" spc="16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multi-port</a:t>
            </a:r>
            <a:r>
              <a:rPr sz="864" spc="20" dirty="0">
                <a:latin typeface="Calibri"/>
                <a:cs typeface="Calibri"/>
              </a:rPr>
              <a:t> </a:t>
            </a:r>
            <a:r>
              <a:rPr sz="864" spc="-5" dirty="0">
                <a:latin typeface="Calibri"/>
                <a:cs typeface="Calibri"/>
              </a:rPr>
              <a:t>explorer </a:t>
            </a:r>
            <a:r>
              <a:rPr sz="864" dirty="0">
                <a:latin typeface="Calibri"/>
                <a:cs typeface="Calibri"/>
              </a:rPr>
              <a:t>endoscopic</a:t>
            </a:r>
            <a:r>
              <a:rPr sz="864" spc="23" dirty="0">
                <a:latin typeface="Calibri"/>
                <a:cs typeface="Calibri"/>
              </a:rPr>
              <a:t> </a:t>
            </a:r>
            <a:r>
              <a:rPr sz="864" dirty="0">
                <a:latin typeface="Calibri"/>
                <a:cs typeface="Calibri"/>
              </a:rPr>
              <a:t>mask</a:t>
            </a:r>
            <a:r>
              <a:rPr sz="864" spc="25" dirty="0">
                <a:latin typeface="Calibri"/>
                <a:cs typeface="Calibri"/>
              </a:rPr>
              <a:t> </a:t>
            </a:r>
            <a:r>
              <a:rPr sz="864" spc="-9" dirty="0">
                <a:latin typeface="Calibri"/>
                <a:cs typeface="Calibri"/>
              </a:rPr>
              <a:t>[3].</a:t>
            </a:r>
            <a:endParaRPr sz="864">
              <a:latin typeface="Calibri"/>
              <a:cs typeface="Calibri"/>
            </a:endParaRPr>
          </a:p>
          <a:p>
            <a:pPr marL="1228277">
              <a:spcBef>
                <a:spcPts val="412"/>
              </a:spcBef>
            </a:pPr>
            <a:r>
              <a:rPr sz="750" dirty="0">
                <a:latin typeface="Arial"/>
                <a:cs typeface="Arial"/>
              </a:rPr>
              <a:t>VBM</a:t>
            </a:r>
            <a:r>
              <a:rPr sz="750" spc="-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mask,</a:t>
            </a:r>
            <a:r>
              <a:rPr sz="750" spc="-23" dirty="0">
                <a:latin typeface="Arial"/>
                <a:cs typeface="Arial"/>
              </a:rPr>
              <a:t> </a:t>
            </a:r>
            <a:r>
              <a:rPr sz="750" spc="-5" dirty="0">
                <a:latin typeface="Arial"/>
                <a:cs typeface="Arial"/>
              </a:rPr>
              <a:t>below</a:t>
            </a:r>
            <a:endParaRPr sz="75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36624" y="6043292"/>
            <a:ext cx="581855" cy="537097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8039391" y="6563186"/>
            <a:ext cx="832489" cy="120956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marL="5775">
              <a:spcBef>
                <a:spcPts val="43"/>
              </a:spcBef>
            </a:pPr>
            <a:r>
              <a:rPr sz="750" dirty="0">
                <a:latin typeface="Arial"/>
                <a:cs typeface="Arial"/>
              </a:rPr>
              <a:t>Janus</a:t>
            </a:r>
            <a:r>
              <a:rPr sz="750" spc="-23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mask,</a:t>
            </a:r>
            <a:r>
              <a:rPr sz="750" spc="-25" dirty="0">
                <a:latin typeface="Arial"/>
                <a:cs typeface="Arial"/>
              </a:rPr>
              <a:t> </a:t>
            </a:r>
            <a:r>
              <a:rPr sz="750" spc="-5" dirty="0">
                <a:latin typeface="Arial"/>
                <a:cs typeface="Arial"/>
              </a:rPr>
              <a:t>above</a:t>
            </a:r>
            <a:endParaRPr sz="7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828191" y="6623816"/>
            <a:ext cx="778491" cy="101803"/>
          </a:xfrm>
          <a:prstGeom prst="rect">
            <a:avLst/>
          </a:prstGeom>
        </p:spPr>
        <p:txBody>
          <a:bodyPr vert="horz" wrap="square" lIns="0" tIns="7219" rIns="0" bIns="0" rtlCol="0">
            <a:spAutoFit/>
          </a:bodyPr>
          <a:lstStyle/>
          <a:p>
            <a:pPr marL="5775">
              <a:spcBef>
                <a:spcPts val="57"/>
              </a:spcBef>
            </a:pPr>
            <a:r>
              <a:rPr sz="614" dirty="0">
                <a:latin typeface="Arial"/>
                <a:cs typeface="Arial"/>
              </a:rPr>
              <a:t>Explorer</a:t>
            </a:r>
            <a:r>
              <a:rPr sz="614" spc="16" dirty="0">
                <a:latin typeface="Arial"/>
                <a:cs typeface="Arial"/>
              </a:rPr>
              <a:t> </a:t>
            </a:r>
            <a:r>
              <a:rPr sz="614" dirty="0">
                <a:latin typeface="Arial"/>
                <a:cs typeface="Arial"/>
              </a:rPr>
              <a:t>Mask,</a:t>
            </a:r>
            <a:r>
              <a:rPr sz="614" spc="16" dirty="0">
                <a:latin typeface="Arial"/>
                <a:cs typeface="Arial"/>
              </a:rPr>
              <a:t> </a:t>
            </a:r>
            <a:r>
              <a:rPr sz="614" spc="-5" dirty="0">
                <a:latin typeface="Arial"/>
                <a:cs typeface="Arial"/>
              </a:rPr>
              <a:t>above</a:t>
            </a:r>
            <a:endParaRPr sz="614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9929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0384DE-DA2F-EC42-965F-DF0EDF5F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43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972</Words>
  <Application>Microsoft Macintosh PowerPoint</Application>
  <PresentationFormat>Widescreen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Hajduk</dc:creator>
  <cp:lastModifiedBy>John Hajduk</cp:lastModifiedBy>
  <cp:revision>2</cp:revision>
  <dcterms:created xsi:type="dcterms:W3CDTF">2022-09-16T00:07:36Z</dcterms:created>
  <dcterms:modified xsi:type="dcterms:W3CDTF">2022-09-16T01:32:42Z</dcterms:modified>
</cp:coreProperties>
</file>