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6"/>
  </p:notesMasterIdLst>
  <p:sldIdLst>
    <p:sldId id="266" r:id="rId2"/>
    <p:sldId id="256" r:id="rId3"/>
    <p:sldId id="269" r:id="rId4"/>
    <p:sldId id="26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5"/>
    <p:restoredTop sz="94684"/>
  </p:normalViewPr>
  <p:slideViewPr>
    <p:cSldViewPr snapToGrid="0" snapToObjects="1">
      <p:cViewPr varScale="1">
        <p:scale>
          <a:sx n="113" d="100"/>
          <a:sy n="113" d="100"/>
        </p:scale>
        <p:origin x="4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9449F8-7F3D-A341-961E-EA5BB7749823}" type="datetimeFigureOut">
              <a:rPr lang="en-US" smtClean="0"/>
              <a:t>9/15/2022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3ADBF1-2F9B-3641-8657-AC68A9D279DE}" type="slidenum">
              <a:rPr lang="en-US" smtClean="0"/>
              <a:t>‹#›</a:t>
            </a:fld>
            <a:endParaRPr lang="en-US"/>
          </a:p>
        </p:txBody>
      </p:sp>
    </p:spTree>
    <p:extLst>
      <p:ext uri="{BB962C8B-B14F-4D97-AF65-F5344CB8AC3E}">
        <p14:creationId xmlns:p14="http://schemas.microsoft.com/office/powerpoint/2010/main" val="548772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03C66779-A3B9-9C40-BDC0-833FFB147B02}" type="slidenum">
              <a:rPr lang="en-AU" smtClean="0"/>
              <a:t>4</a:t>
            </a:fld>
            <a:endParaRPr lang="en-AU" dirty="0"/>
          </a:p>
        </p:txBody>
      </p:sp>
    </p:spTree>
    <p:extLst>
      <p:ext uri="{BB962C8B-B14F-4D97-AF65-F5344CB8AC3E}">
        <p14:creationId xmlns:p14="http://schemas.microsoft.com/office/powerpoint/2010/main" val="4184630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2847300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532815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1941441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BC3140-AA40-0D4C-9133-DF64BE36EDD1}"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853321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BC3140-AA40-0D4C-9133-DF64BE36EDD1}" type="datetimeFigureOut">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708072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BC3140-AA40-0D4C-9133-DF64BE36EDD1}" type="datetimeFigureOut">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274992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4BC3140-AA40-0D4C-9133-DF64BE36EDD1}" type="datetimeFigureOut">
              <a:rPr lang="en-US" smtClean="0"/>
              <a:t>9/15/2022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631703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BC3140-AA40-0D4C-9133-DF64BE36EDD1}" type="datetimeFigureOut">
              <a:rPr lang="en-US" smtClean="0"/>
              <a:t>9/15/2022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4089032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C3140-AA40-0D4C-9133-DF64BE36EDD1}" type="datetimeFigureOut">
              <a:rPr lang="en-US" smtClean="0"/>
              <a:t>9/15/2022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351254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BC3140-AA40-0D4C-9133-DF64BE36EDD1}" type="datetimeFigureOut">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4258511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BC3140-AA40-0D4C-9133-DF64BE36EDD1}" type="datetimeFigureOut">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E3D227-0D4D-D347-968C-EE04D6FB1A5E}" type="slidenum">
              <a:rPr lang="en-US" smtClean="0"/>
              <a:t>‹#›</a:t>
            </a:fld>
            <a:endParaRPr lang="en-US"/>
          </a:p>
        </p:txBody>
      </p:sp>
    </p:spTree>
    <p:extLst>
      <p:ext uri="{BB962C8B-B14F-4D97-AF65-F5344CB8AC3E}">
        <p14:creationId xmlns:p14="http://schemas.microsoft.com/office/powerpoint/2010/main" val="17172115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C3140-AA40-0D4C-9133-DF64BE36EDD1}" type="datetimeFigureOut">
              <a:rPr lang="en-US" smtClean="0"/>
              <a:t>9/15/2022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E3D227-0D4D-D347-968C-EE04D6FB1A5E}" type="slidenum">
              <a:rPr lang="en-US" smtClean="0"/>
              <a:t>‹#›</a:t>
            </a:fld>
            <a:endParaRPr lang="en-US"/>
          </a:p>
        </p:txBody>
      </p:sp>
    </p:spTree>
    <p:extLst>
      <p:ext uri="{BB962C8B-B14F-4D97-AF65-F5344CB8AC3E}">
        <p14:creationId xmlns:p14="http://schemas.microsoft.com/office/powerpoint/2010/main" val="3100144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cid:D07E0EE5-E626-430A-B97F-958C8667FCCE" TargetMode="External"/><Relationship Id="rId2" Type="http://schemas.openxmlformats.org/officeDocument/2006/relationships/hyperlink" Target="https://ncbi.nlm.nih.gov/pubmed/23225953" TargetMode="Externa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cid:06C56B8A-0607-4A2F-BA9B-C056BB10ACEC" TargetMode="Externa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image" Target="../media/image8.jpeg"/><Relationship Id="rId5" Type="http://schemas.microsoft.com/office/2007/relationships/hdphoto" Target="../media/hdphoto1.wdp"/><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hyperlink" Target="http://www.sopterj.com.br/wp-content/themes/_sopterj_redesign_2017/_revista/2011/n_02/03.pdf" TargetMode="Externa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B5148F-572E-DD49-A498-92808125CE5A}"/>
              </a:ext>
            </a:extLst>
          </p:cNvPr>
          <p:cNvSpPr/>
          <p:nvPr/>
        </p:nvSpPr>
        <p:spPr>
          <a:xfrm>
            <a:off x="4165700" y="1290836"/>
            <a:ext cx="3884414" cy="2740422"/>
          </a:xfrm>
          <a:prstGeom prst="rect">
            <a:avLst/>
          </a:prstGeom>
          <a:solidFill>
            <a:schemeClr val="accent5">
              <a:lumMod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8100" tIns="19050" rIns="38100" bIns="19050" anchor="ctr"/>
          <a:lstStyle/>
          <a:p>
            <a:pPr>
              <a:defRPr/>
            </a:pPr>
            <a:endParaRPr lang="en-US" sz="1000" dirty="0"/>
          </a:p>
        </p:txBody>
      </p:sp>
      <p:sp>
        <p:nvSpPr>
          <p:cNvPr id="3074" name="Text Box 3">
            <a:extLst>
              <a:ext uri="{FF2B5EF4-FFF2-40B4-BE49-F238E27FC236}">
                <a16:creationId xmlns:a16="http://schemas.microsoft.com/office/drawing/2014/main" id="{6CFC80DB-B349-3A40-A606-A0F8D8F1385E}"/>
              </a:ext>
            </a:extLst>
          </p:cNvPr>
          <p:cNvSpPr txBox="1">
            <a:spLocks noChangeArrowheads="1"/>
          </p:cNvSpPr>
          <p:nvPr/>
        </p:nvSpPr>
        <p:spPr bwMode="auto">
          <a:xfrm>
            <a:off x="259953" y="1290836"/>
            <a:ext cx="3625949" cy="2774093"/>
          </a:xfrm>
          <a:prstGeom prst="rect">
            <a:avLst/>
          </a:prstGeom>
          <a:noFill/>
          <a:ln>
            <a:noFill/>
          </a:ln>
        </p:spPr>
        <p:txBody>
          <a:bodyPr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charset="0"/>
              </a:defRPr>
            </a:lvl3pPr>
            <a:lvl4pPr marL="1600200" indent="-228600">
              <a:spcBef>
                <a:spcPct val="20000"/>
              </a:spcBef>
              <a:buChar char="–"/>
              <a:defRPr sz="6400">
                <a:solidFill>
                  <a:schemeClr val="tx1"/>
                </a:solidFill>
                <a:latin typeface="Arial" panose="020B0604020202020204" pitchFamily="34" charset="0"/>
                <a:ea typeface="Geneva" charset="0"/>
                <a:cs typeface="Geneva"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lgn="ctr">
              <a:spcBef>
                <a:spcPct val="0"/>
              </a:spcBef>
              <a:buFontTx/>
              <a:buNone/>
              <a:defRPr/>
            </a:pPr>
            <a:r>
              <a:rPr lang="en-US" altLang="en-US" sz="1250" b="1" dirty="0">
                <a:solidFill>
                  <a:srgbClr val="407EC9"/>
                </a:solidFill>
                <a:latin typeface="Arial Black" panose="020B0A04020102020204" pitchFamily="34" charset="0"/>
                <a:cs typeface="Calibri" panose="020F0502020204030204" pitchFamily="34" charset="0"/>
              </a:rPr>
              <a:t>Introduction</a:t>
            </a:r>
            <a:r>
              <a:rPr lang="en-US" altLang="en-US" sz="1000" b="1" dirty="0">
                <a:solidFill>
                  <a:srgbClr val="407EC9"/>
                </a:solidFill>
                <a:latin typeface="Arial Black" panose="020B0A04020102020204" pitchFamily="34" charset="0"/>
                <a:cs typeface="Calibri" panose="020F0502020204030204" pitchFamily="34" charset="0"/>
              </a:rPr>
              <a:t> </a:t>
            </a:r>
          </a:p>
          <a:p>
            <a:pPr>
              <a:spcBef>
                <a:spcPct val="0"/>
              </a:spcBef>
              <a:buFontTx/>
              <a:buNone/>
              <a:defRPr/>
            </a:pPr>
            <a:r>
              <a:rPr lang="en-US" altLang="en-US" sz="1063" dirty="0">
                <a:latin typeface="Calibri" panose="020F0502020204030204" pitchFamily="34" charset="0"/>
                <a:cs typeface="Calibri" panose="020F0502020204030204" pitchFamily="34" charset="0"/>
              </a:rPr>
              <a:t>Known difficult airways in the pediatric population often necessitate the usage of a flexible video endoscope (FVE). The use of these FVEs is often in conjunction with a variety of adjuncts to help move the tongue anteriorly to maintain adequate room in the oral cavity for fiberoptic scope maneuvering and endotracheal tube (ETT) insertion. However, all available adjuncts on the market are aimed at the adult population and are too large to be used for pediatric patients. It is well established that pediatric patients have low functional residual capacity and cannot tolerate longer periods of apnea during intubation, even with adequate pre-oxygenation. Thus, first try endotracheal intubation is particularly important in this patient population. Below, we present a case report of a difficult airway in which first-try endotracheal intubation was challenging due to the non-production of properly sized flexible scope intubating adjuncts.  </a:t>
            </a:r>
          </a:p>
          <a:p>
            <a:pPr>
              <a:spcBef>
                <a:spcPct val="0"/>
              </a:spcBef>
              <a:buFontTx/>
              <a:buNone/>
              <a:defRPr/>
            </a:pPr>
            <a:endParaRPr lang="en-US" altLang="en-US" sz="833" dirty="0"/>
          </a:p>
        </p:txBody>
      </p:sp>
      <p:sp>
        <p:nvSpPr>
          <p:cNvPr id="3076" name="Text Box 109">
            <a:extLst>
              <a:ext uri="{FF2B5EF4-FFF2-40B4-BE49-F238E27FC236}">
                <a16:creationId xmlns:a16="http://schemas.microsoft.com/office/drawing/2014/main" id="{93C7AC32-B50F-AE43-AE4E-7B719830403E}"/>
              </a:ext>
            </a:extLst>
          </p:cNvPr>
          <p:cNvSpPr txBox="1">
            <a:spLocks noChangeArrowheads="1"/>
          </p:cNvSpPr>
          <p:nvPr/>
        </p:nvSpPr>
        <p:spPr bwMode="auto">
          <a:xfrm>
            <a:off x="4185544" y="4236145"/>
            <a:ext cx="3838773" cy="2482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137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11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102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85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lgn="ctr">
              <a:spcBef>
                <a:spcPct val="0"/>
              </a:spcBef>
              <a:buFontTx/>
              <a:buNone/>
            </a:pPr>
            <a:r>
              <a:rPr lang="en-US" altLang="en-US" sz="1250">
                <a:solidFill>
                  <a:srgbClr val="407EC9"/>
                </a:solidFill>
                <a:latin typeface="Arial Black" panose="020B0604020202020204" pitchFamily="34" charset="0"/>
              </a:rPr>
              <a:t>Discussion</a:t>
            </a:r>
          </a:p>
          <a:p>
            <a:pPr>
              <a:spcBef>
                <a:spcPct val="0"/>
              </a:spcBef>
              <a:buFontTx/>
              <a:buNone/>
            </a:pPr>
            <a:r>
              <a:rPr lang="en-US" altLang="en-US" sz="1063">
                <a:latin typeface="Calibri" panose="020F0502020204030204" pitchFamily="34" charset="0"/>
              </a:rPr>
              <a:t>Currently, there are three commonly available intubating oral airways: the Ovassapian, the Williams, and the Berman. It is important to note there is also the Berman oral airway, which does not have a conduit for a fiberoptic scope. Lastly, the Guedel oral airway is also widely used, but its hollow core does not have a large enough diameter to accommodate a fiberoptic scope. It is important to note that none of the above three adjuncts to aid in the placement of an ETT under flexible scope guidance are available in pediatric sizes. Modified Guedel oral airways have been used before, but they are non-standardized, not readily available, and could have sharp edges once modified for flexible scope intubation. Of course, any sharp objects should be avoided from being placed in the oral cavity as the mucosa can be sensitive to abrasions and tears, leading to bloody secretions in</a:t>
            </a:r>
            <a:endParaRPr lang="en-US" altLang="en-US" sz="1125"/>
          </a:p>
        </p:txBody>
      </p:sp>
      <p:sp>
        <p:nvSpPr>
          <p:cNvPr id="2" name="Text Box 110">
            <a:extLst>
              <a:ext uri="{FF2B5EF4-FFF2-40B4-BE49-F238E27FC236}">
                <a16:creationId xmlns:a16="http://schemas.microsoft.com/office/drawing/2014/main" id="{921DDA2D-2827-B14F-9511-D9F9A66894A3}"/>
              </a:ext>
            </a:extLst>
          </p:cNvPr>
          <p:cNvSpPr txBox="1">
            <a:spLocks noChangeArrowheads="1"/>
          </p:cNvSpPr>
          <p:nvPr/>
        </p:nvSpPr>
        <p:spPr bwMode="auto">
          <a:xfrm>
            <a:off x="8306594" y="5202535"/>
            <a:ext cx="3635871" cy="1565942"/>
          </a:xfrm>
          <a:prstGeom prst="rect">
            <a:avLst/>
          </a:prstGeom>
          <a:noFill/>
          <a:ln>
            <a:noFill/>
          </a:ln>
        </p:spPr>
        <p:txBody>
          <a:bodyPr lIns="0" tIns="0" rIns="0" bIns="0">
            <a:spAutoFit/>
          </a:bodyPr>
          <a:lstStyle>
            <a:lvl1pPr>
              <a:spcBef>
                <a:spcPct val="20000"/>
              </a:spcBef>
              <a:buChar char="•"/>
              <a:defRPr sz="103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89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7700">
                <a:solidFill>
                  <a:schemeClr val="tx1"/>
                </a:solidFill>
                <a:latin typeface="Arial" panose="020B0604020202020204" pitchFamily="34" charset="0"/>
                <a:ea typeface="MS PGothic" panose="020B0600070205080204" pitchFamily="34" charset="-128"/>
                <a:cs typeface="Geneva" charset="0"/>
              </a:defRPr>
            </a:lvl3pPr>
            <a:lvl4pPr marL="1600200" indent="-228600">
              <a:spcBef>
                <a:spcPct val="20000"/>
              </a:spcBef>
              <a:buChar char="–"/>
              <a:defRPr sz="6400">
                <a:solidFill>
                  <a:schemeClr val="tx1"/>
                </a:solidFill>
                <a:latin typeface="Arial" panose="020B0604020202020204" pitchFamily="34" charset="0"/>
                <a:ea typeface="Geneva" charset="0"/>
                <a:cs typeface="Geneva" charset="0"/>
              </a:defRPr>
            </a:lvl4pPr>
            <a:lvl5pPr marL="2057400" indent="-228600">
              <a:spcBef>
                <a:spcPct val="20000"/>
              </a:spcBef>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64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lgn="ctr">
              <a:spcBef>
                <a:spcPct val="0"/>
              </a:spcBef>
              <a:buFontTx/>
              <a:buNone/>
              <a:defRPr/>
            </a:pPr>
            <a:r>
              <a:rPr lang="en-US" altLang="en-US" sz="1375" dirty="0">
                <a:solidFill>
                  <a:srgbClr val="407EC9"/>
                </a:solidFill>
                <a:latin typeface="Arial Black" panose="020B0A04020102020204" pitchFamily="34" charset="0"/>
                <a:cs typeface="Calibri" panose="020F0502020204030204" pitchFamily="34" charset="0"/>
              </a:rPr>
              <a:t>References</a:t>
            </a:r>
          </a:p>
          <a:p>
            <a:pPr marL="214307" indent="-214307">
              <a:spcBef>
                <a:spcPct val="0"/>
              </a:spcBef>
              <a:buFontTx/>
              <a:buAutoNum type="arabicPeriod"/>
              <a:defRPr/>
            </a:pPr>
            <a:r>
              <a:rPr lang="en-US" altLang="en-US" sz="875" dirty="0">
                <a:latin typeface="Calibri" panose="020F0502020204030204" pitchFamily="34" charset="0"/>
                <a:cs typeface="Calibri" panose="020F0502020204030204" pitchFamily="34" charset="0"/>
              </a:rPr>
              <a:t>Rastogi, A., Jain, A., Singh, S., &amp; </a:t>
            </a:r>
            <a:r>
              <a:rPr lang="en-US" altLang="en-US" sz="875" dirty="0" err="1">
                <a:latin typeface="Calibri" panose="020F0502020204030204" pitchFamily="34" charset="0"/>
                <a:cs typeface="Calibri" panose="020F0502020204030204" pitchFamily="34" charset="0"/>
              </a:rPr>
              <a:t>Gyanesh</a:t>
            </a:r>
            <a:r>
              <a:rPr lang="en-US" altLang="en-US" sz="875" dirty="0">
                <a:latin typeface="Calibri" panose="020F0502020204030204" pitchFamily="34" charset="0"/>
                <a:cs typeface="Calibri" panose="020F0502020204030204" pitchFamily="34" charset="0"/>
              </a:rPr>
              <a:t>, P. (2012). Modified </a:t>
            </a:r>
            <a:r>
              <a:rPr lang="en-US" altLang="en-US" sz="875" dirty="0" err="1">
                <a:latin typeface="Calibri" panose="020F0502020204030204" pitchFamily="34" charset="0"/>
                <a:cs typeface="Calibri" panose="020F0502020204030204" pitchFamily="34" charset="0"/>
              </a:rPr>
              <a:t>Guedel's</a:t>
            </a:r>
            <a:r>
              <a:rPr lang="en-US" altLang="en-US" sz="875" dirty="0">
                <a:latin typeface="Calibri" panose="020F0502020204030204" pitchFamily="34" charset="0"/>
                <a:cs typeface="Calibri" panose="020F0502020204030204" pitchFamily="34" charset="0"/>
              </a:rPr>
              <a:t> airway for facilitation of fiberoptic laryngoscopy. </a:t>
            </a:r>
            <a:r>
              <a:rPr lang="en-US" altLang="en-US" sz="875" i="1" dirty="0">
                <a:latin typeface="Calibri" panose="020F0502020204030204" pitchFamily="34" charset="0"/>
                <a:cs typeface="Calibri" panose="020F0502020204030204" pitchFamily="34" charset="0"/>
              </a:rPr>
              <a:t>Journal of </a:t>
            </a:r>
            <a:r>
              <a:rPr lang="en-US" altLang="en-US" sz="875" i="1" dirty="0" err="1">
                <a:latin typeface="Calibri" panose="020F0502020204030204" pitchFamily="34" charset="0"/>
                <a:cs typeface="Calibri" panose="020F0502020204030204" pitchFamily="34" charset="0"/>
              </a:rPr>
              <a:t>Anaesthesiology</a:t>
            </a:r>
            <a:r>
              <a:rPr lang="en-US" altLang="en-US" sz="875" i="1" dirty="0">
                <a:latin typeface="Calibri" panose="020F0502020204030204" pitchFamily="34" charset="0"/>
                <a:cs typeface="Calibri" panose="020F0502020204030204" pitchFamily="34" charset="0"/>
              </a:rPr>
              <a:t> Clinical Pharmacology, 28</a:t>
            </a:r>
            <a:r>
              <a:rPr lang="en-US" altLang="en-US" sz="875" dirty="0">
                <a:latin typeface="Calibri" panose="020F0502020204030204" pitchFamily="34" charset="0"/>
                <a:cs typeface="Calibri" panose="020F0502020204030204" pitchFamily="34" charset="0"/>
              </a:rPr>
              <a:t>(4), 542. Retrieved 3 16, 2022, from </a:t>
            </a:r>
            <a:r>
              <a:rPr lang="en-US" altLang="en-US" sz="875" dirty="0">
                <a:latin typeface="Calibri" panose="020F0502020204030204" pitchFamily="34" charset="0"/>
                <a:cs typeface="Calibri" panose="020F0502020204030204" pitchFamily="34" charset="0"/>
                <a:hlinkClick r:id="rId2"/>
              </a:rPr>
              <a:t>https://ncbi.nlm.nih.gov/pubmed/23225953</a:t>
            </a:r>
            <a:endParaRPr lang="en-US" altLang="en-US" sz="875" dirty="0">
              <a:latin typeface="Calibri" panose="020F0502020204030204" pitchFamily="34" charset="0"/>
              <a:cs typeface="Calibri" panose="020F0502020204030204" pitchFamily="34" charset="0"/>
            </a:endParaRPr>
          </a:p>
          <a:p>
            <a:pPr marL="214307" indent="-214307">
              <a:buFontTx/>
              <a:buAutoNum type="arabicPeriod"/>
              <a:defRPr/>
            </a:pPr>
            <a:r>
              <a:rPr lang="en-US" altLang="en-US" sz="875" dirty="0">
                <a:latin typeface="Calibri" panose="020F0502020204030204" pitchFamily="34" charset="0"/>
                <a:cs typeface="Calibri" panose="020F0502020204030204" pitchFamily="34" charset="0"/>
              </a:rPr>
              <a:t>Varghese, E., Nagaraj, R., &amp; </a:t>
            </a:r>
            <a:r>
              <a:rPr lang="en-US" altLang="en-US" sz="875" dirty="0" err="1">
                <a:latin typeface="Calibri" panose="020F0502020204030204" pitchFamily="34" charset="0"/>
                <a:cs typeface="Calibri" panose="020F0502020204030204" pitchFamily="34" charset="0"/>
              </a:rPr>
              <a:t>Shwethapriya</a:t>
            </a:r>
            <a:r>
              <a:rPr lang="en-US" altLang="en-US" sz="875" dirty="0">
                <a:latin typeface="Calibri" panose="020F0502020204030204" pitchFamily="34" charset="0"/>
                <a:cs typeface="Calibri" panose="020F0502020204030204" pitchFamily="34" charset="0"/>
              </a:rPr>
              <a:t>, R. (2013). Comparison of oral fiberoptic intubation via a modified </a:t>
            </a:r>
            <a:r>
              <a:rPr lang="en-US" altLang="en-US" sz="875" dirty="0" err="1">
                <a:latin typeface="Calibri" panose="020F0502020204030204" pitchFamily="34" charset="0"/>
                <a:cs typeface="Calibri" panose="020F0502020204030204" pitchFamily="34" charset="0"/>
              </a:rPr>
              <a:t>Guedel</a:t>
            </a:r>
            <a:r>
              <a:rPr lang="en-US" altLang="en-US" sz="875" dirty="0">
                <a:latin typeface="Calibri" panose="020F0502020204030204" pitchFamily="34" charset="0"/>
                <a:cs typeface="Calibri" panose="020F0502020204030204" pitchFamily="34" charset="0"/>
              </a:rPr>
              <a:t> airway or a laryngeal mask airway in infants and children. </a:t>
            </a:r>
            <a:r>
              <a:rPr lang="en-US" altLang="en-US" sz="875" i="1" dirty="0">
                <a:latin typeface="Calibri" panose="020F0502020204030204" pitchFamily="34" charset="0"/>
                <a:cs typeface="Calibri" panose="020F0502020204030204" pitchFamily="34" charset="0"/>
              </a:rPr>
              <a:t>Journal of </a:t>
            </a:r>
            <a:r>
              <a:rPr lang="en-US" altLang="en-US" sz="875" i="1" dirty="0" err="1">
                <a:latin typeface="Calibri" panose="020F0502020204030204" pitchFamily="34" charset="0"/>
                <a:cs typeface="Calibri" panose="020F0502020204030204" pitchFamily="34" charset="0"/>
              </a:rPr>
              <a:t>Anaesthesiology</a:t>
            </a:r>
            <a:r>
              <a:rPr lang="en-US" altLang="en-US" sz="875" i="1" dirty="0">
                <a:latin typeface="Calibri" panose="020F0502020204030204" pitchFamily="34" charset="0"/>
                <a:cs typeface="Calibri" panose="020F0502020204030204" pitchFamily="34" charset="0"/>
              </a:rPr>
              <a:t> Clinical Pharmacology</a:t>
            </a:r>
            <a:r>
              <a:rPr lang="en-US" altLang="en-US" sz="875" dirty="0">
                <a:latin typeface="Calibri" panose="020F0502020204030204" pitchFamily="34" charset="0"/>
                <a:cs typeface="Calibri" panose="020F0502020204030204" pitchFamily="34" charset="0"/>
              </a:rPr>
              <a:t>, Vol 29, Issue 1.</a:t>
            </a:r>
          </a:p>
          <a:p>
            <a:pPr>
              <a:spcBef>
                <a:spcPct val="0"/>
              </a:spcBef>
              <a:buFontTx/>
              <a:buNone/>
              <a:defRPr/>
            </a:pPr>
            <a:endParaRPr lang="en-US" altLang="en-US" sz="1125" dirty="0">
              <a:solidFill>
                <a:srgbClr val="407EC9"/>
              </a:solidFill>
              <a:latin typeface="Calibri" panose="020F0502020204030204" pitchFamily="34" charset="0"/>
              <a:cs typeface="Calibri" panose="020F0502020204030204" pitchFamily="34" charset="0"/>
            </a:endParaRPr>
          </a:p>
          <a:p>
            <a:pPr>
              <a:lnSpc>
                <a:spcPct val="30000"/>
              </a:lnSpc>
              <a:spcBef>
                <a:spcPct val="0"/>
              </a:spcBef>
              <a:buFontTx/>
              <a:buNone/>
              <a:defRPr/>
            </a:pPr>
            <a:endParaRPr lang="en-US" altLang="en-US" sz="1125" dirty="0">
              <a:solidFill>
                <a:srgbClr val="97103B"/>
              </a:solidFill>
              <a:latin typeface="Calibri" panose="020F0502020204030204" pitchFamily="34" charset="0"/>
              <a:cs typeface="Calibri" panose="020F0502020204030204" pitchFamily="34" charset="0"/>
            </a:endParaRPr>
          </a:p>
        </p:txBody>
      </p:sp>
      <p:sp>
        <p:nvSpPr>
          <p:cNvPr id="3077" name="Line 120">
            <a:extLst>
              <a:ext uri="{FF2B5EF4-FFF2-40B4-BE49-F238E27FC236}">
                <a16:creationId xmlns:a16="http://schemas.microsoft.com/office/drawing/2014/main" id="{5727B03D-06D5-0A45-ADA8-5FD223082804}"/>
              </a:ext>
            </a:extLst>
          </p:cNvPr>
          <p:cNvSpPr>
            <a:spLocks noChangeShapeType="1"/>
          </p:cNvSpPr>
          <p:nvPr/>
        </p:nvSpPr>
        <p:spPr bwMode="auto">
          <a:xfrm>
            <a:off x="4011414" y="1277938"/>
            <a:ext cx="9426" cy="5203031"/>
          </a:xfrm>
          <a:prstGeom prst="line">
            <a:avLst/>
          </a:prstGeom>
          <a:noFill/>
          <a:ln w="47625">
            <a:solidFill>
              <a:schemeClr val="accent1">
                <a:lumMod val="75000"/>
              </a:schemeClr>
            </a:solidFill>
            <a:round/>
            <a:headEnd/>
            <a:tailEnd/>
          </a:ln>
        </p:spPr>
        <p:txBody>
          <a:bodyPr wrap="none" anchor="ctr"/>
          <a:lstStyle/>
          <a:p>
            <a:pPr>
              <a:defRPr/>
            </a:pPr>
            <a:endParaRPr lang="en-US" sz="1000"/>
          </a:p>
        </p:txBody>
      </p:sp>
      <p:cxnSp>
        <p:nvCxnSpPr>
          <p:cNvPr id="3080" name="Straight Connector 133">
            <a:extLst>
              <a:ext uri="{FF2B5EF4-FFF2-40B4-BE49-F238E27FC236}">
                <a16:creationId xmlns:a16="http://schemas.microsoft.com/office/drawing/2014/main" id="{57F9FDFE-F2E1-C24B-98F2-27F83C50E55A}"/>
              </a:ext>
            </a:extLst>
          </p:cNvPr>
          <p:cNvCxnSpPr>
            <a:cxnSpLocks noChangeShapeType="1"/>
          </p:cNvCxnSpPr>
          <p:nvPr/>
        </p:nvCxnSpPr>
        <p:spPr bwMode="auto">
          <a:xfrm>
            <a:off x="8930" y="1111250"/>
            <a:ext cx="12192000" cy="496"/>
          </a:xfrm>
          <a:prstGeom prst="line">
            <a:avLst/>
          </a:prstGeom>
          <a:noFill/>
          <a:ln w="123825">
            <a:solidFill>
              <a:schemeClr val="accent1">
                <a:lumMod val="50000"/>
              </a:schemeClr>
            </a:solidFill>
            <a:miter lim="800000"/>
            <a:headEnd/>
            <a:tailEnd/>
          </a:ln>
        </p:spPr>
      </p:cxnSp>
      <p:sp>
        <p:nvSpPr>
          <p:cNvPr id="3" name="Text Box 3">
            <a:extLst>
              <a:ext uri="{FF2B5EF4-FFF2-40B4-BE49-F238E27FC236}">
                <a16:creationId xmlns:a16="http://schemas.microsoft.com/office/drawing/2014/main" id="{F57E4F97-6E39-CE41-A9C0-3C8BE2449AFD}"/>
              </a:ext>
            </a:extLst>
          </p:cNvPr>
          <p:cNvSpPr txBox="1">
            <a:spLocks noChangeArrowheads="1"/>
          </p:cNvSpPr>
          <p:nvPr/>
        </p:nvSpPr>
        <p:spPr bwMode="auto">
          <a:xfrm>
            <a:off x="296664" y="4224735"/>
            <a:ext cx="3635871" cy="2780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137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11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102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85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lgn="ctr">
              <a:spcBef>
                <a:spcPct val="0"/>
              </a:spcBef>
              <a:buFontTx/>
              <a:buNone/>
            </a:pPr>
            <a:r>
              <a:rPr lang="en-US" altLang="en-US" sz="1250">
                <a:solidFill>
                  <a:srgbClr val="407EC9"/>
                </a:solidFill>
                <a:latin typeface="Arial Black" panose="020B0604020202020204" pitchFamily="34" charset="0"/>
                <a:cs typeface="Calibri" panose="020F0502020204030204" pitchFamily="34" charset="0"/>
              </a:rPr>
              <a:t>Case Report</a:t>
            </a:r>
          </a:p>
          <a:p>
            <a:pPr>
              <a:spcBef>
                <a:spcPct val="0"/>
              </a:spcBef>
              <a:buFontTx/>
              <a:buNone/>
            </a:pPr>
            <a:r>
              <a:rPr lang="en-US" altLang="en-US" sz="1063">
                <a:latin typeface="Calibri" panose="020F0502020204030204" pitchFamily="34" charset="0"/>
                <a:cs typeface="Calibri" panose="020F0502020204030204" pitchFamily="34" charset="0"/>
              </a:rPr>
              <a:t>A five-year-old with a past medical history of recurrent sialoblastoma status-post two prior resections for the same diagnosis presented for port placement for chemotherapy needs. Due to prior oral surgeries and recurrent oral pathology, the patient was a known difficult airway. Considering this known difficult airway, we elected to perform an asleep flexible videoscope intubation. Initially, an Ovassapian airway was attempted, but was found to be too large (as demonstrated by image A, taken post-intubation). A Guedel oral airway was then placed to aid in moving the tongue more anteriorly. However, this also came with the disadvantage of requiring the fiberoptic scope to be inserted into the oral cavity from the side of the mouth, and not midline (as demonstrated in image B). </a:t>
            </a:r>
          </a:p>
          <a:p>
            <a:pPr>
              <a:spcBef>
                <a:spcPct val="0"/>
              </a:spcBef>
              <a:buFontTx/>
              <a:buNone/>
            </a:pPr>
            <a:endParaRPr lang="en-US" altLang="en-US" sz="1000">
              <a:solidFill>
                <a:srgbClr val="407EC9"/>
              </a:solidFill>
              <a:latin typeface="Arial Black" panose="020B0604020202020204" pitchFamily="34" charset="0"/>
            </a:endParaRPr>
          </a:p>
          <a:p>
            <a:pPr>
              <a:spcBef>
                <a:spcPct val="0"/>
              </a:spcBef>
              <a:buFontTx/>
              <a:buNone/>
            </a:pPr>
            <a:r>
              <a:rPr lang="en-US" altLang="en-US" sz="1000">
                <a:solidFill>
                  <a:srgbClr val="407EC9"/>
                </a:solidFill>
                <a:latin typeface="Arial Black" panose="020B0604020202020204" pitchFamily="34" charset="0"/>
              </a:rPr>
              <a:t> </a:t>
            </a:r>
            <a:endParaRPr lang="en-US" altLang="en-US" sz="1000"/>
          </a:p>
          <a:p>
            <a:pPr>
              <a:spcBef>
                <a:spcPct val="0"/>
              </a:spcBef>
              <a:buFontTx/>
              <a:buNone/>
            </a:pPr>
            <a:endParaRPr lang="en-US" altLang="en-US" sz="1000" b="1"/>
          </a:p>
        </p:txBody>
      </p:sp>
      <p:sp>
        <p:nvSpPr>
          <p:cNvPr id="109" name="Rectangle 15">
            <a:extLst>
              <a:ext uri="{FF2B5EF4-FFF2-40B4-BE49-F238E27FC236}">
                <a16:creationId xmlns:a16="http://schemas.microsoft.com/office/drawing/2014/main" id="{D48DC2D7-8269-EB40-8A01-0D0B1204B6CB}"/>
              </a:ext>
            </a:extLst>
          </p:cNvPr>
          <p:cNvSpPr>
            <a:spLocks noChangeArrowheads="1"/>
          </p:cNvSpPr>
          <p:nvPr/>
        </p:nvSpPr>
        <p:spPr bwMode="auto">
          <a:xfrm>
            <a:off x="0" y="-40680"/>
            <a:ext cx="12221766" cy="1151930"/>
          </a:xfrm>
          <a:prstGeom prst="rect">
            <a:avLst/>
          </a:prstGeom>
          <a:solidFill>
            <a:srgbClr val="1E5195"/>
          </a:solidFill>
          <a:ln w="1905">
            <a:noFill/>
            <a:miter lim="800000"/>
            <a:headEnd/>
            <a:tailEnd/>
          </a:ln>
        </p:spPr>
        <p:txBody>
          <a:bodyPr wrap="none" anchor="ctr"/>
          <a:lstStyle/>
          <a:p>
            <a:pPr>
              <a:defRPr/>
            </a:pPr>
            <a:endParaRPr lang="en-US" sz="563" kern="0">
              <a:solidFill>
                <a:srgbClr val="407EC9"/>
              </a:solidFill>
              <a:latin typeface="Arial" charset="0"/>
            </a:endParaRPr>
          </a:p>
        </p:txBody>
      </p:sp>
      <p:sp>
        <p:nvSpPr>
          <p:cNvPr id="3082" name="Text Box 16">
            <a:extLst>
              <a:ext uri="{FF2B5EF4-FFF2-40B4-BE49-F238E27FC236}">
                <a16:creationId xmlns:a16="http://schemas.microsoft.com/office/drawing/2014/main" id="{40594F5E-256A-A745-A286-B571FB4979B0}"/>
              </a:ext>
            </a:extLst>
          </p:cNvPr>
          <p:cNvSpPr txBox="1">
            <a:spLocks noChangeArrowheads="1"/>
          </p:cNvSpPr>
          <p:nvPr/>
        </p:nvSpPr>
        <p:spPr bwMode="auto">
          <a:xfrm>
            <a:off x="1989336" y="167184"/>
            <a:ext cx="8056563" cy="824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har char="•"/>
              <a:defRPr sz="13700">
                <a:solidFill>
                  <a:schemeClr val="tx1"/>
                </a:solidFill>
                <a:latin typeface="Arial" panose="020B0604020202020204" pitchFamily="34" charset="0"/>
                <a:ea typeface="MS PGothic" panose="020B0600070205080204" pitchFamily="34" charset="-128"/>
                <a:cs typeface="MS PGothic" panose="020B0600070205080204" pitchFamily="34" charset="-128"/>
              </a:defRPr>
            </a:lvl1pPr>
            <a:lvl2pPr marL="742950" indent="-285750">
              <a:spcBef>
                <a:spcPct val="20000"/>
              </a:spcBef>
              <a:buChar char="–"/>
              <a:defRPr sz="11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10200">
                <a:solidFill>
                  <a:schemeClr val="tx1"/>
                </a:solidFill>
                <a:latin typeface="Arial" panose="020B0604020202020204" pitchFamily="34" charset="0"/>
                <a:ea typeface="MS PGothic" panose="020B0600070205080204" pitchFamily="34" charset="-128"/>
                <a:cs typeface="Geneva" panose="020B0503030404040204" pitchFamily="34" charset="0"/>
              </a:defRPr>
            </a:lvl3pPr>
            <a:lvl4pPr marL="1600200" indent="-228600">
              <a:spcBef>
                <a:spcPct val="20000"/>
              </a:spcBef>
              <a:buChar char="–"/>
              <a:defRPr sz="8500">
                <a:solidFill>
                  <a:schemeClr val="tx1"/>
                </a:solidFill>
                <a:latin typeface="Arial" panose="020B0604020202020204" pitchFamily="34" charset="0"/>
                <a:ea typeface="Geneva" panose="020B0503030404040204" pitchFamily="34" charset="0"/>
                <a:cs typeface="Geneva" panose="020B0503030404040204" pitchFamily="34" charset="0"/>
              </a:defRPr>
            </a:lvl4pPr>
            <a:lvl5pPr marL="2057400" indent="-228600">
              <a:spcBef>
                <a:spcPct val="20000"/>
              </a:spcBef>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5pPr>
            <a:lvl6pPr marL="2514600" indent="-228600" eaLnBrk="0" fontAlgn="base" hangingPunct="0">
              <a:spcBef>
                <a:spcPct val="20000"/>
              </a:spcBef>
              <a:spcAft>
                <a:spcPct val="0"/>
              </a:spcAft>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6pPr>
            <a:lvl7pPr marL="2971800" indent="-228600" eaLnBrk="0" fontAlgn="base" hangingPunct="0">
              <a:spcBef>
                <a:spcPct val="20000"/>
              </a:spcBef>
              <a:spcAft>
                <a:spcPct val="0"/>
              </a:spcAft>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7pPr>
            <a:lvl8pPr marL="3429000" indent="-228600" eaLnBrk="0" fontAlgn="base" hangingPunct="0">
              <a:spcBef>
                <a:spcPct val="20000"/>
              </a:spcBef>
              <a:spcAft>
                <a:spcPct val="0"/>
              </a:spcAft>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8pPr>
            <a:lvl9pPr marL="3886200" indent="-228600" eaLnBrk="0" fontAlgn="base" hangingPunct="0">
              <a:spcBef>
                <a:spcPct val="20000"/>
              </a:spcBef>
              <a:spcAft>
                <a:spcPct val="0"/>
              </a:spcAft>
              <a:buChar char="»"/>
              <a:defRPr sz="8500">
                <a:solidFill>
                  <a:schemeClr val="tx1"/>
                </a:solidFill>
                <a:latin typeface="Arial" panose="020B0604020202020204" pitchFamily="34" charset="0"/>
                <a:ea typeface="MS PGothic" panose="020B0600070205080204" pitchFamily="34" charset="-128"/>
                <a:cs typeface="MS PGothic" panose="020B0600070205080204" pitchFamily="34" charset="-128"/>
              </a:defRPr>
            </a:lvl9pPr>
          </a:lstStyle>
          <a:p>
            <a:pPr algn="ctr">
              <a:spcBef>
                <a:spcPct val="0"/>
              </a:spcBef>
              <a:buFontTx/>
              <a:buNone/>
            </a:pPr>
            <a:r>
              <a:rPr lang="en-US" altLang="en-US" sz="2063" b="1">
                <a:solidFill>
                  <a:schemeClr val="bg1"/>
                </a:solidFill>
              </a:rPr>
              <a:t>Dedicated adjuncts are needed for pediatric </a:t>
            </a:r>
            <a:br>
              <a:rPr lang="en-US" altLang="en-US" sz="2063" b="1">
                <a:solidFill>
                  <a:schemeClr val="bg1"/>
                </a:solidFill>
              </a:rPr>
            </a:br>
            <a:r>
              <a:rPr lang="en-US" altLang="en-US" sz="2063" b="1">
                <a:solidFill>
                  <a:schemeClr val="bg1"/>
                </a:solidFill>
              </a:rPr>
              <a:t>flexible video endoscope intubations </a:t>
            </a:r>
          </a:p>
          <a:p>
            <a:pPr>
              <a:lnSpc>
                <a:spcPts val="1707"/>
              </a:lnSpc>
              <a:spcBef>
                <a:spcPct val="0"/>
              </a:spcBef>
              <a:buNone/>
            </a:pPr>
            <a:endParaRPr lang="en-US" altLang="en-US" sz="875" b="1">
              <a:solidFill>
                <a:schemeClr val="bg1"/>
              </a:solidFill>
              <a:cs typeface="Arial" panose="020B0604020202020204" pitchFamily="34" charset="0"/>
            </a:endParaRPr>
          </a:p>
        </p:txBody>
      </p:sp>
      <p:pic>
        <p:nvPicPr>
          <p:cNvPr id="3083" name="Picture 119" descr="MDAnderson Master Logo_Texas_V_Tagline_RGB REV.png">
            <a:extLst>
              <a:ext uri="{FF2B5EF4-FFF2-40B4-BE49-F238E27FC236}">
                <a16:creationId xmlns:a16="http://schemas.microsoft.com/office/drawing/2014/main" id="{D90027EE-4091-E44A-A3E1-6FBD1FEA2E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84520" y="194469"/>
            <a:ext cx="1436191" cy="695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5" name="TextBox 115">
            <a:extLst>
              <a:ext uri="{FF2B5EF4-FFF2-40B4-BE49-F238E27FC236}">
                <a16:creationId xmlns:a16="http://schemas.microsoft.com/office/drawing/2014/main" id="{EAA5506D-0002-D044-B6AA-F9DF6C9D4407}"/>
              </a:ext>
            </a:extLst>
          </p:cNvPr>
          <p:cNvSpPr txBox="1">
            <a:spLocks noChangeArrowheads="1"/>
          </p:cNvSpPr>
          <p:nvPr/>
        </p:nvSpPr>
        <p:spPr bwMode="auto">
          <a:xfrm>
            <a:off x="2490391" y="821531"/>
            <a:ext cx="7564438" cy="271934"/>
          </a:xfrm>
          <a:prstGeom prst="rect">
            <a:avLst/>
          </a:prstGeom>
          <a:noFill/>
          <a:ln>
            <a:noFill/>
          </a:ln>
        </p:spPr>
        <p:txBody>
          <a:bodyPr wrap="square">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defRPr/>
            </a:pPr>
            <a:r>
              <a:rPr lang="en-US" altLang="en-US" sz="1167" i="1" dirty="0">
                <a:solidFill>
                  <a:schemeClr val="bg1"/>
                </a:solidFill>
                <a:latin typeface="Calibri" panose="020F0502020204030204" pitchFamily="34" charset="0"/>
              </a:rPr>
              <a:t>Jones WS, Sharma I, Idowu T, </a:t>
            </a:r>
            <a:r>
              <a:rPr lang="en-US" altLang="en-US" sz="1167" i="1" dirty="0" err="1">
                <a:solidFill>
                  <a:schemeClr val="bg1"/>
                </a:solidFill>
                <a:latin typeface="Calibri" panose="020F0502020204030204" pitchFamily="34" charset="0"/>
              </a:rPr>
              <a:t>Kwater</a:t>
            </a:r>
            <a:r>
              <a:rPr lang="en-US" altLang="en-US" sz="1167" i="1" dirty="0">
                <a:solidFill>
                  <a:schemeClr val="bg1"/>
                </a:solidFill>
                <a:latin typeface="Calibri" panose="020F0502020204030204" pitchFamily="34" charset="0"/>
              </a:rPr>
              <a:t> </a:t>
            </a:r>
            <a:r>
              <a:rPr lang="en-US" altLang="en-US" sz="1167" i="1" dirty="0" err="1">
                <a:solidFill>
                  <a:schemeClr val="bg1"/>
                </a:solidFill>
                <a:latin typeface="Calibri" panose="020F0502020204030204" pitchFamily="34" charset="0"/>
              </a:rPr>
              <a:t>A,Owusu</a:t>
            </a:r>
            <a:r>
              <a:rPr lang="en-US" altLang="en-US" sz="1167" i="1" dirty="0">
                <a:solidFill>
                  <a:schemeClr val="bg1"/>
                </a:solidFill>
                <a:latin typeface="Calibri" panose="020F0502020204030204" pitchFamily="34" charset="0"/>
              </a:rPr>
              <a:t>-Agyemang P, Zavala A, </a:t>
            </a:r>
            <a:r>
              <a:rPr lang="en-US" altLang="en-US" sz="1167" b="1" i="1" dirty="0">
                <a:solidFill>
                  <a:schemeClr val="bg1"/>
                </a:solidFill>
                <a:latin typeface="Calibri" panose="020F0502020204030204" pitchFamily="34" charset="0"/>
              </a:rPr>
              <a:t>Bankston CB, </a:t>
            </a:r>
            <a:r>
              <a:rPr lang="en-US" altLang="en-US" sz="1167" i="1" dirty="0" err="1">
                <a:solidFill>
                  <a:schemeClr val="bg1"/>
                </a:solidFill>
                <a:latin typeface="Calibri" panose="020F0502020204030204" pitchFamily="34" charset="0"/>
              </a:rPr>
              <a:t>Sansguiri</a:t>
            </a:r>
            <a:r>
              <a:rPr lang="en-US" altLang="en-US" sz="1167" i="1" dirty="0">
                <a:solidFill>
                  <a:schemeClr val="bg1"/>
                </a:solidFill>
                <a:latin typeface="Calibri" panose="020F0502020204030204" pitchFamily="34" charset="0"/>
              </a:rPr>
              <a:t> A, Lau B</a:t>
            </a:r>
            <a:r>
              <a:rPr lang="en-US" altLang="en-US" sz="1167" i="1" baseline="30000" dirty="0">
                <a:solidFill>
                  <a:schemeClr val="bg1"/>
                </a:solidFill>
                <a:latin typeface="Calibri" panose="020F0502020204030204" pitchFamily="34" charset="0"/>
              </a:rPr>
              <a:t> </a:t>
            </a:r>
            <a:r>
              <a:rPr lang="en-US" altLang="en-US" sz="1167" i="1" dirty="0">
                <a:solidFill>
                  <a:schemeClr val="bg1"/>
                </a:solidFill>
                <a:latin typeface="Calibri" panose="020F0502020204030204" pitchFamily="34" charset="0"/>
              </a:rPr>
              <a:t>and R </a:t>
            </a:r>
            <a:r>
              <a:rPr lang="en-US" altLang="en-US" sz="1167" i="1" dirty="0" err="1">
                <a:solidFill>
                  <a:schemeClr val="bg1"/>
                </a:solidFill>
                <a:latin typeface="Calibri" panose="020F0502020204030204" pitchFamily="34" charset="0"/>
              </a:rPr>
              <a:t>Arunkumar</a:t>
            </a:r>
            <a:endParaRPr lang="en-US" altLang="en-US" sz="1167" i="1" baseline="30000" dirty="0">
              <a:solidFill>
                <a:schemeClr val="bg1"/>
              </a:solidFill>
              <a:latin typeface="Calibri" panose="020F0502020204030204" pitchFamily="34" charset="0"/>
            </a:endParaRPr>
          </a:p>
        </p:txBody>
      </p:sp>
      <p:sp>
        <p:nvSpPr>
          <p:cNvPr id="4" name="TextBox 2">
            <a:extLst>
              <a:ext uri="{FF2B5EF4-FFF2-40B4-BE49-F238E27FC236}">
                <a16:creationId xmlns:a16="http://schemas.microsoft.com/office/drawing/2014/main" id="{7E51FA87-00AF-E041-AC7B-28E46318975F}"/>
              </a:ext>
            </a:extLst>
          </p:cNvPr>
          <p:cNvSpPr txBox="1">
            <a:spLocks noChangeArrowheads="1"/>
          </p:cNvSpPr>
          <p:nvPr/>
        </p:nvSpPr>
        <p:spPr bwMode="auto">
          <a:xfrm>
            <a:off x="8306594" y="1316137"/>
            <a:ext cx="3635871" cy="4018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r>
              <a:rPr lang="en-US" altLang="en-US" sz="1063">
                <a:latin typeface="Calibri" panose="020F0502020204030204" pitchFamily="34" charset="0"/>
              </a:rPr>
              <a:t>the oral cavity that could decrease visibility from the flexible scope. </a:t>
            </a:r>
            <a:r>
              <a:rPr lang="en-US" altLang="en-US" sz="1063">
                <a:latin typeface="Calibri" panose="020F0502020204030204" pitchFamily="34" charset="0"/>
                <a:cs typeface="Calibri" panose="020F0502020204030204" pitchFamily="34" charset="0"/>
              </a:rPr>
              <a:t>This is of special note in our pediatric cancer population, as these patients often have a chemotherapy induced thrombocytopenia and propensity for bleeding with</a:t>
            </a:r>
            <a:endParaRPr lang="en-US" altLang="en-US" sz="1063"/>
          </a:p>
          <a:p>
            <a:r>
              <a:rPr lang="en-US" altLang="en-US" sz="1063">
                <a:latin typeface="Calibri" panose="020F0502020204030204" pitchFamily="34" charset="0"/>
                <a:cs typeface="Calibri" panose="020F0502020204030204" pitchFamily="34" charset="0"/>
              </a:rPr>
              <a:t>even minor injury, and any unnecessary trauma to the mouth and oropharynx should be avoided at all costs.</a:t>
            </a:r>
          </a:p>
          <a:p>
            <a:r>
              <a:rPr lang="en-US" altLang="en-US" sz="1063">
                <a:latin typeface="Calibri" panose="020F0502020204030204" pitchFamily="34" charset="0"/>
                <a:cs typeface="Calibri" panose="020F0502020204030204" pitchFamily="34" charset="0"/>
              </a:rPr>
              <a:t> </a:t>
            </a:r>
          </a:p>
          <a:p>
            <a:r>
              <a:rPr lang="en-US" altLang="en-US" sz="1063">
                <a:latin typeface="Calibri" panose="020F0502020204030204" pitchFamily="34" charset="0"/>
                <a:cs typeface="Calibri" panose="020F0502020204030204" pitchFamily="34" charset="0"/>
              </a:rPr>
              <a:t>Also, in one study comparing modified Guedel airways to laryngeal mask airways (LMA) in their use as adjuncts for fiberoptic intubation in infants and children, it was shown that using a modified Guedel airway led to significantly less first attempt success when compared to laryngeal mask airway (20% vs 73.33%). Although use of an LMA as an intubating aid is a useful tool for difficult airways, careful consideration must be paid as an LMA lumen longer than the length of the ETT can lead to further difficulties in securing the airway. It is also necessary to remove the circuit adapter from the ETT before introducing the ETT on to the fiberoptic scope and through the LMA, or the LMA would not be able to be removed over the ETT once the airway is secured.  Additionally, the mouth opening must be large enough to allow placement of an LMA in order to use it as an intubating adjunct.  We therefore recommend the development of an Ovassapian-like device in an array of pediatric sizes.</a:t>
            </a:r>
          </a:p>
        </p:txBody>
      </p:sp>
      <p:sp>
        <p:nvSpPr>
          <p:cNvPr id="3086" name="Text Box 2">
            <a:extLst>
              <a:ext uri="{FF2B5EF4-FFF2-40B4-BE49-F238E27FC236}">
                <a16:creationId xmlns:a16="http://schemas.microsoft.com/office/drawing/2014/main" id="{043B96A9-2F71-D546-A3C1-C501A0CC0252}"/>
              </a:ext>
            </a:extLst>
          </p:cNvPr>
          <p:cNvSpPr txBox="1">
            <a:spLocks noChangeArrowheads="1"/>
          </p:cNvSpPr>
          <p:nvPr/>
        </p:nvSpPr>
        <p:spPr bwMode="auto">
          <a:xfrm>
            <a:off x="4169172" y="3557984"/>
            <a:ext cx="3880942"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8100" tIns="19050" rIns="38100" bIns="19050"/>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lnSpc>
                <a:spcPct val="106000"/>
              </a:lnSpc>
              <a:spcAft>
                <a:spcPts val="332"/>
              </a:spcAft>
            </a:pPr>
            <a:r>
              <a:rPr lang="en-US" altLang="en-US" sz="875" b="1">
                <a:latin typeface="Calibri" panose="020F0502020204030204" pitchFamily="34" charset="0"/>
                <a:cs typeface="Calibri" panose="020F0502020204030204" pitchFamily="34" charset="0"/>
              </a:rPr>
              <a:t>Figure 1:</a:t>
            </a:r>
            <a:r>
              <a:rPr lang="en-US" altLang="en-US" sz="875">
                <a:latin typeface="Calibri" panose="020F0502020204030204" pitchFamily="34" charset="0"/>
                <a:cs typeface="Calibri" panose="020F0502020204030204" pitchFamily="34" charset="0"/>
              </a:rPr>
              <a:t> (Image A) Ovassapian shown next to pediatric patient for size reference. (Image B) Guedel oral airway in place with fiberoptic scope inserted to the left of the oral airway.</a:t>
            </a:r>
          </a:p>
        </p:txBody>
      </p:sp>
      <p:pic>
        <p:nvPicPr>
          <p:cNvPr id="6" name="Picture 5">
            <a:extLst>
              <a:ext uri="{FF2B5EF4-FFF2-40B4-BE49-F238E27FC236}">
                <a16:creationId xmlns:a16="http://schemas.microsoft.com/office/drawing/2014/main" id="{21753DEC-8E56-A14F-BCB6-C410E30AF82C}"/>
              </a:ext>
            </a:extLst>
          </p:cNvPr>
          <p:cNvPicPr>
            <a:picLocks noChangeAspect="1"/>
          </p:cNvPicPr>
          <p:nvPr/>
        </p:nvPicPr>
        <p:blipFill rotWithShape="1">
          <a:blip r:embed="rId4" r:link="rId5"/>
          <a:srcRect t="17805" r="15313"/>
          <a:stretch>
            <a:fillRect/>
          </a:stretch>
        </p:blipFill>
        <p:spPr bwMode="auto">
          <a:xfrm rot="5400000">
            <a:off x="4095254" y="1647527"/>
            <a:ext cx="2137172" cy="1582539"/>
          </a:xfrm>
          <a:prstGeom prst="rect">
            <a:avLst/>
          </a:prstGeom>
          <a:solidFill>
            <a:schemeClr val="accent5">
              <a:lumMod val="50000"/>
            </a:schemeClr>
          </a:solidFill>
          <a:ln>
            <a:noFill/>
          </a:ln>
        </p:spPr>
      </p:pic>
      <p:pic>
        <p:nvPicPr>
          <p:cNvPr id="7" name="Picture 6">
            <a:extLst>
              <a:ext uri="{FF2B5EF4-FFF2-40B4-BE49-F238E27FC236}">
                <a16:creationId xmlns:a16="http://schemas.microsoft.com/office/drawing/2014/main" id="{A8E42DE2-6FDD-FB4C-9C28-919C3189C155}"/>
              </a:ext>
            </a:extLst>
          </p:cNvPr>
          <p:cNvPicPr>
            <a:picLocks noChangeAspect="1"/>
          </p:cNvPicPr>
          <p:nvPr/>
        </p:nvPicPr>
        <p:blipFill>
          <a:blip r:embed="rId6" r:link="rId7"/>
          <a:srcRect/>
          <a:stretch>
            <a:fillRect/>
          </a:stretch>
        </p:blipFill>
        <p:spPr bwMode="auto">
          <a:xfrm rot="5400000">
            <a:off x="5938490" y="1603127"/>
            <a:ext cx="2137668" cy="1671836"/>
          </a:xfrm>
          <a:prstGeom prst="rect">
            <a:avLst/>
          </a:prstGeom>
          <a:solidFill>
            <a:schemeClr val="accent5">
              <a:lumMod val="50000"/>
            </a:schemeClr>
          </a:solidFill>
          <a:ln>
            <a:noFill/>
          </a:ln>
        </p:spPr>
      </p:pic>
      <p:sp>
        <p:nvSpPr>
          <p:cNvPr id="9" name="Text Box 2">
            <a:extLst>
              <a:ext uri="{FF2B5EF4-FFF2-40B4-BE49-F238E27FC236}">
                <a16:creationId xmlns:a16="http://schemas.microsoft.com/office/drawing/2014/main" id="{FAFD41CE-F135-A643-AD7E-5C366F23767A}"/>
              </a:ext>
            </a:extLst>
          </p:cNvPr>
          <p:cNvSpPr txBox="1">
            <a:spLocks noChangeArrowheads="1"/>
          </p:cNvSpPr>
          <p:nvPr/>
        </p:nvSpPr>
        <p:spPr bwMode="auto">
          <a:xfrm>
            <a:off x="4372570" y="1370211"/>
            <a:ext cx="190996" cy="238125"/>
          </a:xfrm>
          <a:prstGeom prst="rect">
            <a:avLst/>
          </a:prstGeom>
          <a:solidFill>
            <a:srgbClr val="1E5195"/>
          </a:solidFill>
          <a:ln w="9525">
            <a:noFill/>
            <a:miter lim="800000"/>
            <a:headEnd/>
            <a:tailEnd/>
          </a:ln>
        </p:spPr>
        <p:txBody>
          <a:bodyPr lIns="38100" tIns="19050" rIns="38100" bIns="19050"/>
          <a:lstStyle/>
          <a:p>
            <a:pPr>
              <a:lnSpc>
                <a:spcPct val="106000"/>
              </a:lnSpc>
              <a:spcAft>
                <a:spcPts val="333"/>
              </a:spcAft>
              <a:defRPr/>
            </a:pPr>
            <a:r>
              <a:rPr lang="en-US" sz="1333" dirty="0">
                <a:solidFill>
                  <a:srgbClr val="FFFFFF"/>
                </a:solidFill>
                <a:latin typeface="Calibri" panose="020F0502020204030204" pitchFamily="34" charset="0"/>
                <a:ea typeface="Calibri" panose="020F0502020204030204" pitchFamily="34" charset="0"/>
                <a:cs typeface="Calibri" panose="020F0502020204030204" pitchFamily="34" charset="0"/>
              </a:rPr>
              <a:t>A</a:t>
            </a:r>
            <a:endParaRPr lang="en-US" sz="1333" dirty="0">
              <a:latin typeface="Calibri" panose="020F0502020204030204" pitchFamily="34" charset="0"/>
              <a:ea typeface="Calibri" panose="020F0502020204030204" pitchFamily="34" charset="0"/>
              <a:cs typeface="Calibri" panose="020F0502020204030204" pitchFamily="34" charset="0"/>
            </a:endParaRPr>
          </a:p>
        </p:txBody>
      </p:sp>
      <p:sp>
        <p:nvSpPr>
          <p:cNvPr id="12" name="Text Box 2">
            <a:extLst>
              <a:ext uri="{FF2B5EF4-FFF2-40B4-BE49-F238E27FC236}">
                <a16:creationId xmlns:a16="http://schemas.microsoft.com/office/drawing/2014/main" id="{7300175B-5208-5440-9796-25DE95571DFF}"/>
              </a:ext>
            </a:extLst>
          </p:cNvPr>
          <p:cNvSpPr txBox="1">
            <a:spLocks noChangeArrowheads="1"/>
          </p:cNvSpPr>
          <p:nvPr/>
        </p:nvSpPr>
        <p:spPr bwMode="auto">
          <a:xfrm>
            <a:off x="6171406" y="1370211"/>
            <a:ext cx="190996" cy="237629"/>
          </a:xfrm>
          <a:prstGeom prst="rect">
            <a:avLst/>
          </a:prstGeom>
          <a:solidFill>
            <a:srgbClr val="1E5195"/>
          </a:solidFill>
          <a:ln w="9525">
            <a:noFill/>
            <a:miter lim="800000"/>
            <a:headEnd/>
            <a:tailEnd/>
          </a:ln>
        </p:spPr>
        <p:txBody>
          <a:bodyPr lIns="38100" tIns="19050" rIns="38100" bIns="19050"/>
          <a:lstStyle/>
          <a:p>
            <a:pPr>
              <a:lnSpc>
                <a:spcPct val="106000"/>
              </a:lnSpc>
              <a:spcAft>
                <a:spcPts val="333"/>
              </a:spcAft>
              <a:defRPr/>
            </a:pPr>
            <a:r>
              <a:rPr lang="en-US" sz="1333" dirty="0">
                <a:solidFill>
                  <a:srgbClr val="FFFFFF"/>
                </a:solidFill>
                <a:latin typeface="Calibri" panose="020F0502020204030204" pitchFamily="34" charset="0"/>
                <a:ea typeface="Calibri" panose="020F0502020204030204" pitchFamily="34" charset="0"/>
                <a:cs typeface="Calibri" panose="020F0502020204030204" pitchFamily="34" charset="0"/>
              </a:rPr>
              <a:t>B</a:t>
            </a:r>
            <a:endParaRPr lang="en-US" sz="1333" dirty="0">
              <a:latin typeface="Calibri" panose="020F0502020204030204" pitchFamily="34" charset="0"/>
              <a:ea typeface="Calibri" panose="020F0502020204030204" pitchFamily="34" charset="0"/>
              <a:cs typeface="Calibri" panose="020F0502020204030204" pitchFamily="34" charset="0"/>
            </a:endParaRPr>
          </a:p>
        </p:txBody>
      </p:sp>
      <p:pic>
        <p:nvPicPr>
          <p:cNvPr id="3091" name="Picture 12">
            <a:extLst>
              <a:ext uri="{FF2B5EF4-FFF2-40B4-BE49-F238E27FC236}">
                <a16:creationId xmlns:a16="http://schemas.microsoft.com/office/drawing/2014/main" id="{938EE038-D593-0246-8F27-4C5BDDEABF5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5852" y="293687"/>
            <a:ext cx="2233910" cy="372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Line 120">
            <a:extLst>
              <a:ext uri="{FF2B5EF4-FFF2-40B4-BE49-F238E27FC236}">
                <a16:creationId xmlns:a16="http://schemas.microsoft.com/office/drawing/2014/main" id="{3C9961AF-BA5B-0B43-8965-0C6274615B2A}"/>
              </a:ext>
            </a:extLst>
          </p:cNvPr>
          <p:cNvSpPr>
            <a:spLocks noChangeShapeType="1"/>
          </p:cNvSpPr>
          <p:nvPr/>
        </p:nvSpPr>
        <p:spPr bwMode="auto">
          <a:xfrm>
            <a:off x="8178602" y="1283891"/>
            <a:ext cx="9426" cy="5203031"/>
          </a:xfrm>
          <a:prstGeom prst="line">
            <a:avLst/>
          </a:prstGeom>
          <a:noFill/>
          <a:ln w="47625">
            <a:solidFill>
              <a:schemeClr val="accent1">
                <a:lumMod val="75000"/>
              </a:schemeClr>
            </a:solidFill>
            <a:round/>
            <a:headEnd/>
            <a:tailEnd/>
          </a:ln>
        </p:spPr>
        <p:txBody>
          <a:bodyPr wrap="none" anchor="ctr"/>
          <a:lstStyle/>
          <a:p>
            <a:pPr>
              <a:defRPr/>
            </a:pPr>
            <a:endParaRPr lang="en-US" sz="1000"/>
          </a:p>
        </p:txBody>
      </p:sp>
    </p:spTree>
    <p:extLst>
      <p:ext uri="{BB962C8B-B14F-4D97-AF65-F5344CB8AC3E}">
        <p14:creationId xmlns:p14="http://schemas.microsoft.com/office/powerpoint/2010/main" val="4243957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1B492F-C2DE-1BA2-BFFE-A2B69450C974}"/>
              </a:ext>
            </a:extLst>
          </p:cNvPr>
          <p:cNvSpPr>
            <a:spLocks noGrp="1"/>
          </p:cNvSpPr>
          <p:nvPr>
            <p:ph type="ctrTitle"/>
          </p:nvPr>
        </p:nvSpPr>
        <p:spPr>
          <a:xfrm>
            <a:off x="159025" y="108663"/>
            <a:ext cx="11820707" cy="7253428"/>
          </a:xfrm>
        </p:spPr>
        <p:txBody>
          <a:bodyPr>
            <a:noAutofit/>
          </a:bodyPr>
          <a:lstStyle/>
          <a:p>
            <a:pPr algn="l"/>
            <a:br>
              <a:rPr lang="en-US" sz="1867" dirty="0">
                <a:latin typeface="Calibri" panose="020F0502020204030204" pitchFamily="34" charset="0"/>
                <a:ea typeface="Calibri" panose="020F0502020204030204" pitchFamily="34" charset="0"/>
                <a:cs typeface="Calibri" panose="020F0502020204030204" pitchFamily="34" charset="0"/>
              </a:rPr>
            </a:br>
            <a:br>
              <a:rPr lang="en-US" sz="1867" dirty="0">
                <a:latin typeface="Calibri" panose="020F0502020204030204" pitchFamily="34" charset="0"/>
                <a:ea typeface="Calibri" panose="020F0502020204030204" pitchFamily="34" charset="0"/>
                <a:cs typeface="Calibri" panose="020F0502020204030204" pitchFamily="34" charset="0"/>
              </a:rPr>
            </a:br>
            <a:br>
              <a:rPr lang="en-US" sz="1867" dirty="0">
                <a:latin typeface="Calibri" panose="020F0502020204030204" pitchFamily="34" charset="0"/>
                <a:ea typeface="Calibri" panose="020F0502020204030204" pitchFamily="34" charset="0"/>
                <a:cs typeface="Calibri" panose="020F0502020204030204" pitchFamily="34" charset="0"/>
              </a:rPr>
            </a:br>
            <a:br>
              <a:rPr lang="en-US" sz="1867" dirty="0">
                <a:latin typeface="Calibri" panose="020F0502020204030204" pitchFamily="34" charset="0"/>
                <a:ea typeface="Calibri" panose="020F0502020204030204" pitchFamily="34" charset="0"/>
                <a:cs typeface="Calibri" panose="020F0502020204030204" pitchFamily="34" charset="0"/>
              </a:rPr>
            </a:br>
            <a:br>
              <a:rPr lang="en-US" sz="1867" dirty="0">
                <a:latin typeface="Calibri" panose="020F0502020204030204" pitchFamily="34" charset="0"/>
                <a:ea typeface="Calibri" panose="020F0502020204030204" pitchFamily="34" charset="0"/>
                <a:cs typeface="Calibri" panose="020F0502020204030204" pitchFamily="34" charset="0"/>
              </a:rPr>
            </a:br>
            <a:br>
              <a:rPr lang="en-US" sz="1867" dirty="0">
                <a:latin typeface="Calibri" panose="020F0502020204030204" pitchFamily="34" charset="0"/>
                <a:ea typeface="Calibri" panose="020F0502020204030204" pitchFamily="34" charset="0"/>
                <a:cs typeface="Calibri" panose="020F0502020204030204" pitchFamily="34" charset="0"/>
              </a:rPr>
            </a:br>
            <a:br>
              <a:rPr lang="en-US" sz="1867" dirty="0">
                <a:latin typeface="Calibri" panose="020F0502020204030204" pitchFamily="34" charset="0"/>
                <a:ea typeface="Calibri" panose="020F0502020204030204" pitchFamily="34" charset="0"/>
                <a:cs typeface="Calibri" panose="020F0502020204030204" pitchFamily="34" charset="0"/>
              </a:rPr>
            </a:br>
            <a:br>
              <a:rPr lang="en-US" sz="1867" dirty="0">
                <a:latin typeface="Calibri" panose="020F0502020204030204" pitchFamily="34" charset="0"/>
                <a:ea typeface="Calibri" panose="020F0502020204030204" pitchFamily="34" charset="0"/>
                <a:cs typeface="Calibri" panose="020F0502020204030204" pitchFamily="34" charset="0"/>
              </a:rPr>
            </a:br>
            <a:br>
              <a:rPr lang="en-US" sz="1867" dirty="0">
                <a:latin typeface="Calibri" panose="020F0502020204030204" pitchFamily="34" charset="0"/>
                <a:ea typeface="Calibri" panose="020F0502020204030204" pitchFamily="34" charset="0"/>
                <a:cs typeface="Calibri" panose="020F0502020204030204" pitchFamily="34" charset="0"/>
              </a:rPr>
            </a:br>
            <a:br>
              <a:rPr lang="en-US" sz="1867" dirty="0">
                <a:latin typeface="Calibri" panose="020F0502020204030204" pitchFamily="34" charset="0"/>
                <a:ea typeface="Calibri" panose="020F0502020204030204" pitchFamily="34" charset="0"/>
                <a:cs typeface="Calibri" panose="020F0502020204030204" pitchFamily="34" charset="0"/>
              </a:rPr>
            </a:br>
            <a:br>
              <a:rPr lang="en-US" sz="1867" dirty="0">
                <a:latin typeface="Calibri" panose="020F0502020204030204" pitchFamily="34" charset="0"/>
                <a:ea typeface="Calibri" panose="020F0502020204030204" pitchFamily="34" charset="0"/>
                <a:cs typeface="Calibri" panose="020F0502020204030204" pitchFamily="34" charset="0"/>
              </a:rPr>
            </a:br>
            <a:br>
              <a:rPr lang="en-US" sz="1867" dirty="0">
                <a:latin typeface="Calibri" panose="020F0502020204030204" pitchFamily="34" charset="0"/>
                <a:ea typeface="Calibri" panose="020F0502020204030204" pitchFamily="34" charset="0"/>
                <a:cs typeface="Calibri" panose="020F0502020204030204" pitchFamily="34" charset="0"/>
              </a:rPr>
            </a:br>
            <a:br>
              <a:rPr lang="en-US" sz="1867" dirty="0">
                <a:latin typeface="Calibri" panose="020F0502020204030204" pitchFamily="34" charset="0"/>
                <a:ea typeface="Calibri" panose="020F0502020204030204" pitchFamily="34" charset="0"/>
                <a:cs typeface="Calibri" panose="020F0502020204030204" pitchFamily="34" charset="0"/>
              </a:rPr>
            </a:br>
            <a:r>
              <a:rPr lang="en-US" sz="1867" dirty="0">
                <a:latin typeface="Calibri" panose="020F0502020204030204" pitchFamily="34" charset="0"/>
                <a:ea typeface="Calibri" panose="020F0502020204030204" pitchFamily="34" charset="0"/>
                <a:cs typeface="Calibri" panose="020F0502020204030204" pitchFamily="34" charset="0"/>
              </a:rPr>
              <a:t>Case Report: Non collaborative Crouzon syndrome patient with a submandibular abscess: difficult airway management strategy</a:t>
            </a:r>
            <a:br>
              <a:rPr lang="pt-BR" sz="1867" dirty="0">
                <a:latin typeface="Calibri" panose="020F0502020204030204" pitchFamily="34" charset="0"/>
                <a:ea typeface="Calibri" panose="020F0502020204030204" pitchFamily="34" charset="0"/>
                <a:cs typeface="Calibri" panose="020F0502020204030204" pitchFamily="34" charset="0"/>
              </a:rPr>
            </a:br>
            <a:r>
              <a:rPr lang="pt-BR" sz="1867" b="1" dirty="0" err="1">
                <a:latin typeface="Calibri" panose="020F0502020204030204" pitchFamily="34" charset="0"/>
                <a:ea typeface="Calibri" panose="020F0502020204030204" pitchFamily="34" charset="0"/>
                <a:cs typeface="Calibri" panose="020F0502020204030204" pitchFamily="34" charset="0"/>
              </a:rPr>
              <a:t>Authors</a:t>
            </a:r>
            <a:r>
              <a:rPr lang="pt-BR" sz="1867" b="1" dirty="0">
                <a:latin typeface="Calibri" panose="020F0502020204030204" pitchFamily="34" charset="0"/>
                <a:ea typeface="Calibri" panose="020F0502020204030204" pitchFamily="34" charset="0"/>
                <a:cs typeface="Calibri" panose="020F0502020204030204" pitchFamily="34" charset="0"/>
              </a:rPr>
              <a:t>:</a:t>
            </a:r>
            <a:r>
              <a:rPr lang="pt-BR" sz="1867" dirty="0">
                <a:latin typeface="Calibri" panose="020F0502020204030204" pitchFamily="34" charset="0"/>
                <a:ea typeface="Calibri" panose="020F0502020204030204" pitchFamily="34" charset="0"/>
                <a:cs typeface="Calibri" panose="020F0502020204030204" pitchFamily="34" charset="0"/>
              </a:rPr>
              <a:t> </a:t>
            </a:r>
            <a:r>
              <a:rPr lang="pt-BR" sz="1867" b="1" dirty="0">
                <a:latin typeface="Calibri" panose="020F0502020204030204" pitchFamily="34" charset="0"/>
                <a:ea typeface="Calibri" panose="020F0502020204030204" pitchFamily="34" charset="0"/>
                <a:cs typeface="Calibri" panose="020F0502020204030204" pitchFamily="34" charset="0"/>
              </a:rPr>
              <a:t> </a:t>
            </a:r>
            <a:br>
              <a:rPr lang="pt-BR" sz="1867" dirty="0">
                <a:latin typeface="Calibri" panose="020F0502020204030204" pitchFamily="34" charset="0"/>
                <a:ea typeface="Calibri" panose="020F0502020204030204" pitchFamily="34" charset="0"/>
                <a:cs typeface="Calibri" panose="020F0502020204030204" pitchFamily="34" charset="0"/>
              </a:rPr>
            </a:br>
            <a:r>
              <a:rPr lang="pt-BR" sz="1867" dirty="0">
                <a:latin typeface="Calibri" panose="020F0502020204030204" pitchFamily="34" charset="0"/>
                <a:ea typeface="Calibri" panose="020F0502020204030204" pitchFamily="34" charset="0"/>
                <a:cs typeface="Calibri" panose="020F0502020204030204" pitchFamily="34" charset="0"/>
              </a:rPr>
              <a:t>Prado </a:t>
            </a:r>
            <a:r>
              <a:rPr lang="pt-BR" sz="1867" dirty="0" err="1">
                <a:latin typeface="Calibri" panose="020F0502020204030204" pitchFamily="34" charset="0"/>
                <a:ea typeface="Calibri" panose="020F0502020204030204" pitchFamily="34" charset="0"/>
                <a:cs typeface="Calibri" panose="020F0502020204030204" pitchFamily="34" charset="0"/>
              </a:rPr>
              <a:t>R</a:t>
            </a:r>
            <a:r>
              <a:rPr lang="pt-BR" sz="1867" dirty="0">
                <a:latin typeface="Calibri" panose="020F0502020204030204" pitchFamily="34" charset="0"/>
                <a:ea typeface="Calibri" panose="020F0502020204030204" pitchFamily="34" charset="0"/>
                <a:cs typeface="Calibri" panose="020F0502020204030204" pitchFamily="34" charset="0"/>
              </a:rPr>
              <a:t>, Muniz LA, </a:t>
            </a:r>
            <a:r>
              <a:rPr lang="pt-BR" sz="1867" dirty="0" err="1">
                <a:latin typeface="Calibri" panose="020F0502020204030204" pitchFamily="34" charset="0"/>
                <a:ea typeface="Calibri" panose="020F0502020204030204" pitchFamily="34" charset="0"/>
                <a:cs typeface="Calibri" panose="020F0502020204030204" pitchFamily="34" charset="0"/>
              </a:rPr>
              <a:t>Malito</a:t>
            </a:r>
            <a:r>
              <a:rPr lang="pt-BR" sz="1867" dirty="0">
                <a:latin typeface="Calibri" panose="020F0502020204030204" pitchFamily="34" charset="0"/>
                <a:ea typeface="Calibri" panose="020F0502020204030204" pitchFamily="34" charset="0"/>
                <a:cs typeface="Calibri" panose="020F0502020204030204" pitchFamily="34" charset="0"/>
              </a:rPr>
              <a:t> LM; Perin </a:t>
            </a:r>
            <a:r>
              <a:rPr lang="pt-BR" sz="1867" dirty="0" err="1">
                <a:latin typeface="Calibri" panose="020F0502020204030204" pitchFamily="34" charset="0"/>
                <a:ea typeface="Calibri" panose="020F0502020204030204" pitchFamily="34" charset="0"/>
                <a:cs typeface="Calibri" panose="020F0502020204030204" pitchFamily="34" charset="0"/>
              </a:rPr>
              <a:t>D</a:t>
            </a:r>
            <a:r>
              <a:rPr lang="pt-BR" sz="1867" dirty="0">
                <a:latin typeface="Calibri" panose="020F0502020204030204" pitchFamily="34" charset="0"/>
                <a:ea typeface="Calibri" panose="020F0502020204030204" pitchFamily="34" charset="0"/>
                <a:cs typeface="Calibri" panose="020F0502020204030204" pitchFamily="34" charset="0"/>
              </a:rPr>
              <a:t>, Ramos MS, Amaral Neto, M.</a:t>
            </a:r>
            <a:br>
              <a:rPr lang="pt-BR" sz="1867" dirty="0">
                <a:latin typeface="Calibri" panose="020F0502020204030204" pitchFamily="34" charset="0"/>
                <a:ea typeface="Calibri" panose="020F0502020204030204" pitchFamily="34" charset="0"/>
                <a:cs typeface="Calibri" panose="020F0502020204030204" pitchFamily="34" charset="0"/>
              </a:rPr>
            </a:br>
            <a:r>
              <a:rPr lang="en-US" sz="1867" b="1" dirty="0">
                <a:solidFill>
                  <a:srgbClr val="222222"/>
                </a:solidFill>
                <a:latin typeface="Calibri" panose="020F0502020204030204" pitchFamily="34" charset="0"/>
                <a:ea typeface="Calibri" panose="020F0502020204030204" pitchFamily="34" charset="0"/>
                <a:cs typeface="Calibri" panose="020F0502020204030204" pitchFamily="34" charset="0"/>
              </a:rPr>
              <a:t>Background</a:t>
            </a:r>
            <a:r>
              <a:rPr lang="en-US" sz="1867" b="1" dirty="0">
                <a:latin typeface="Calibri" panose="020F0502020204030204" pitchFamily="34" charset="0"/>
                <a:ea typeface="Calibri" panose="020F0502020204030204" pitchFamily="34" charset="0"/>
                <a:cs typeface="Calibri" panose="020F0502020204030204" pitchFamily="34" charset="0"/>
              </a:rPr>
              <a:t>:</a:t>
            </a:r>
            <a:r>
              <a:rPr lang="en-US" sz="1867" dirty="0">
                <a:latin typeface="Calibri" panose="020F0502020204030204" pitchFamily="34" charset="0"/>
                <a:ea typeface="Calibri" panose="020F0502020204030204" pitchFamily="34" charset="0"/>
                <a:cs typeface="Calibri" panose="020F0502020204030204" pitchFamily="34" charset="0"/>
              </a:rPr>
              <a:t>  Crouzon syndrome is a rare disease. A preanesthetic evaluation and airway management strategy is mandatory. The premature fusion of the base of the skull, face hypoplasia, prognathism, arch palate and occasional upper airway obstruction can lead to difficult intubation and mask ventilation.</a:t>
            </a:r>
            <a:br>
              <a:rPr lang="pt-BR" sz="1867" dirty="0">
                <a:latin typeface="Calibri" panose="020F0502020204030204" pitchFamily="34" charset="0"/>
                <a:ea typeface="Calibri" panose="020F0502020204030204" pitchFamily="34" charset="0"/>
                <a:cs typeface="Calibri" panose="020F0502020204030204" pitchFamily="34" charset="0"/>
              </a:rPr>
            </a:br>
            <a:r>
              <a:rPr lang="en-US" sz="1867" b="1" dirty="0">
                <a:solidFill>
                  <a:srgbClr val="222222"/>
                </a:solidFill>
                <a:latin typeface="Calibri" panose="020F0502020204030204" pitchFamily="34" charset="0"/>
                <a:ea typeface="Calibri" panose="020F0502020204030204" pitchFamily="34" charset="0"/>
                <a:cs typeface="Calibri" panose="020F0502020204030204" pitchFamily="34" charset="0"/>
              </a:rPr>
              <a:t>Case Presentation</a:t>
            </a:r>
            <a:r>
              <a:rPr lang="en-US" sz="1867" b="1" dirty="0">
                <a:latin typeface="Calibri" panose="020F0502020204030204" pitchFamily="34" charset="0"/>
                <a:ea typeface="Calibri" panose="020F0502020204030204" pitchFamily="34" charset="0"/>
                <a:cs typeface="Calibri" panose="020F0502020204030204" pitchFamily="34" charset="0"/>
              </a:rPr>
              <a:t>:</a:t>
            </a:r>
            <a:r>
              <a:rPr lang="en-US" sz="1867" dirty="0">
                <a:latin typeface="Calibri" panose="020F0502020204030204" pitchFamily="34" charset="0"/>
                <a:ea typeface="Calibri" panose="020F0502020204030204" pitchFamily="34" charset="0"/>
                <a:cs typeface="Calibri" panose="020F0502020204030204" pitchFamily="34" charset="0"/>
              </a:rPr>
              <a:t> 13yrs old male patient with Crouzon Syndrome was submitted for a submandibular abscess drainage. He had a previous history of difficult airway management, OSA, facial distortion and the submandibular abscess. Fully awake intubation wasn’t possible because of the lack of patient’s collaboration. The cricothyroid membrane was identified with USG. After obtaining 22G </a:t>
            </a:r>
            <a:r>
              <a:rPr lang="en-US" sz="1867" dirty="0" err="1">
                <a:latin typeface="Calibri" panose="020F0502020204030204" pitchFamily="34" charset="0"/>
                <a:ea typeface="Calibri" panose="020F0502020204030204" pitchFamily="34" charset="0"/>
                <a:cs typeface="Calibri" panose="020F0502020204030204" pitchFamily="34" charset="0"/>
              </a:rPr>
              <a:t>i.v.</a:t>
            </a:r>
            <a:r>
              <a:rPr lang="en-US" sz="1867" dirty="0">
                <a:latin typeface="Calibri" panose="020F0502020204030204" pitchFamily="34" charset="0"/>
                <a:ea typeface="Calibri" panose="020F0502020204030204" pitchFamily="34" charset="0"/>
                <a:cs typeface="Calibri" panose="020F0502020204030204" pitchFamily="34" charset="0"/>
              </a:rPr>
              <a:t> line, 0,5 mcg/kg dexmedetomidine was infused in 10 minutes. A Pacey’s paste was distributed in the oral cavity. The patient was preoxygenated and induction was made titrating </a:t>
            </a:r>
            <a:r>
              <a:rPr lang="en-US" sz="1867" dirty="0" err="1">
                <a:latin typeface="Calibri" panose="020F0502020204030204" pitchFamily="34" charset="0"/>
                <a:ea typeface="Calibri" panose="020F0502020204030204" pitchFamily="34" charset="0"/>
                <a:cs typeface="Calibri" panose="020F0502020204030204" pitchFamily="34" charset="0"/>
              </a:rPr>
              <a:t>sevofluorane</a:t>
            </a:r>
            <a:r>
              <a:rPr lang="en-US" sz="1867" dirty="0">
                <a:latin typeface="Calibri" panose="020F0502020204030204" pitchFamily="34" charset="0"/>
                <a:ea typeface="Calibri" panose="020F0502020204030204" pitchFamily="34" charset="0"/>
                <a:cs typeface="Calibri" panose="020F0502020204030204" pitchFamily="34" charset="0"/>
              </a:rPr>
              <a:t>. A jaw thrust was made maintaining the airway opened and the oxygen/sevoflurane was delivered via a nasal catheter during the FOI uneventfully. The patient was extubated fully awake with good respiratory drive.</a:t>
            </a:r>
            <a:br>
              <a:rPr lang="pt-BR" sz="1867" dirty="0">
                <a:latin typeface="Calibri" panose="020F0502020204030204" pitchFamily="34" charset="0"/>
                <a:ea typeface="Calibri" panose="020F0502020204030204" pitchFamily="34" charset="0"/>
                <a:cs typeface="Calibri" panose="020F0502020204030204" pitchFamily="34" charset="0"/>
              </a:rPr>
            </a:br>
            <a:r>
              <a:rPr lang="en-US" sz="1867" b="1" dirty="0">
                <a:solidFill>
                  <a:srgbClr val="222222"/>
                </a:solidFill>
                <a:latin typeface="Calibri" panose="020F0502020204030204" pitchFamily="34" charset="0"/>
                <a:ea typeface="Calibri" panose="020F0502020204030204" pitchFamily="34" charset="0"/>
                <a:cs typeface="Calibri" panose="020F0502020204030204" pitchFamily="34" charset="0"/>
              </a:rPr>
              <a:t>Discussion</a:t>
            </a:r>
            <a:r>
              <a:rPr lang="en-US" sz="1867" b="1" dirty="0">
                <a:latin typeface="Calibri" panose="020F0502020204030204" pitchFamily="34" charset="0"/>
                <a:ea typeface="Calibri" panose="020F0502020204030204" pitchFamily="34" charset="0"/>
                <a:cs typeface="Calibri" panose="020F0502020204030204" pitchFamily="34" charset="0"/>
              </a:rPr>
              <a:t>:</a:t>
            </a:r>
            <a:r>
              <a:rPr lang="en-US" sz="1867" dirty="0">
                <a:latin typeface="Calibri" panose="020F0502020204030204" pitchFamily="34" charset="0"/>
                <a:ea typeface="Calibri" panose="020F0502020204030204" pitchFamily="34" charset="0"/>
                <a:cs typeface="Calibri" panose="020F0502020204030204" pitchFamily="34" charset="0"/>
              </a:rPr>
              <a:t> </a:t>
            </a:r>
            <a:br>
              <a:rPr lang="pt-BR" sz="1867" dirty="0">
                <a:latin typeface="Calibri" panose="020F0502020204030204" pitchFamily="34" charset="0"/>
                <a:ea typeface="Calibri" panose="020F0502020204030204" pitchFamily="34" charset="0"/>
                <a:cs typeface="Calibri" panose="020F0502020204030204" pitchFamily="34" charset="0"/>
              </a:rPr>
            </a:br>
            <a:r>
              <a:rPr lang="en-US" sz="1867" dirty="0">
                <a:latin typeface="Calibri" panose="020F0502020204030204" pitchFamily="34" charset="0"/>
                <a:ea typeface="Calibri" panose="020F0502020204030204" pitchFamily="34" charset="0"/>
                <a:cs typeface="Calibri" panose="020F0502020204030204" pitchFamily="34" charset="0"/>
              </a:rPr>
              <a:t>This rare syndrome normally causes anxiety for the airway management by the anesthesiologist. It is very important to define the strategy according to the environment conditions and expertise of the doctor attending the case. It is crucial to understand the disease and know how to deal with possible fails during the intubation process. This case showed a successfully way to deal with a submandibular abscess in a difficult airway management patient.</a:t>
            </a:r>
            <a:br>
              <a:rPr lang="pt-BR" sz="1867" dirty="0">
                <a:latin typeface="Calibri" panose="020F0502020204030204" pitchFamily="34" charset="0"/>
                <a:ea typeface="Calibri" panose="020F0502020204030204" pitchFamily="34" charset="0"/>
                <a:cs typeface="Calibri" panose="020F0502020204030204" pitchFamily="34" charset="0"/>
              </a:rPr>
            </a:br>
            <a:r>
              <a:rPr lang="en-US" sz="1867" b="1" dirty="0">
                <a:solidFill>
                  <a:srgbClr val="222222"/>
                </a:solidFill>
                <a:latin typeface="Calibri" panose="020F0502020204030204" pitchFamily="34" charset="0"/>
                <a:ea typeface="Calibri" panose="020F0502020204030204" pitchFamily="34" charset="0"/>
                <a:cs typeface="Calibri" panose="020F0502020204030204" pitchFamily="34" charset="0"/>
              </a:rPr>
              <a:t>References</a:t>
            </a:r>
            <a:r>
              <a:rPr lang="en-US" sz="1867" b="1" dirty="0">
                <a:latin typeface="Calibri" panose="020F0502020204030204" pitchFamily="34" charset="0"/>
                <a:ea typeface="Calibri" panose="020F0502020204030204" pitchFamily="34" charset="0"/>
                <a:cs typeface="Calibri" panose="020F0502020204030204" pitchFamily="34" charset="0"/>
              </a:rPr>
              <a:t>:</a:t>
            </a:r>
            <a:r>
              <a:rPr lang="en-US" sz="1867" dirty="0">
                <a:latin typeface="Calibri" panose="020F0502020204030204" pitchFamily="34" charset="0"/>
                <a:ea typeface="Calibri" panose="020F0502020204030204" pitchFamily="34" charset="0"/>
                <a:cs typeface="Calibri" panose="020F0502020204030204" pitchFamily="34" charset="0"/>
              </a:rPr>
              <a:t> </a:t>
            </a:r>
            <a:br>
              <a:rPr lang="pt-BR" sz="1867" dirty="0">
                <a:latin typeface="Calibri" panose="020F0502020204030204" pitchFamily="34" charset="0"/>
                <a:ea typeface="Calibri" panose="020F0502020204030204" pitchFamily="34" charset="0"/>
                <a:cs typeface="Calibri" panose="020F0502020204030204" pitchFamily="34" charset="0"/>
              </a:rPr>
            </a:br>
            <a:r>
              <a:rPr lang="en-US" sz="1867" dirty="0">
                <a:solidFill>
                  <a:srgbClr val="212121"/>
                </a:solidFill>
                <a:latin typeface="Calibri" panose="020F0502020204030204" pitchFamily="34" charset="0"/>
                <a:ea typeface="Calibri" panose="020F0502020204030204" pitchFamily="34" charset="0"/>
                <a:cs typeface="Calibri" panose="020F0502020204030204" pitchFamily="34" charset="0"/>
              </a:rPr>
              <a:t>Venkat Raman V, de Beer D. Perioperative airway complications in infants and children with Crouzon and Pfeiffer syndromes: A single-center experience. </a:t>
            </a:r>
            <a:r>
              <a:rPr lang="en-US" sz="1867" dirty="0" err="1">
                <a:solidFill>
                  <a:srgbClr val="212121"/>
                </a:solidFill>
                <a:latin typeface="Calibri" panose="020F0502020204030204" pitchFamily="34" charset="0"/>
                <a:ea typeface="Calibri" panose="020F0502020204030204" pitchFamily="34" charset="0"/>
                <a:cs typeface="Calibri" panose="020F0502020204030204" pitchFamily="34" charset="0"/>
              </a:rPr>
              <a:t>Paediatr</a:t>
            </a:r>
            <a:r>
              <a:rPr lang="en-US" sz="1867" dirty="0">
                <a:solidFill>
                  <a:srgbClr val="212121"/>
                </a:solidFill>
                <a:latin typeface="Calibri" panose="020F0502020204030204" pitchFamily="34" charset="0"/>
                <a:ea typeface="Calibri" panose="020F0502020204030204" pitchFamily="34" charset="0"/>
                <a:cs typeface="Calibri" panose="020F0502020204030204" pitchFamily="34" charset="0"/>
              </a:rPr>
              <a:t> </a:t>
            </a:r>
            <a:r>
              <a:rPr lang="en-US" sz="1867" dirty="0" err="1">
                <a:solidFill>
                  <a:srgbClr val="212121"/>
                </a:solidFill>
                <a:latin typeface="Calibri" panose="020F0502020204030204" pitchFamily="34" charset="0"/>
                <a:ea typeface="Calibri" panose="020F0502020204030204" pitchFamily="34" charset="0"/>
                <a:cs typeface="Calibri" panose="020F0502020204030204" pitchFamily="34" charset="0"/>
              </a:rPr>
              <a:t>Anaesth</a:t>
            </a:r>
            <a:r>
              <a:rPr lang="en-US" sz="1867" dirty="0">
                <a:solidFill>
                  <a:srgbClr val="212121"/>
                </a:solidFill>
                <a:latin typeface="Calibri" panose="020F0502020204030204" pitchFamily="34" charset="0"/>
                <a:ea typeface="Calibri" panose="020F0502020204030204" pitchFamily="34" charset="0"/>
                <a:cs typeface="Calibri" panose="020F0502020204030204" pitchFamily="34" charset="0"/>
              </a:rPr>
              <a:t>. 2021 Dec;31(12):1316-1324. </a:t>
            </a:r>
            <a:r>
              <a:rPr lang="en-US" sz="1867" dirty="0" err="1">
                <a:solidFill>
                  <a:srgbClr val="212121"/>
                </a:solidFill>
                <a:latin typeface="Calibri" panose="020F0502020204030204" pitchFamily="34" charset="0"/>
                <a:ea typeface="Calibri" panose="020F0502020204030204" pitchFamily="34" charset="0"/>
                <a:cs typeface="Calibri" panose="020F0502020204030204" pitchFamily="34" charset="0"/>
              </a:rPr>
              <a:t>doi</a:t>
            </a:r>
            <a:r>
              <a:rPr lang="en-US" sz="1867" dirty="0">
                <a:solidFill>
                  <a:srgbClr val="212121"/>
                </a:solidFill>
                <a:latin typeface="Calibri" panose="020F0502020204030204" pitchFamily="34" charset="0"/>
                <a:ea typeface="Calibri" panose="020F0502020204030204" pitchFamily="34" charset="0"/>
                <a:cs typeface="Calibri" panose="020F0502020204030204" pitchFamily="34" charset="0"/>
              </a:rPr>
              <a:t>: 10.1111/pan.14310. </a:t>
            </a:r>
            <a:r>
              <a:rPr lang="en-US" sz="1867" dirty="0" err="1">
                <a:solidFill>
                  <a:srgbClr val="212121"/>
                </a:solidFill>
                <a:latin typeface="Calibri" panose="020F0502020204030204" pitchFamily="34" charset="0"/>
                <a:ea typeface="Calibri" panose="020F0502020204030204" pitchFamily="34" charset="0"/>
                <a:cs typeface="Calibri" panose="020F0502020204030204" pitchFamily="34" charset="0"/>
              </a:rPr>
              <a:t>Epub</a:t>
            </a:r>
            <a:r>
              <a:rPr lang="en-US" sz="1867" dirty="0">
                <a:solidFill>
                  <a:srgbClr val="212121"/>
                </a:solidFill>
                <a:latin typeface="Calibri" panose="020F0502020204030204" pitchFamily="34" charset="0"/>
                <a:ea typeface="Calibri" panose="020F0502020204030204" pitchFamily="34" charset="0"/>
                <a:cs typeface="Calibri" panose="020F0502020204030204" pitchFamily="34" charset="0"/>
              </a:rPr>
              <a:t> 2021 Oct 21. PMID: 34623012.</a:t>
            </a:r>
            <a:br>
              <a:rPr lang="pt-BR" sz="1867" dirty="0">
                <a:latin typeface="Calibri" panose="020F0502020204030204" pitchFamily="34" charset="0"/>
                <a:ea typeface="Calibri" panose="020F0502020204030204" pitchFamily="34" charset="0"/>
                <a:cs typeface="Calibri" panose="020F0502020204030204" pitchFamily="34" charset="0"/>
              </a:rPr>
            </a:br>
            <a:r>
              <a:rPr lang="en-US" sz="1867" dirty="0">
                <a:solidFill>
                  <a:srgbClr val="212121"/>
                </a:solidFill>
                <a:latin typeface="Calibri" panose="020F0502020204030204" pitchFamily="34" charset="0"/>
                <a:ea typeface="Calibri" panose="020F0502020204030204" pitchFamily="34" charset="0"/>
                <a:cs typeface="Calibri" panose="020F0502020204030204" pitchFamily="34" charset="0"/>
              </a:rPr>
              <a:t>Pellerin P, </a:t>
            </a:r>
            <a:r>
              <a:rPr lang="en-US" sz="1867" dirty="0" err="1">
                <a:solidFill>
                  <a:srgbClr val="212121"/>
                </a:solidFill>
                <a:latin typeface="Calibri" panose="020F0502020204030204" pitchFamily="34" charset="0"/>
                <a:ea typeface="Calibri" panose="020F0502020204030204" pitchFamily="34" charset="0"/>
                <a:cs typeface="Calibri" panose="020F0502020204030204" pitchFamily="34" charset="0"/>
              </a:rPr>
              <a:t>Vinchon</a:t>
            </a:r>
            <a:r>
              <a:rPr lang="en-US" sz="1867" dirty="0">
                <a:solidFill>
                  <a:srgbClr val="212121"/>
                </a:solidFill>
                <a:latin typeface="Calibri" panose="020F0502020204030204" pitchFamily="34" charset="0"/>
                <a:ea typeface="Calibri" panose="020F0502020204030204" pitchFamily="34" charset="0"/>
                <a:cs typeface="Calibri" panose="020F0502020204030204" pitchFamily="34" charset="0"/>
              </a:rPr>
              <a:t> M, </a:t>
            </a:r>
            <a:r>
              <a:rPr lang="en-US" sz="1867" dirty="0" err="1">
                <a:solidFill>
                  <a:srgbClr val="212121"/>
                </a:solidFill>
                <a:latin typeface="Calibri" panose="020F0502020204030204" pitchFamily="34" charset="0"/>
                <a:ea typeface="Calibri" panose="020F0502020204030204" pitchFamily="34" charset="0"/>
                <a:cs typeface="Calibri" panose="020F0502020204030204" pitchFamily="34" charset="0"/>
              </a:rPr>
              <a:t>Guerreschi</a:t>
            </a:r>
            <a:r>
              <a:rPr lang="en-US" sz="1867" dirty="0">
                <a:solidFill>
                  <a:srgbClr val="212121"/>
                </a:solidFill>
                <a:latin typeface="Calibri" panose="020F0502020204030204" pitchFamily="34" charset="0"/>
                <a:ea typeface="Calibri" panose="020F0502020204030204" pitchFamily="34" charset="0"/>
                <a:cs typeface="Calibri" panose="020F0502020204030204" pitchFamily="34" charset="0"/>
              </a:rPr>
              <a:t> P, </a:t>
            </a:r>
            <a:r>
              <a:rPr lang="en-US" sz="1867" dirty="0" err="1">
                <a:solidFill>
                  <a:srgbClr val="212121"/>
                </a:solidFill>
                <a:latin typeface="Calibri" panose="020F0502020204030204" pitchFamily="34" charset="0"/>
                <a:ea typeface="Calibri" panose="020F0502020204030204" pitchFamily="34" charset="0"/>
                <a:cs typeface="Calibri" panose="020F0502020204030204" pitchFamily="34" charset="0"/>
              </a:rPr>
              <a:t>Anastassov</a:t>
            </a:r>
            <a:r>
              <a:rPr lang="en-US" sz="1867" dirty="0">
                <a:solidFill>
                  <a:srgbClr val="212121"/>
                </a:solidFill>
                <a:latin typeface="Calibri" panose="020F0502020204030204" pitchFamily="34" charset="0"/>
                <a:ea typeface="Calibri" panose="020F0502020204030204" pitchFamily="34" charset="0"/>
                <a:cs typeface="Calibri" panose="020F0502020204030204" pitchFamily="34" charset="0"/>
              </a:rPr>
              <a:t> Y, Zhang ZY, Tang XJ, Alonso N. Crouzon Syndrome Anatomy, Usefulness of Vestibular Orientation. J </a:t>
            </a:r>
            <a:r>
              <a:rPr lang="en-US" sz="1867" dirty="0" err="1">
                <a:solidFill>
                  <a:srgbClr val="212121"/>
                </a:solidFill>
                <a:latin typeface="Calibri" panose="020F0502020204030204" pitchFamily="34" charset="0"/>
                <a:ea typeface="Calibri" panose="020F0502020204030204" pitchFamily="34" charset="0"/>
                <a:cs typeface="Calibri" panose="020F0502020204030204" pitchFamily="34" charset="0"/>
              </a:rPr>
              <a:t>Craniofac</a:t>
            </a:r>
            <a:r>
              <a:rPr lang="en-US" sz="1867" dirty="0">
                <a:solidFill>
                  <a:srgbClr val="212121"/>
                </a:solidFill>
                <a:latin typeface="Calibri" panose="020F0502020204030204" pitchFamily="34" charset="0"/>
                <a:ea typeface="Calibri" panose="020F0502020204030204" pitchFamily="34" charset="0"/>
                <a:cs typeface="Calibri" panose="020F0502020204030204" pitchFamily="34" charset="0"/>
              </a:rPr>
              <a:t> Surg. 2022 Mar 14. </a:t>
            </a:r>
            <a:r>
              <a:rPr lang="en-US" sz="1867" dirty="0" err="1">
                <a:solidFill>
                  <a:srgbClr val="212121"/>
                </a:solidFill>
                <a:latin typeface="Calibri" panose="020F0502020204030204" pitchFamily="34" charset="0"/>
                <a:ea typeface="Calibri" panose="020F0502020204030204" pitchFamily="34" charset="0"/>
                <a:cs typeface="Calibri" panose="020F0502020204030204" pitchFamily="34" charset="0"/>
              </a:rPr>
              <a:t>doi</a:t>
            </a:r>
            <a:r>
              <a:rPr lang="en-US" sz="1867" dirty="0">
                <a:solidFill>
                  <a:srgbClr val="212121"/>
                </a:solidFill>
                <a:latin typeface="Calibri" panose="020F0502020204030204" pitchFamily="34" charset="0"/>
                <a:ea typeface="Calibri" panose="020F0502020204030204" pitchFamily="34" charset="0"/>
                <a:cs typeface="Calibri" panose="020F0502020204030204" pitchFamily="34" charset="0"/>
              </a:rPr>
              <a:t>: 10.1097/SCS.0000000000008644. </a:t>
            </a:r>
            <a:r>
              <a:rPr lang="en-US" sz="1867" dirty="0" err="1">
                <a:solidFill>
                  <a:srgbClr val="212121"/>
                </a:solidFill>
                <a:latin typeface="Calibri" panose="020F0502020204030204" pitchFamily="34" charset="0"/>
                <a:ea typeface="Calibri" panose="020F0502020204030204" pitchFamily="34" charset="0"/>
                <a:cs typeface="Calibri" panose="020F0502020204030204" pitchFamily="34" charset="0"/>
              </a:rPr>
              <a:t>Epub</a:t>
            </a:r>
            <a:r>
              <a:rPr lang="en-US" sz="1867" dirty="0">
                <a:solidFill>
                  <a:srgbClr val="212121"/>
                </a:solidFill>
                <a:latin typeface="Calibri" panose="020F0502020204030204" pitchFamily="34" charset="0"/>
                <a:ea typeface="Calibri" panose="020F0502020204030204" pitchFamily="34" charset="0"/>
                <a:cs typeface="Calibri" panose="020F0502020204030204" pitchFamily="34" charset="0"/>
              </a:rPr>
              <a:t> ahead of print. PMID: 35288499.</a:t>
            </a:r>
            <a:br>
              <a:rPr lang="pt-BR" sz="1867" dirty="0">
                <a:latin typeface="Calibri" panose="020F0502020204030204" pitchFamily="34" charset="0"/>
                <a:ea typeface="Calibri" panose="020F0502020204030204" pitchFamily="34" charset="0"/>
                <a:cs typeface="Calibri" panose="020F0502020204030204" pitchFamily="34" charset="0"/>
              </a:rPr>
            </a:br>
            <a:r>
              <a:rPr lang="en-US" sz="1867" dirty="0">
                <a:latin typeface="Calibri" panose="020F0502020204030204" pitchFamily="34" charset="0"/>
                <a:ea typeface="Calibri" panose="020F0502020204030204" pitchFamily="34" charset="0"/>
                <a:cs typeface="Calibri" panose="020F0502020204030204" pitchFamily="34" charset="0"/>
              </a:rPr>
              <a:t> </a:t>
            </a:r>
            <a:br>
              <a:rPr lang="pt-BR" sz="1867" dirty="0">
                <a:latin typeface="Calibri" panose="020F0502020204030204" pitchFamily="34" charset="0"/>
                <a:ea typeface="Calibri" panose="020F0502020204030204" pitchFamily="34" charset="0"/>
                <a:cs typeface="Calibri" panose="020F0502020204030204" pitchFamily="34" charset="0"/>
              </a:rPr>
            </a:br>
            <a:endParaRPr lang="pt-BR" sz="1867" dirty="0">
              <a:latin typeface="Calibri" panose="020F0502020204030204" pitchFamily="34" charset="0"/>
              <a:cs typeface="Calibri" panose="020F0502020204030204" pitchFamily="34" charset="0"/>
            </a:endParaRPr>
          </a:p>
        </p:txBody>
      </p:sp>
      <p:pic>
        <p:nvPicPr>
          <p:cNvPr id="9" name="Imagem 8" descr="Uma imagem contendo pessoa, no interior, segurando, escova de dentes&#10;&#10;Descrição gerada automaticamente">
            <a:extLst>
              <a:ext uri="{FF2B5EF4-FFF2-40B4-BE49-F238E27FC236}">
                <a16:creationId xmlns:a16="http://schemas.microsoft.com/office/drawing/2014/main" id="{24AB2B00-6F9C-E8A3-13DF-6EC584C9C720}"/>
              </a:ext>
            </a:extLst>
          </p:cNvPr>
          <p:cNvPicPr>
            <a:picLocks noChangeAspect="1"/>
          </p:cNvPicPr>
          <p:nvPr/>
        </p:nvPicPr>
        <p:blipFill>
          <a:blip r:embed="rId2">
            <a:alphaModFix amt="28000"/>
            <a:extLst>
              <a:ext uri="{28A0092B-C50C-407E-A947-70E740481C1C}">
                <a14:useLocalDpi xmlns:a14="http://schemas.microsoft.com/office/drawing/2010/main" val="0"/>
              </a:ext>
            </a:extLst>
          </a:blip>
          <a:stretch>
            <a:fillRect/>
          </a:stretch>
        </p:blipFill>
        <p:spPr>
          <a:xfrm>
            <a:off x="10872889" y="4734291"/>
            <a:ext cx="1133464" cy="2015047"/>
          </a:xfrm>
          <a:prstGeom prst="rect">
            <a:avLst/>
          </a:prstGeom>
        </p:spPr>
      </p:pic>
      <p:pic>
        <p:nvPicPr>
          <p:cNvPr id="11" name="Imagem 10" descr="Uma imagem contendo bolo, natação, mesa, rosquinha&#10;&#10;Descrição gerada automaticamente">
            <a:extLst>
              <a:ext uri="{FF2B5EF4-FFF2-40B4-BE49-F238E27FC236}">
                <a16:creationId xmlns:a16="http://schemas.microsoft.com/office/drawing/2014/main" id="{07CB435E-01DB-384F-B49D-01F22DBDA8FD}"/>
              </a:ext>
            </a:extLst>
          </p:cNvPr>
          <p:cNvPicPr>
            <a:picLocks noChangeAspect="1"/>
          </p:cNvPicPr>
          <p:nvPr/>
        </p:nvPicPr>
        <p:blipFill>
          <a:blip r:embed="rId3">
            <a:alphaModFix amt="22000"/>
            <a:extLst>
              <a:ext uri="{28A0092B-C50C-407E-A947-70E740481C1C}">
                <a14:useLocalDpi xmlns:a14="http://schemas.microsoft.com/office/drawing/2010/main" val="0"/>
              </a:ext>
            </a:extLst>
          </a:blip>
          <a:stretch>
            <a:fillRect/>
          </a:stretch>
        </p:blipFill>
        <p:spPr>
          <a:xfrm>
            <a:off x="9575301" y="4734291"/>
            <a:ext cx="1215527" cy="2015047"/>
          </a:xfrm>
          <a:prstGeom prst="rect">
            <a:avLst/>
          </a:prstGeom>
        </p:spPr>
      </p:pic>
      <p:pic>
        <p:nvPicPr>
          <p:cNvPr id="4" name="Imagem 3">
            <a:extLst>
              <a:ext uri="{FF2B5EF4-FFF2-40B4-BE49-F238E27FC236}">
                <a16:creationId xmlns:a16="http://schemas.microsoft.com/office/drawing/2014/main" id="{EA91E7D1-107B-71F8-8936-27D5AF2467DA}"/>
              </a:ext>
            </a:extLst>
          </p:cNvPr>
          <p:cNvPicPr>
            <a:picLocks noChangeAspect="1"/>
          </p:cNvPicPr>
          <p:nvPr/>
        </p:nvPicPr>
        <p:blipFill>
          <a:blip r:embed="rId4">
            <a:alphaModFix amt="13000"/>
            <a:extLst>
              <a:ext uri="{BEBA8EAE-BF5A-486C-A8C5-ECC9F3942E4B}">
                <a14:imgProps xmlns:a14="http://schemas.microsoft.com/office/drawing/2010/main">
                  <a14:imgLayer r:embed="rId5">
                    <a14:imgEffect>
                      <a14:sharpenSoften amount="100000"/>
                    </a14:imgEffect>
                    <a14:imgEffect>
                      <a14:brightnessContrast bright="3000" contrast="-32000"/>
                    </a14:imgEffect>
                  </a14:imgLayer>
                </a14:imgProps>
              </a:ext>
            </a:extLst>
          </a:blip>
          <a:stretch>
            <a:fillRect/>
          </a:stretch>
        </p:blipFill>
        <p:spPr>
          <a:xfrm>
            <a:off x="10348332" y="236642"/>
            <a:ext cx="1684643" cy="1722303"/>
          </a:xfrm>
          <a:prstGeom prst="rect">
            <a:avLst/>
          </a:prstGeom>
          <a:effectLst>
            <a:outerShdw blurRad="50800" dist="50800" dir="5400000" algn="ctr" rotWithShape="0">
              <a:srgbClr val="000000"/>
            </a:outerShdw>
          </a:effectLst>
        </p:spPr>
      </p:pic>
      <p:pic>
        <p:nvPicPr>
          <p:cNvPr id="5" name="Imagem 4">
            <a:extLst>
              <a:ext uri="{FF2B5EF4-FFF2-40B4-BE49-F238E27FC236}">
                <a16:creationId xmlns:a16="http://schemas.microsoft.com/office/drawing/2014/main" id="{D1A09F83-E5F9-FF36-6CC4-F94C95C1F196}"/>
              </a:ext>
            </a:extLst>
          </p:cNvPr>
          <p:cNvPicPr>
            <a:picLocks noChangeAspect="1"/>
          </p:cNvPicPr>
          <p:nvPr/>
        </p:nvPicPr>
        <p:blipFill>
          <a:blip r:embed="rId6">
            <a:alphaModFix amt="17000"/>
          </a:blip>
          <a:stretch>
            <a:fillRect/>
          </a:stretch>
        </p:blipFill>
        <p:spPr>
          <a:xfrm>
            <a:off x="6938537" y="380275"/>
            <a:ext cx="3148567" cy="789335"/>
          </a:xfrm>
          <a:prstGeom prst="rect">
            <a:avLst/>
          </a:prstGeom>
        </p:spPr>
      </p:pic>
    </p:spTree>
    <p:extLst>
      <p:ext uri="{BB962C8B-B14F-4D97-AF65-F5344CB8AC3E}">
        <p14:creationId xmlns:p14="http://schemas.microsoft.com/office/powerpoint/2010/main" val="1740232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65F7B2-2CED-F82D-1F29-B419EDA7C99F}"/>
              </a:ext>
            </a:extLst>
          </p:cNvPr>
          <p:cNvSpPr>
            <a:spLocks noGrp="1"/>
          </p:cNvSpPr>
          <p:nvPr>
            <p:ph type="ctrTitle"/>
          </p:nvPr>
        </p:nvSpPr>
        <p:spPr>
          <a:xfrm>
            <a:off x="252605" y="1439560"/>
            <a:ext cx="11686793" cy="4893277"/>
          </a:xfrm>
        </p:spPr>
        <p:txBody>
          <a:bodyPr>
            <a:noAutofit/>
          </a:bodyPr>
          <a:lstStyle/>
          <a:p>
            <a:pPr algn="l"/>
            <a:r>
              <a:rPr lang="en-US" sz="1600" dirty="0">
                <a:latin typeface="Calibri" panose="020F0502020204030204" pitchFamily="34" charset="0"/>
                <a:ea typeface="Calibri" panose="020F0502020204030204" pitchFamily="34" charset="0"/>
                <a:cs typeface="Times New Roman" panose="02020603050405020304" pitchFamily="18" charset="0"/>
              </a:rPr>
              <a:t>Case Report: Hypertensive Pneumothorax using Jet Ventilation in a post-covid patient during a </a:t>
            </a:r>
            <a:r>
              <a:rPr lang="en-US" sz="1600" dirty="0" err="1">
                <a:latin typeface="Calibri" panose="020F0502020204030204" pitchFamily="34" charset="0"/>
                <a:ea typeface="Calibri" panose="020F0502020204030204" pitchFamily="34" charset="0"/>
                <a:cs typeface="Times New Roman" panose="02020603050405020304" pitchFamily="18" charset="0"/>
              </a:rPr>
              <a:t>traqueal</a:t>
            </a:r>
            <a:r>
              <a:rPr lang="en-US" sz="1600" dirty="0">
                <a:latin typeface="Calibri" panose="020F0502020204030204" pitchFamily="34" charset="0"/>
                <a:ea typeface="Calibri" panose="020F0502020204030204" pitchFamily="34" charset="0"/>
                <a:cs typeface="Times New Roman" panose="02020603050405020304" pitchFamily="18" charset="0"/>
              </a:rPr>
              <a:t> dilation.</a:t>
            </a:r>
            <a:br>
              <a:rPr lang="pt-BR" sz="1600" dirty="0">
                <a:latin typeface="Calibri" panose="020F0502020204030204" pitchFamily="34" charset="0"/>
                <a:ea typeface="Calibri" panose="020F0502020204030204" pitchFamily="34" charset="0"/>
                <a:cs typeface="Times New Roman" panose="02020603050405020304" pitchFamily="18" charset="0"/>
              </a:rPr>
            </a:br>
            <a:r>
              <a:rPr lang="en-US" sz="1400" dirty="0">
                <a:latin typeface="Calibri" panose="020F0502020204030204" pitchFamily="34" charset="0"/>
                <a:ea typeface="Calibri" panose="020F0502020204030204" pitchFamily="34" charset="0"/>
                <a:cs typeface="Times New Roman" panose="02020603050405020304" pitchFamily="18" charset="0"/>
              </a:rPr>
              <a:t> </a:t>
            </a:r>
            <a:br>
              <a:rPr lang="pt-BR" sz="1400" dirty="0">
                <a:latin typeface="Calibri" panose="020F0502020204030204" pitchFamily="34" charset="0"/>
                <a:ea typeface="Calibri" panose="020F0502020204030204" pitchFamily="34" charset="0"/>
                <a:cs typeface="Times New Roman" panose="02020603050405020304" pitchFamily="18" charset="0"/>
              </a:rPr>
            </a:br>
            <a:r>
              <a:rPr lang="pt-BR" sz="1400" b="1" dirty="0" err="1">
                <a:latin typeface="Calibri" panose="020F0502020204030204" pitchFamily="34" charset="0"/>
                <a:ea typeface="Calibri" panose="020F0502020204030204" pitchFamily="34" charset="0"/>
                <a:cs typeface="Times New Roman" panose="02020603050405020304" pitchFamily="18" charset="0"/>
              </a:rPr>
              <a:t>Authors</a:t>
            </a:r>
            <a:r>
              <a:rPr lang="pt-BR" sz="1400" b="1" dirty="0">
                <a:latin typeface="Calibri" panose="020F0502020204030204" pitchFamily="34" charset="0"/>
                <a:ea typeface="Calibri" panose="020F0502020204030204" pitchFamily="34" charset="0"/>
                <a:cs typeface="Times New Roman" panose="02020603050405020304" pitchFamily="18" charset="0"/>
              </a:rPr>
              <a:t>:</a:t>
            </a:r>
            <a:r>
              <a:rPr lang="pt-BR" sz="1400" dirty="0">
                <a:latin typeface="Calibri" panose="020F0502020204030204" pitchFamily="34" charset="0"/>
                <a:ea typeface="Calibri" panose="020F0502020204030204" pitchFamily="34" charset="0"/>
                <a:cs typeface="Times New Roman" panose="02020603050405020304" pitchFamily="18" charset="0"/>
              </a:rPr>
              <a:t> </a:t>
            </a:r>
            <a:r>
              <a:rPr lang="pt-BR" sz="1400" b="1" dirty="0">
                <a:latin typeface="Calibri" panose="020F0502020204030204" pitchFamily="34" charset="0"/>
                <a:ea typeface="Calibri" panose="020F0502020204030204" pitchFamily="34" charset="0"/>
                <a:cs typeface="Times New Roman" panose="02020603050405020304" pitchFamily="18" charset="0"/>
              </a:rPr>
              <a:t> </a:t>
            </a:r>
            <a:br>
              <a:rPr lang="pt-BR" sz="1400" dirty="0">
                <a:latin typeface="Calibri" panose="020F0502020204030204" pitchFamily="34" charset="0"/>
                <a:ea typeface="Calibri" panose="020F0502020204030204" pitchFamily="34" charset="0"/>
                <a:cs typeface="Times New Roman" panose="02020603050405020304" pitchFamily="18" charset="0"/>
              </a:rPr>
            </a:br>
            <a:r>
              <a:rPr lang="pt-BR" sz="1400" dirty="0">
                <a:latin typeface="Calibri" panose="020F0502020204030204" pitchFamily="34" charset="0"/>
                <a:ea typeface="Calibri" panose="020F0502020204030204" pitchFamily="34" charset="0"/>
                <a:cs typeface="Times New Roman" panose="02020603050405020304" pitchFamily="18" charset="0"/>
              </a:rPr>
              <a:t>Prado </a:t>
            </a:r>
            <a:r>
              <a:rPr lang="pt-BR" sz="1400" dirty="0" err="1">
                <a:latin typeface="Calibri" panose="020F0502020204030204" pitchFamily="34" charset="0"/>
                <a:ea typeface="Calibri" panose="020F0502020204030204" pitchFamily="34" charset="0"/>
                <a:cs typeface="Times New Roman" panose="02020603050405020304" pitchFamily="18" charset="0"/>
              </a:rPr>
              <a:t>R</a:t>
            </a:r>
            <a:r>
              <a:rPr lang="pt-BR" sz="1400" dirty="0">
                <a:latin typeface="Calibri" panose="020F0502020204030204" pitchFamily="34" charset="0"/>
                <a:ea typeface="Calibri" panose="020F0502020204030204" pitchFamily="34" charset="0"/>
                <a:cs typeface="Times New Roman" panose="02020603050405020304" pitchFamily="18" charset="0"/>
              </a:rPr>
              <a:t>, Muniz LA, </a:t>
            </a:r>
            <a:r>
              <a:rPr lang="pt-BR" sz="1400" dirty="0" err="1">
                <a:latin typeface="Calibri" panose="020F0502020204030204" pitchFamily="34" charset="0"/>
                <a:ea typeface="Calibri" panose="020F0502020204030204" pitchFamily="34" charset="0"/>
                <a:cs typeface="Times New Roman" panose="02020603050405020304" pitchFamily="18" charset="0"/>
              </a:rPr>
              <a:t>Malito</a:t>
            </a:r>
            <a:r>
              <a:rPr lang="pt-BR" sz="1400" dirty="0">
                <a:latin typeface="Calibri" panose="020F0502020204030204" pitchFamily="34" charset="0"/>
                <a:ea typeface="Calibri" panose="020F0502020204030204" pitchFamily="34" charset="0"/>
                <a:cs typeface="Times New Roman" panose="02020603050405020304" pitchFamily="18" charset="0"/>
              </a:rPr>
              <a:t> LM; Perin </a:t>
            </a:r>
            <a:r>
              <a:rPr lang="pt-BR" sz="1400" dirty="0" err="1">
                <a:latin typeface="Calibri" panose="020F0502020204030204" pitchFamily="34" charset="0"/>
                <a:ea typeface="Calibri" panose="020F0502020204030204" pitchFamily="34" charset="0"/>
                <a:cs typeface="Times New Roman" panose="02020603050405020304" pitchFamily="18" charset="0"/>
              </a:rPr>
              <a:t>D</a:t>
            </a:r>
            <a:r>
              <a:rPr lang="pt-BR" sz="1400" dirty="0">
                <a:latin typeface="Calibri" panose="020F0502020204030204" pitchFamily="34" charset="0"/>
                <a:ea typeface="Calibri" panose="020F0502020204030204" pitchFamily="34" charset="0"/>
                <a:cs typeface="Times New Roman" panose="02020603050405020304" pitchFamily="18" charset="0"/>
              </a:rPr>
              <a:t>, Ramos MS, Amaral Neto, M.</a:t>
            </a:r>
            <a:br>
              <a:rPr lang="pt-BR" sz="1400" dirty="0">
                <a:latin typeface="Calibri" panose="020F0502020204030204" pitchFamily="34" charset="0"/>
                <a:ea typeface="Calibri" panose="020F0502020204030204" pitchFamily="34" charset="0"/>
                <a:cs typeface="Times New Roman" panose="02020603050405020304" pitchFamily="18" charset="0"/>
              </a:rPr>
            </a:br>
            <a:r>
              <a:rPr lang="pt-BR" sz="1400" dirty="0">
                <a:latin typeface="Calibri" panose="020F0502020204030204" pitchFamily="34" charset="0"/>
                <a:ea typeface="Calibri" panose="020F0502020204030204" pitchFamily="34" charset="0"/>
                <a:cs typeface="Times New Roman" panose="02020603050405020304" pitchFamily="18" charset="0"/>
              </a:rPr>
              <a:t> </a:t>
            </a:r>
            <a:br>
              <a:rPr lang="pt-BR" sz="1400" dirty="0">
                <a:latin typeface="Calibri" panose="020F0502020204030204" pitchFamily="34" charset="0"/>
                <a:ea typeface="Calibri" panose="020F0502020204030204" pitchFamily="34" charset="0"/>
                <a:cs typeface="Times New Roman" panose="02020603050405020304" pitchFamily="18" charset="0"/>
              </a:rPr>
            </a:br>
            <a:r>
              <a:rPr lang="en-US" sz="1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Background</a:t>
            </a:r>
            <a:r>
              <a:rPr lang="en-US" sz="1400" b="1" dirty="0">
                <a:latin typeface="Calibri" panose="020F0502020204030204" pitchFamily="34" charset="0"/>
                <a:ea typeface="Calibri" panose="020F0502020204030204" pitchFamily="34" charset="0"/>
                <a:cs typeface="Times New Roman" panose="02020603050405020304" pitchFamily="18" charset="0"/>
              </a:rPr>
              <a: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dirty="0" err="1">
                <a:latin typeface="Calibri" panose="020F0502020204030204" pitchFamily="34" charset="0"/>
                <a:ea typeface="Calibri" panose="020F0502020204030204" pitchFamily="34" charset="0"/>
                <a:cs typeface="Times New Roman" panose="02020603050405020304" pitchFamily="18" charset="0"/>
              </a:rPr>
              <a:t>Traqueal</a:t>
            </a:r>
            <a:r>
              <a:rPr lang="en-US" sz="1400" dirty="0">
                <a:latin typeface="Calibri" panose="020F0502020204030204" pitchFamily="34" charset="0"/>
                <a:ea typeface="Calibri" panose="020F0502020204030204" pitchFamily="34" charset="0"/>
                <a:cs typeface="Times New Roman" panose="02020603050405020304" pitchFamily="18" charset="0"/>
              </a:rPr>
              <a:t> dilation is always a challenging case because of the shared airway and the grade of the stenosis.</a:t>
            </a:r>
            <a:br>
              <a:rPr lang="pt-BR" sz="1400" dirty="0">
                <a:latin typeface="Calibri" panose="020F0502020204030204" pitchFamily="34" charset="0"/>
                <a:ea typeface="Calibri" panose="020F0502020204030204" pitchFamily="34" charset="0"/>
                <a:cs typeface="Times New Roman" panose="02020603050405020304" pitchFamily="18" charset="0"/>
              </a:rPr>
            </a:br>
            <a:r>
              <a:rPr lang="en-US" sz="1400" dirty="0">
                <a:latin typeface="Calibri" panose="020F0502020204030204" pitchFamily="34" charset="0"/>
                <a:ea typeface="Calibri" panose="020F0502020204030204" pitchFamily="34" charset="0"/>
                <a:cs typeface="Times New Roman" panose="02020603050405020304" pitchFamily="18" charset="0"/>
              </a:rPr>
              <a:t> </a:t>
            </a:r>
            <a:br>
              <a:rPr lang="pt-BR" sz="1400" dirty="0">
                <a:latin typeface="Calibri" panose="020F0502020204030204" pitchFamily="34" charset="0"/>
                <a:ea typeface="Calibri" panose="020F0502020204030204" pitchFamily="34" charset="0"/>
                <a:cs typeface="Times New Roman" panose="02020603050405020304" pitchFamily="18" charset="0"/>
              </a:rPr>
            </a:br>
            <a:r>
              <a:rPr lang="en-US" sz="1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Case Presentation</a:t>
            </a:r>
            <a:r>
              <a:rPr lang="en-US" sz="1400" b="1" dirty="0">
                <a:latin typeface="Calibri" panose="020F0502020204030204" pitchFamily="34" charset="0"/>
                <a:ea typeface="Calibri" panose="020F0502020204030204" pitchFamily="34" charset="0"/>
                <a:cs typeface="Times New Roman" panose="02020603050405020304" pitchFamily="18" charset="0"/>
              </a:rPr>
              <a:t>:</a:t>
            </a:r>
            <a:r>
              <a:rPr lang="en-US" sz="1400" dirty="0">
                <a:latin typeface="Calibri" panose="020F0502020204030204" pitchFamily="34" charset="0"/>
                <a:ea typeface="Calibri" panose="020F0502020204030204" pitchFamily="34" charset="0"/>
                <a:cs typeface="Times New Roman" panose="02020603050405020304" pitchFamily="18" charset="0"/>
              </a:rPr>
              <a:t> 58yrs, male patient, BMI:32,4, ASA P2 with important </a:t>
            </a:r>
            <a:r>
              <a:rPr lang="en-US" sz="1400" dirty="0" err="1">
                <a:latin typeface="Calibri" panose="020F0502020204030204" pitchFamily="34" charset="0"/>
                <a:ea typeface="Calibri" panose="020F0502020204030204" pitchFamily="34" charset="0"/>
                <a:cs typeface="Times New Roman" panose="02020603050405020304" pitchFamily="18" charset="0"/>
              </a:rPr>
              <a:t>traqueal</a:t>
            </a:r>
            <a:r>
              <a:rPr lang="en-US" sz="1400" dirty="0">
                <a:latin typeface="Calibri" panose="020F0502020204030204" pitchFamily="34" charset="0"/>
                <a:ea typeface="Calibri" panose="020F0502020204030204" pitchFamily="34" charset="0"/>
                <a:cs typeface="Times New Roman" panose="02020603050405020304" pitchFamily="18" charset="0"/>
              </a:rPr>
              <a:t> stenosis after 43 days of tracheostomy because of a COVID19 infection and </a:t>
            </a:r>
            <a:r>
              <a:rPr lang="en-US" sz="1400" dirty="0" err="1">
                <a:latin typeface="Calibri" panose="020F0502020204030204" pitchFamily="34" charset="0"/>
                <a:ea typeface="Calibri" panose="020F0502020204030204" pitchFamily="34" charset="0"/>
                <a:cs typeface="Times New Roman" panose="02020603050405020304" pitchFamily="18" charset="0"/>
              </a:rPr>
              <a:t>stridors</a:t>
            </a:r>
            <a:r>
              <a:rPr lang="en-US" sz="1400" dirty="0">
                <a:latin typeface="Calibri" panose="020F0502020204030204" pitchFamily="34" charset="0"/>
                <a:ea typeface="Calibri" panose="020F0502020204030204" pitchFamily="34" charset="0"/>
                <a:cs typeface="Times New Roman" panose="02020603050405020304" pitchFamily="18" charset="0"/>
              </a:rPr>
              <a:t>. The patient was preoxygenated and induced intravenously with </a:t>
            </a:r>
            <a:r>
              <a:rPr lang="en-US" sz="1400" dirty="0" err="1">
                <a:latin typeface="Calibri" panose="020F0502020204030204" pitchFamily="34" charset="0"/>
                <a:ea typeface="Calibri" panose="020F0502020204030204" pitchFamily="34" charset="0"/>
                <a:cs typeface="Times New Roman" panose="02020603050405020304" pitchFamily="18" charset="0"/>
              </a:rPr>
              <a:t>sufentanil</a:t>
            </a:r>
            <a:r>
              <a:rPr lang="en-US" sz="1400" dirty="0">
                <a:latin typeface="Calibri" panose="020F0502020204030204" pitchFamily="34" charset="0"/>
                <a:ea typeface="Calibri" panose="020F0502020204030204" pitchFamily="34" charset="0"/>
                <a:cs typeface="Times New Roman" panose="02020603050405020304" pitchFamily="18" charset="0"/>
              </a:rPr>
              <a:t> (30ug), lidocaine(100mg) and rocuronium(15mg). DL was performed (C&amp;L 2A) and a </a:t>
            </a:r>
            <a:r>
              <a:rPr lang="en-US" sz="1400" dirty="0" err="1">
                <a:latin typeface="Calibri" panose="020F0502020204030204" pitchFamily="34" charset="0"/>
                <a:ea typeface="Calibri" panose="020F0502020204030204" pitchFamily="34" charset="0"/>
                <a:cs typeface="Times New Roman" panose="02020603050405020304" pitchFamily="18" charset="0"/>
              </a:rPr>
              <a:t>Frova</a:t>
            </a:r>
            <a:r>
              <a:rPr lang="en-US" sz="1400" dirty="0">
                <a:latin typeface="Calibri" panose="020F0502020204030204" pitchFamily="34" charset="0"/>
                <a:ea typeface="Calibri" panose="020F0502020204030204" pitchFamily="34" charset="0"/>
                <a:cs typeface="Times New Roman" panose="02020603050405020304" pitchFamily="18" charset="0"/>
              </a:rPr>
              <a:t> catheter was introduced and MANUJET ventilation was started (4psi, RR 10).. Just after the beginning of the dilation, the patient became plethoric, drop of SpO</a:t>
            </a:r>
            <a:r>
              <a:rPr lang="en-US" sz="1400" baseline="-25000" dirty="0">
                <a:latin typeface="Calibri" panose="020F0502020204030204" pitchFamily="34" charset="0"/>
                <a:ea typeface="Calibri" panose="020F0502020204030204" pitchFamily="34" charset="0"/>
                <a:cs typeface="Times New Roman" panose="02020603050405020304" pitchFamily="18" charset="0"/>
              </a:rPr>
              <a:t>2</a:t>
            </a:r>
            <a:r>
              <a:rPr lang="en-US" sz="1400" dirty="0">
                <a:latin typeface="Calibri" panose="020F0502020204030204" pitchFamily="34" charset="0"/>
                <a:ea typeface="Calibri" panose="020F0502020204030204" pitchFamily="34" charset="0"/>
                <a:cs typeface="Times New Roman" panose="02020603050405020304" pitchFamily="18" charset="0"/>
              </a:rPr>
              <a:t>, ST segment elevation and thorax asymmetry in the left side. The hypertensive pneumothorax was treated with a 20G punction follow by drainage and patient stabilization. The dilation was done maintaining jet ventilation for 25 minutes. The patient was extubated fully awake.</a:t>
            </a:r>
            <a:br>
              <a:rPr lang="pt-BR" sz="1400" dirty="0">
                <a:latin typeface="Calibri" panose="020F0502020204030204" pitchFamily="34" charset="0"/>
                <a:ea typeface="Calibri" panose="020F0502020204030204" pitchFamily="34" charset="0"/>
                <a:cs typeface="Times New Roman" panose="02020603050405020304" pitchFamily="18" charset="0"/>
              </a:rPr>
            </a:br>
            <a:r>
              <a:rPr lang="en-US" sz="1400" dirty="0">
                <a:latin typeface="Calibri" panose="020F0502020204030204" pitchFamily="34" charset="0"/>
                <a:ea typeface="Calibri" panose="020F0502020204030204" pitchFamily="34" charset="0"/>
                <a:cs typeface="Times New Roman" panose="02020603050405020304" pitchFamily="18" charset="0"/>
              </a:rPr>
              <a:t> </a:t>
            </a:r>
            <a:br>
              <a:rPr lang="pt-BR" sz="1400" dirty="0">
                <a:latin typeface="Calibri" panose="020F0502020204030204" pitchFamily="34" charset="0"/>
                <a:ea typeface="Calibri" panose="020F0502020204030204" pitchFamily="34" charset="0"/>
                <a:cs typeface="Times New Roman" panose="02020603050405020304" pitchFamily="18" charset="0"/>
              </a:rPr>
            </a:br>
            <a:r>
              <a:rPr lang="en-US" sz="1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Discussion</a:t>
            </a:r>
            <a:r>
              <a:rPr lang="en-US" sz="1400" b="1" dirty="0">
                <a:latin typeface="Calibri" panose="020F0502020204030204" pitchFamily="34" charset="0"/>
                <a:ea typeface="Calibri" panose="020F0502020204030204" pitchFamily="34" charset="0"/>
                <a:cs typeface="Times New Roman" panose="02020603050405020304" pitchFamily="18" charset="0"/>
              </a:rPr>
              <a:t>:</a:t>
            </a:r>
            <a:r>
              <a:rPr lang="en-US" sz="1400" dirty="0">
                <a:latin typeface="Calibri" panose="020F0502020204030204" pitchFamily="34" charset="0"/>
                <a:ea typeface="Calibri" panose="020F0502020204030204" pitchFamily="34" charset="0"/>
                <a:cs typeface="Times New Roman" panose="02020603050405020304" pitchFamily="18" charset="0"/>
              </a:rPr>
              <a:t> </a:t>
            </a:r>
            <a:br>
              <a:rPr lang="pt-BR" sz="1400" dirty="0">
                <a:latin typeface="Calibri" panose="020F0502020204030204" pitchFamily="34" charset="0"/>
                <a:ea typeface="Calibri" panose="020F0502020204030204" pitchFamily="34" charset="0"/>
                <a:cs typeface="Times New Roman" panose="02020603050405020304" pitchFamily="18" charset="0"/>
              </a:rPr>
            </a:br>
            <a:r>
              <a:rPr lang="en-US" sz="1400" dirty="0">
                <a:latin typeface="Calibri" panose="020F0502020204030204" pitchFamily="34" charset="0"/>
                <a:ea typeface="Calibri" panose="020F0502020204030204" pitchFamily="34" charset="0"/>
                <a:cs typeface="Times New Roman" panose="02020603050405020304" pitchFamily="18" charset="0"/>
              </a:rPr>
              <a:t>The ventilation through a </a:t>
            </a:r>
            <a:r>
              <a:rPr lang="en-US" sz="1400" dirty="0" err="1">
                <a:latin typeface="Calibri" panose="020F0502020204030204" pitchFamily="34" charset="0"/>
                <a:ea typeface="Calibri" panose="020F0502020204030204" pitchFamily="34" charset="0"/>
                <a:cs typeface="Times New Roman" panose="02020603050405020304" pitchFamily="18" charset="0"/>
              </a:rPr>
              <a:t>Frova</a:t>
            </a:r>
            <a:r>
              <a:rPr lang="en-US" sz="1400" dirty="0">
                <a:latin typeface="Calibri" panose="020F0502020204030204" pitchFamily="34" charset="0"/>
                <a:ea typeface="Calibri" panose="020F0502020204030204" pitchFamily="34" charset="0"/>
                <a:cs typeface="Times New Roman" panose="02020603050405020304" pitchFamily="18" charset="0"/>
              </a:rPr>
              <a:t> catheter allows good conditions for the surgeon to dilate patient with tracheal stenosis. Complications are dangerous and the team must be aware to diagnose and solve them quickly. </a:t>
            </a:r>
            <a:br>
              <a:rPr lang="pt-BR" sz="1400" dirty="0">
                <a:latin typeface="Calibri" panose="020F0502020204030204" pitchFamily="34" charset="0"/>
                <a:ea typeface="Calibri" panose="020F0502020204030204" pitchFamily="34" charset="0"/>
                <a:cs typeface="Times New Roman" panose="02020603050405020304" pitchFamily="18" charset="0"/>
              </a:rPr>
            </a:br>
            <a:r>
              <a:rPr lang="en-US" sz="1400" dirty="0">
                <a:latin typeface="Calibri" panose="020F0502020204030204" pitchFamily="34" charset="0"/>
                <a:ea typeface="Calibri" panose="020F0502020204030204" pitchFamily="34" charset="0"/>
                <a:cs typeface="Times New Roman" panose="02020603050405020304" pitchFamily="18" charset="0"/>
              </a:rPr>
              <a:t> </a:t>
            </a:r>
            <a:br>
              <a:rPr lang="pt-BR" sz="1400" dirty="0">
                <a:latin typeface="Calibri" panose="020F0502020204030204" pitchFamily="34" charset="0"/>
                <a:ea typeface="Calibri" panose="020F0502020204030204" pitchFamily="34" charset="0"/>
                <a:cs typeface="Times New Roman" panose="02020603050405020304" pitchFamily="18" charset="0"/>
              </a:rPr>
            </a:br>
            <a:r>
              <a:rPr lang="en-US" sz="1400" b="1" dirty="0">
                <a:solidFill>
                  <a:srgbClr val="222222"/>
                </a:solidFill>
                <a:latin typeface="Calibri" panose="020F0502020204030204" pitchFamily="34" charset="0"/>
                <a:ea typeface="Calibri" panose="020F0502020204030204" pitchFamily="34" charset="0"/>
                <a:cs typeface="Times New Roman" panose="02020603050405020304" pitchFamily="18" charset="0"/>
              </a:rPr>
              <a:t>References</a:t>
            </a:r>
            <a:r>
              <a:rPr lang="en-US" sz="1400" b="1" dirty="0">
                <a:latin typeface="Calibri" panose="020F0502020204030204" pitchFamily="34" charset="0"/>
                <a:ea typeface="Calibri" panose="020F0502020204030204" pitchFamily="34" charset="0"/>
                <a:cs typeface="Times New Roman" panose="02020603050405020304" pitchFamily="18" charset="0"/>
              </a:rPr>
              <a:t>:</a:t>
            </a:r>
            <a:r>
              <a:rPr lang="en-US" sz="1400" dirty="0">
                <a:latin typeface="Calibri" panose="020F0502020204030204" pitchFamily="34" charset="0"/>
                <a:ea typeface="Calibri" panose="020F0502020204030204" pitchFamily="34" charset="0"/>
                <a:cs typeface="Times New Roman" panose="02020603050405020304" pitchFamily="18" charset="0"/>
              </a:rPr>
              <a:t> </a:t>
            </a:r>
            <a:br>
              <a:rPr lang="pt-BR" sz="1400" dirty="0">
                <a:latin typeface="Calibri" panose="020F0502020204030204" pitchFamily="34" charset="0"/>
                <a:ea typeface="Calibri" panose="020F0502020204030204" pitchFamily="34" charset="0"/>
                <a:cs typeface="Times New Roman" panose="02020603050405020304" pitchFamily="18" charset="0"/>
              </a:rPr>
            </a:br>
            <a:r>
              <a:rPr lang="pt-BR" sz="1400" b="1" dirty="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pt-BR" sz="1400" dirty="0">
                <a:latin typeface="Calibri" panose="020F0502020204030204" pitchFamily="34" charset="0"/>
                <a:ea typeface="Calibri" panose="020F0502020204030204" pitchFamily="34" charset="0"/>
                <a:cs typeface="Calibri" panose="020F0502020204030204" pitchFamily="34" charset="0"/>
              </a:rPr>
              <a:t>Macedo Neto AV, Oliveira HG, Macedo BR et al. Tratamento endoscópico das estenoses funcionais das vias aéreas. Disponível em </a:t>
            </a:r>
            <a:r>
              <a:rPr lang="pt-BR" sz="1400"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2"/>
              </a:rPr>
              <a:t>www.sopterj.com.br/wp-content/themes/_sopterj_redesign_2017/_revista/2011/n_02/03.pdf</a:t>
            </a:r>
            <a:br>
              <a:rPr lang="pt-BR" sz="1400" dirty="0">
                <a:latin typeface="Calibri" panose="020F0502020204030204" pitchFamily="34" charset="0"/>
                <a:ea typeface="Calibri" panose="020F0502020204030204" pitchFamily="34" charset="0"/>
                <a:cs typeface="Times New Roman" panose="02020603050405020304" pitchFamily="18" charset="0"/>
              </a:rPr>
            </a:br>
            <a:r>
              <a:rPr lang="en-US" sz="1400" i="1" dirty="0">
                <a:latin typeface="Calibri" panose="020F0502020204030204" pitchFamily="34" charset="0"/>
                <a:ea typeface="Times New Roman" panose="02020603050405020304" pitchFamily="18" charset="0"/>
              </a:rPr>
              <a:t>Bapat S, </a:t>
            </a:r>
            <a:r>
              <a:rPr lang="en-US" sz="1400" i="1" dirty="0" err="1">
                <a:latin typeface="Calibri" panose="020F0502020204030204" pitchFamily="34" charset="0"/>
                <a:ea typeface="Times New Roman" panose="02020603050405020304" pitchFamily="18" charset="0"/>
              </a:rPr>
              <a:t>Bidaye</a:t>
            </a:r>
            <a:r>
              <a:rPr lang="en-US" sz="1400" i="1" dirty="0">
                <a:latin typeface="Calibri" panose="020F0502020204030204" pitchFamily="34" charset="0"/>
                <a:ea typeface="Times New Roman" panose="02020603050405020304" pitchFamily="18" charset="0"/>
              </a:rPr>
              <a:t> R, Gandhi S (2018) Use of the </a:t>
            </a:r>
            <a:r>
              <a:rPr lang="en-US" sz="1400" i="1" dirty="0" err="1">
                <a:latin typeface="Calibri" panose="020F0502020204030204" pitchFamily="34" charset="0"/>
                <a:ea typeface="Times New Roman" panose="02020603050405020304" pitchFamily="18" charset="0"/>
              </a:rPr>
              <a:t>Frova</a:t>
            </a:r>
            <a:r>
              <a:rPr lang="en-US" sz="1400" i="1" dirty="0">
                <a:latin typeface="Calibri" panose="020F0502020204030204" pitchFamily="34" charset="0"/>
                <a:ea typeface="Times New Roman" panose="02020603050405020304" pitchFamily="18" charset="0"/>
              </a:rPr>
              <a:t>® Intubating Introducer for Interval Ventilation and Debulking with Laser in a Difficult Airway. </a:t>
            </a:r>
            <a:r>
              <a:rPr lang="pt-BR" sz="1400" i="1" dirty="0">
                <a:latin typeface="Calibri" panose="020F0502020204030204" pitchFamily="34" charset="0"/>
                <a:ea typeface="Times New Roman" panose="02020603050405020304" pitchFamily="18" charset="0"/>
              </a:rPr>
              <a:t>JSM Head Face Med 3(1): 1010. </a:t>
            </a:r>
            <a:br>
              <a:rPr lang="pt-BR" sz="1400" dirty="0">
                <a:latin typeface="Times New Roman" panose="02020603050405020304" pitchFamily="18" charset="0"/>
                <a:ea typeface="Times New Roman" panose="02020603050405020304" pitchFamily="18" charset="0"/>
              </a:rPr>
            </a:br>
            <a:endParaRPr lang="pt-BR" sz="1400" dirty="0"/>
          </a:p>
        </p:txBody>
      </p:sp>
      <p:pic>
        <p:nvPicPr>
          <p:cNvPr id="7" name="Imagem 6" descr="Logotipo, nome da empresa&#10;&#10;Descrição gerada automaticamente">
            <a:extLst>
              <a:ext uri="{FF2B5EF4-FFF2-40B4-BE49-F238E27FC236}">
                <a16:creationId xmlns:a16="http://schemas.microsoft.com/office/drawing/2014/main" id="{EABBAC48-B470-75F6-8030-3714B9FA4648}"/>
              </a:ext>
            </a:extLst>
          </p:cNvPr>
          <p:cNvPicPr>
            <a:picLocks noChangeAspect="1"/>
          </p:cNvPicPr>
          <p:nvPr/>
        </p:nvPicPr>
        <p:blipFill>
          <a:blip r:embed="rId3"/>
          <a:stretch>
            <a:fillRect/>
          </a:stretch>
        </p:blipFill>
        <p:spPr>
          <a:xfrm>
            <a:off x="398192" y="110211"/>
            <a:ext cx="1569301" cy="1604383"/>
          </a:xfrm>
          <a:prstGeom prst="rect">
            <a:avLst/>
          </a:prstGeom>
        </p:spPr>
      </p:pic>
      <p:pic>
        <p:nvPicPr>
          <p:cNvPr id="8" name="Imagem 7">
            <a:extLst>
              <a:ext uri="{FF2B5EF4-FFF2-40B4-BE49-F238E27FC236}">
                <a16:creationId xmlns:a16="http://schemas.microsoft.com/office/drawing/2014/main" id="{B4BC076E-A023-2245-5459-1F2F23C72555}"/>
              </a:ext>
            </a:extLst>
          </p:cNvPr>
          <p:cNvPicPr>
            <a:picLocks noChangeAspect="1"/>
          </p:cNvPicPr>
          <p:nvPr/>
        </p:nvPicPr>
        <p:blipFill>
          <a:blip r:embed="rId4"/>
          <a:stretch>
            <a:fillRect/>
          </a:stretch>
        </p:blipFill>
        <p:spPr>
          <a:xfrm>
            <a:off x="7234509" y="340903"/>
            <a:ext cx="4559300" cy="1143000"/>
          </a:xfrm>
          <a:prstGeom prst="rect">
            <a:avLst/>
          </a:prstGeom>
        </p:spPr>
      </p:pic>
    </p:spTree>
    <p:extLst>
      <p:ext uri="{BB962C8B-B14F-4D97-AF65-F5344CB8AC3E}">
        <p14:creationId xmlns:p14="http://schemas.microsoft.com/office/powerpoint/2010/main" val="1044899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A89749-E86B-2B46-CA6B-B2991CEC1A2B}"/>
              </a:ext>
            </a:extLst>
          </p:cNvPr>
          <p:cNvSpPr txBox="1"/>
          <p:nvPr/>
        </p:nvSpPr>
        <p:spPr>
          <a:xfrm>
            <a:off x="1510035" y="65624"/>
            <a:ext cx="9171929" cy="984885"/>
          </a:xfrm>
          <a:prstGeom prst="rect">
            <a:avLst/>
          </a:prstGeom>
          <a:noFill/>
        </p:spPr>
        <p:txBody>
          <a:bodyPr wrap="square" rtlCol="0">
            <a:spAutoFit/>
          </a:bodyPr>
          <a:lstStyle/>
          <a:p>
            <a:pPr algn="ctr"/>
            <a:r>
              <a:rPr lang="en-CA" sz="2200" dirty="0">
                <a:latin typeface="Arial" panose="020B0604020202020204" pitchFamily="34" charset="0"/>
                <a:cs typeface="Arial" panose="020B0604020202020204" pitchFamily="34" charset="0"/>
              </a:rPr>
              <a:t>A randomized controlled study to determine the effects of urinary </a:t>
            </a:r>
          </a:p>
          <a:p>
            <a:pPr algn="ctr"/>
            <a:r>
              <a:rPr lang="en-CA" sz="2200" dirty="0">
                <a:latin typeface="Arial" panose="020B0604020202020204" pitchFamily="34" charset="0"/>
                <a:cs typeface="Arial" panose="020B0604020202020204" pitchFamily="34" charset="0"/>
              </a:rPr>
              <a:t>catheter-assisted nasal intubation on nasal bleeding in adult patients</a:t>
            </a:r>
            <a:r>
              <a:rPr lang="en-AU" sz="2200" dirty="0">
                <a:effectLst/>
                <a:latin typeface="Arial" panose="020B0604020202020204" pitchFamily="34" charset="0"/>
                <a:cs typeface="Arial" panose="020B0604020202020204" pitchFamily="34" charset="0"/>
              </a:rPr>
              <a:t> </a:t>
            </a:r>
          </a:p>
          <a:p>
            <a:pPr algn="ctr"/>
            <a:r>
              <a:rPr lang="en-US" sz="1400" dirty="0">
                <a:latin typeface="Arial" panose="020B0604020202020204" pitchFamily="34" charset="0"/>
                <a:cs typeface="Arial" panose="020B0604020202020204" pitchFamily="34" charset="0"/>
              </a:rPr>
              <a:t>Lokon A, Jervis L, Lee M, Wild E, Siddiqui N, You-Ten E, Zasso FB </a:t>
            </a:r>
            <a:endParaRPr lang="en-AU" sz="14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4F20E7C-CCCA-C0A9-18B2-F09C0F174F95}"/>
              </a:ext>
            </a:extLst>
          </p:cNvPr>
          <p:cNvSpPr txBox="1"/>
          <p:nvPr/>
        </p:nvSpPr>
        <p:spPr>
          <a:xfrm>
            <a:off x="274996" y="1187314"/>
            <a:ext cx="3107301" cy="276999"/>
          </a:xfrm>
          <a:prstGeom prst="rect">
            <a:avLst/>
          </a:prstGeom>
          <a:solidFill>
            <a:srgbClr val="0070C0"/>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Introduction</a:t>
            </a:r>
          </a:p>
        </p:txBody>
      </p:sp>
      <p:sp>
        <p:nvSpPr>
          <p:cNvPr id="6" name="TextBox 5">
            <a:extLst>
              <a:ext uri="{FF2B5EF4-FFF2-40B4-BE49-F238E27FC236}">
                <a16:creationId xmlns:a16="http://schemas.microsoft.com/office/drawing/2014/main" id="{E7342112-6414-6DB7-CEDB-5DA40CD3E154}"/>
              </a:ext>
            </a:extLst>
          </p:cNvPr>
          <p:cNvSpPr txBox="1"/>
          <p:nvPr/>
        </p:nvSpPr>
        <p:spPr>
          <a:xfrm>
            <a:off x="171158" y="1437970"/>
            <a:ext cx="3270183" cy="1331134"/>
          </a:xfrm>
          <a:prstGeom prst="rect">
            <a:avLst/>
          </a:prstGeom>
          <a:noFill/>
        </p:spPr>
        <p:txBody>
          <a:bodyPr wrap="square" rtlCol="0">
            <a:spAutoFit/>
          </a:bodyPr>
          <a:lstStyle/>
          <a:p>
            <a:pPr marL="285750" indent="-285750" algn="just">
              <a:buFont typeface="Arial" panose="020B0604020202020204" pitchFamily="34" charset="0"/>
              <a:buChar char="•"/>
            </a:pPr>
            <a:r>
              <a:rPr lang="en-AU" sz="1150" dirty="0">
                <a:latin typeface="Arial" panose="020B0604020202020204" pitchFamily="34" charset="0"/>
                <a:cs typeface="Arial" panose="020B0604020202020204" pitchFamily="34" charset="0"/>
              </a:rPr>
              <a:t>Epistaxis is a frequent complication of nasal intubation despite topical vasoconstriction and thermo-softening of the endotracheal tube (ETT).</a:t>
            </a:r>
            <a:r>
              <a:rPr lang="en-AU" sz="1150" baseline="30000" dirty="0">
                <a:latin typeface="Arial" panose="020B0604020202020204" pitchFamily="34" charset="0"/>
                <a:cs typeface="Arial" panose="020B0604020202020204" pitchFamily="34" charset="0"/>
              </a:rPr>
              <a:t>1-3</a:t>
            </a:r>
            <a:endParaRPr lang="en-AU" sz="115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n-AU" sz="1150" dirty="0">
                <a:latin typeface="Arial" panose="020B0604020202020204" pitchFamily="34" charset="0"/>
                <a:cs typeface="Arial" panose="020B0604020202020204" pitchFamily="34" charset="0"/>
              </a:rPr>
              <a:t>Flexible urinary catheter-assisted nasal intubation has</a:t>
            </a:r>
            <a:r>
              <a:rPr lang="en-US" sz="1150" dirty="0">
                <a:latin typeface="Arial" panose="020B0604020202020204" pitchFamily="34" charset="0"/>
                <a:cs typeface="Arial" panose="020B0604020202020204" pitchFamily="34" charset="0"/>
              </a:rPr>
              <a:t> been suggested to aid atraumatic insertion</a:t>
            </a:r>
            <a:r>
              <a:rPr lang="en-AU" sz="1150" dirty="0">
                <a:effectLst/>
                <a:latin typeface="Arial" panose="020B0604020202020204" pitchFamily="34" charset="0"/>
                <a:cs typeface="Arial" panose="020B0604020202020204" pitchFamily="34" charset="0"/>
              </a:rPr>
              <a:t> of the ETT.</a:t>
            </a:r>
            <a:r>
              <a:rPr lang="en-AU" sz="1150" baseline="30000" dirty="0">
                <a:effectLst/>
                <a:latin typeface="Arial" panose="020B0604020202020204" pitchFamily="34" charset="0"/>
                <a:cs typeface="Arial" panose="020B0604020202020204" pitchFamily="34" charset="0"/>
              </a:rPr>
              <a:t>4,5</a:t>
            </a:r>
            <a:endParaRPr lang="en-AU" sz="1150" dirty="0">
              <a:effectLst/>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4C670BE8-0F86-BDBE-E21C-6ACAAC192D37}"/>
              </a:ext>
            </a:extLst>
          </p:cNvPr>
          <p:cNvSpPr txBox="1"/>
          <p:nvPr/>
        </p:nvSpPr>
        <p:spPr>
          <a:xfrm>
            <a:off x="171521" y="3049265"/>
            <a:ext cx="3270183" cy="3808735"/>
          </a:xfrm>
          <a:prstGeom prst="rect">
            <a:avLst/>
          </a:prstGeom>
          <a:noFill/>
        </p:spPr>
        <p:txBody>
          <a:bodyPr wrap="square" rtlCol="0">
            <a:spAutoFit/>
          </a:bodyPr>
          <a:lstStyle/>
          <a:p>
            <a:pPr marL="285750" indent="-285750" algn="just">
              <a:buFont typeface="Arial" panose="020B0604020202020204" pitchFamily="34" charset="0"/>
              <a:buChar char="•"/>
            </a:pPr>
            <a:r>
              <a:rPr lang="en-AU" sz="1150" dirty="0">
                <a:latin typeface="Arial" panose="020B0604020202020204" pitchFamily="34" charset="0"/>
                <a:cs typeface="Arial" panose="020B0604020202020204" pitchFamily="34" charset="0"/>
              </a:rPr>
              <a:t>Single-centre, patient and assessor-blinded RCT.</a:t>
            </a:r>
          </a:p>
          <a:p>
            <a:pPr marL="285750" indent="-285750" algn="just">
              <a:buFont typeface="Arial" panose="020B0604020202020204" pitchFamily="34" charset="0"/>
              <a:buChar char="•"/>
            </a:pPr>
            <a:r>
              <a:rPr lang="en-AU" sz="1150" dirty="0">
                <a:latin typeface="Arial" panose="020B0604020202020204" pitchFamily="34" charset="0"/>
                <a:cs typeface="Arial" panose="020B0604020202020204" pitchFamily="34" charset="0"/>
              </a:rPr>
              <a:t>80-patients having elective surgery requiring nasal intubation were recruited.</a:t>
            </a:r>
          </a:p>
          <a:p>
            <a:pPr marL="285750" indent="-285750" algn="just">
              <a:buFont typeface="Arial" panose="020B0604020202020204" pitchFamily="34" charset="0"/>
              <a:buChar char="•"/>
            </a:pPr>
            <a:r>
              <a:rPr lang="en-AU" sz="1150" dirty="0">
                <a:latin typeface="Arial" panose="020B0604020202020204" pitchFamily="34" charset="0"/>
                <a:cs typeface="Arial" panose="020B0604020202020204" pitchFamily="34" charset="0"/>
              </a:rPr>
              <a:t>Randomised by sealed envelope to urinary catheter-assisted nasal intubation or control group (standard nasal intubation).</a:t>
            </a:r>
          </a:p>
          <a:p>
            <a:pPr marL="285750" indent="-285750" algn="just">
              <a:buFont typeface="Arial" panose="020B0604020202020204" pitchFamily="34" charset="0"/>
              <a:buChar char="•"/>
            </a:pPr>
            <a:r>
              <a:rPr lang="en-AU" sz="1150" dirty="0">
                <a:latin typeface="Arial" panose="020B0604020202020204" pitchFamily="34" charset="0"/>
                <a:cs typeface="Arial" panose="020B0604020202020204" pitchFamily="34" charset="0"/>
              </a:rPr>
              <a:t>Both groups received xylometazoline (0.1%) and thermo-softening of the ETT.</a:t>
            </a:r>
          </a:p>
          <a:p>
            <a:pPr marL="285750" indent="-285750" algn="just">
              <a:buFont typeface="Arial" panose="020B0604020202020204" pitchFamily="34" charset="0"/>
              <a:buChar char="•"/>
            </a:pPr>
            <a:r>
              <a:rPr lang="en-AU" sz="1150" dirty="0">
                <a:latin typeface="Arial" panose="020B0604020202020204" pitchFamily="34" charset="0"/>
                <a:cs typeface="Arial" panose="020B0604020202020204" pitchFamily="34" charset="0"/>
              </a:rPr>
              <a:t>Intervention group had a urinary catheter telescoped onto the tip of the ETT to guide insertion. The catheter was retrieved from the mouth using Magill forceps prior to intubating the glottis.</a:t>
            </a:r>
          </a:p>
          <a:p>
            <a:pPr marL="285750" indent="-285750" algn="just">
              <a:buFont typeface="Arial" panose="020B0604020202020204" pitchFamily="34" charset="0"/>
              <a:buChar char="•"/>
            </a:pPr>
            <a:r>
              <a:rPr lang="en-US" sz="1150" dirty="0">
                <a:latin typeface="Arial" panose="020B0604020202020204" pitchFamily="34" charset="0"/>
                <a:cs typeface="Arial" panose="020B0604020202020204" pitchFamily="34" charset="0"/>
              </a:rPr>
              <a:t>After nasotracheal intubation, a posterior pharyngeal swab was taken in a standardized manner using gauze.</a:t>
            </a:r>
          </a:p>
          <a:p>
            <a:pPr marL="285750" indent="-285750" algn="just">
              <a:buFont typeface="Arial" panose="020B0604020202020204" pitchFamily="34" charset="0"/>
              <a:buChar char="•"/>
            </a:pPr>
            <a:r>
              <a:rPr lang="en-US" sz="1150" dirty="0">
                <a:latin typeface="Arial" panose="020B0604020202020204" pitchFamily="34" charset="0"/>
                <a:cs typeface="Arial" panose="020B0604020202020204" pitchFamily="34" charset="0"/>
              </a:rPr>
              <a:t>Blinded assessors then graded bleeding severity on a four-point visual-analogue scale: Nil, mild </a:t>
            </a:r>
            <a:r>
              <a:rPr lang="en-AU" sz="1150" dirty="0">
                <a:latin typeface="Arial" panose="020B0604020202020204" pitchFamily="34" charset="0"/>
                <a:cs typeface="Arial" panose="020B0604020202020204" pitchFamily="34" charset="0"/>
              </a:rPr>
              <a:t>(1-24%)</a:t>
            </a:r>
            <a:r>
              <a:rPr lang="en-US" sz="1150" dirty="0">
                <a:latin typeface="Arial" panose="020B0604020202020204" pitchFamily="34" charset="0"/>
                <a:cs typeface="Arial" panose="020B0604020202020204" pitchFamily="34" charset="0"/>
              </a:rPr>
              <a:t>, moderate (25-49%), or severe (≥50%) gauze saturation.</a:t>
            </a:r>
            <a:endParaRPr lang="en-AU" sz="115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CF3D2130-0B19-3B90-56D8-1BB890F59C87}"/>
              </a:ext>
            </a:extLst>
          </p:cNvPr>
          <p:cNvSpPr txBox="1"/>
          <p:nvPr/>
        </p:nvSpPr>
        <p:spPr>
          <a:xfrm>
            <a:off x="3517908" y="1217599"/>
            <a:ext cx="5432898" cy="977191"/>
          </a:xfrm>
          <a:prstGeom prst="rect">
            <a:avLst/>
          </a:prstGeom>
          <a:noFill/>
        </p:spPr>
        <p:txBody>
          <a:bodyPr wrap="square">
            <a:spAutoFit/>
          </a:bodyPr>
          <a:lstStyle/>
          <a:p>
            <a:pPr marL="285750" indent="-285750" algn="just">
              <a:buFont typeface="Arial" panose="020B0604020202020204" pitchFamily="34" charset="0"/>
              <a:buChar char="•"/>
            </a:pPr>
            <a:r>
              <a:rPr lang="en-AU" sz="1150" b="1" dirty="0">
                <a:latin typeface="Arial" panose="020B0604020202020204" pitchFamily="34" charset="0"/>
                <a:cs typeface="Arial" panose="020B0604020202020204" pitchFamily="34" charset="0"/>
              </a:rPr>
              <a:t>Primary aim: </a:t>
            </a:r>
            <a:r>
              <a:rPr lang="en-AU" sz="1150" dirty="0">
                <a:latin typeface="Arial" panose="020B0604020202020204" pitchFamily="34" charset="0"/>
                <a:cs typeface="Arial" panose="020B0604020202020204" pitchFamily="34" charset="0"/>
              </a:rPr>
              <a:t>To assess the incidence and severity of epistaxis after urinary catheter-assisted nasal intubation compared to control (standard nasal intubation).</a:t>
            </a:r>
          </a:p>
          <a:p>
            <a:pPr marL="285750" indent="-285750" algn="just">
              <a:buFont typeface="Arial" panose="020B0604020202020204" pitchFamily="34" charset="0"/>
              <a:buChar char="•"/>
            </a:pPr>
            <a:r>
              <a:rPr lang="en-AU" sz="1150" b="1" dirty="0">
                <a:effectLst/>
                <a:latin typeface="Arial" panose="020B0604020202020204" pitchFamily="34" charset="0"/>
                <a:cs typeface="Arial" panose="020B0604020202020204" pitchFamily="34" charset="0"/>
              </a:rPr>
              <a:t>Secondary aims: </a:t>
            </a:r>
            <a:r>
              <a:rPr lang="en-AU" sz="1150" dirty="0">
                <a:latin typeface="Arial" panose="020B0604020202020204" pitchFamily="34" charset="0"/>
                <a:cs typeface="Arial" panose="020B0604020202020204" pitchFamily="34" charset="0"/>
              </a:rPr>
              <a:t>T</a:t>
            </a:r>
            <a:r>
              <a:rPr lang="en-AU" sz="1150" dirty="0">
                <a:effectLst/>
                <a:latin typeface="Arial" panose="020B0604020202020204" pitchFamily="34" charset="0"/>
                <a:cs typeface="Arial" panose="020B0604020202020204" pitchFamily="34" charset="0"/>
              </a:rPr>
              <a:t>o assess the time to successful intubation and the number of attempts at nasotracheal tube insertion.</a:t>
            </a:r>
          </a:p>
        </p:txBody>
      </p:sp>
      <p:sp>
        <p:nvSpPr>
          <p:cNvPr id="16" name="TextBox 15">
            <a:extLst>
              <a:ext uri="{FF2B5EF4-FFF2-40B4-BE49-F238E27FC236}">
                <a16:creationId xmlns:a16="http://schemas.microsoft.com/office/drawing/2014/main" id="{25909168-25CE-8304-4922-F9EDB08AF7B4}"/>
              </a:ext>
            </a:extLst>
          </p:cNvPr>
          <p:cNvSpPr txBox="1"/>
          <p:nvPr/>
        </p:nvSpPr>
        <p:spPr>
          <a:xfrm>
            <a:off x="9084007" y="3163051"/>
            <a:ext cx="3043205" cy="446276"/>
          </a:xfrm>
          <a:prstGeom prst="rect">
            <a:avLst/>
          </a:prstGeom>
          <a:noFill/>
        </p:spPr>
        <p:txBody>
          <a:bodyPr wrap="square" lIns="108000" rtlCol="0">
            <a:spAutoFit/>
          </a:bodyPr>
          <a:lstStyle/>
          <a:p>
            <a:pPr marL="171450" lvl="0" indent="-171450">
              <a:buFont typeface="Arial" panose="020B0604020202020204" pitchFamily="34" charset="0"/>
              <a:buChar char="•"/>
              <a:defRPr/>
            </a:pPr>
            <a:r>
              <a:rPr lang="en-US" sz="1150" dirty="0">
                <a:latin typeface="Arial" panose="020B0604020202020204" pitchFamily="34" charset="0"/>
                <a:cs typeface="Arial" panose="020B0604020202020204" pitchFamily="34" charset="0"/>
              </a:rPr>
              <a:t>Urinary catheter-assisted nasotracheal intubation:</a:t>
            </a:r>
          </a:p>
        </p:txBody>
      </p:sp>
      <p:sp>
        <p:nvSpPr>
          <p:cNvPr id="17" name="TextBox 16">
            <a:extLst>
              <a:ext uri="{FF2B5EF4-FFF2-40B4-BE49-F238E27FC236}">
                <a16:creationId xmlns:a16="http://schemas.microsoft.com/office/drawing/2014/main" id="{ED46E493-B19E-73A4-F383-7A713143FF34}"/>
              </a:ext>
            </a:extLst>
          </p:cNvPr>
          <p:cNvSpPr txBox="1"/>
          <p:nvPr/>
        </p:nvSpPr>
        <p:spPr>
          <a:xfrm>
            <a:off x="3670937" y="2291124"/>
            <a:ext cx="5279869" cy="276999"/>
          </a:xfrm>
          <a:prstGeom prst="rect">
            <a:avLst/>
          </a:prstGeom>
          <a:solidFill>
            <a:srgbClr val="0070C0"/>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Results</a:t>
            </a:r>
          </a:p>
        </p:txBody>
      </p:sp>
      <p:sp>
        <p:nvSpPr>
          <p:cNvPr id="18" name="TextBox 17">
            <a:extLst>
              <a:ext uri="{FF2B5EF4-FFF2-40B4-BE49-F238E27FC236}">
                <a16:creationId xmlns:a16="http://schemas.microsoft.com/office/drawing/2014/main" id="{56226877-29B8-A7C7-8F73-F4B0CE2738B4}"/>
              </a:ext>
            </a:extLst>
          </p:cNvPr>
          <p:cNvSpPr txBox="1"/>
          <p:nvPr/>
        </p:nvSpPr>
        <p:spPr>
          <a:xfrm>
            <a:off x="3592170" y="2568123"/>
            <a:ext cx="5417575" cy="2185214"/>
          </a:xfrm>
          <a:prstGeom prst="rect">
            <a:avLst/>
          </a:prstGeom>
          <a:noFill/>
        </p:spPr>
        <p:txBody>
          <a:bodyPr wrap="square" rtlCol="0">
            <a:spAutoFit/>
          </a:bodyPr>
          <a:lstStyle/>
          <a:p>
            <a:pPr marL="285750" indent="-285750" algn="just">
              <a:buFont typeface="Arial" panose="020B0604020202020204" pitchFamily="34" charset="0"/>
              <a:buChar char="•"/>
            </a:pPr>
            <a:r>
              <a:rPr lang="en-AU" sz="1150" dirty="0">
                <a:latin typeface="Arial" panose="020B0604020202020204" pitchFamily="34" charset="0"/>
                <a:cs typeface="Arial" panose="020B0604020202020204" pitchFamily="34" charset="0"/>
              </a:rPr>
              <a:t>76 patients were included in the analysis – 4 exclusions due to failure to collect pharyngeal swabs.</a:t>
            </a:r>
          </a:p>
          <a:p>
            <a:pPr marL="285750" indent="-285750" algn="just">
              <a:buFont typeface="Arial" panose="020B0604020202020204" pitchFamily="34" charset="0"/>
              <a:buChar char="•"/>
            </a:pPr>
            <a:r>
              <a:rPr lang="en-AU" sz="1150" dirty="0">
                <a:latin typeface="Arial" panose="020B0604020202020204" pitchFamily="34" charset="0"/>
                <a:cs typeface="Arial" panose="020B0604020202020204" pitchFamily="34" charset="0"/>
              </a:rPr>
              <a:t>No differences in baseline characteristics (age, gender, prior nasal surgery), size of ETT inserted, or experience of airway operator between groups.</a:t>
            </a:r>
          </a:p>
          <a:p>
            <a:pPr marL="285750" indent="-285750" algn="just">
              <a:buFont typeface="Arial" panose="020B0604020202020204" pitchFamily="34" charset="0"/>
              <a:buChar char="•"/>
            </a:pPr>
            <a:r>
              <a:rPr lang="en-AU" sz="1150" b="1" dirty="0">
                <a:latin typeface="Arial" panose="020B0604020202020204" pitchFamily="34" charset="0"/>
                <a:cs typeface="Arial" panose="020B0604020202020204" pitchFamily="34" charset="0"/>
              </a:rPr>
              <a:t>Urinary catheter-assisted nasal intubation was associated with a statistically significant reduction in the incidence of epistaxis, severity of epistaxis, and number of attempts (Table 1).</a:t>
            </a:r>
          </a:p>
          <a:p>
            <a:pPr marL="285750" indent="-285750" algn="just">
              <a:buFont typeface="Arial" panose="020B0604020202020204" pitchFamily="34" charset="0"/>
              <a:buChar char="•"/>
            </a:pPr>
            <a:r>
              <a:rPr lang="en-AU" sz="1150" dirty="0">
                <a:latin typeface="Arial" panose="020B0604020202020204" pitchFamily="34" charset="0"/>
                <a:cs typeface="Arial" panose="020B0604020202020204" pitchFamily="34" charset="0"/>
              </a:rPr>
              <a:t>No difference in time to successful insertion of nasal ETT with urinary catheter-assisted nasal intubation vs control (Table 1).</a:t>
            </a:r>
          </a:p>
          <a:p>
            <a:pPr marL="285750" indent="-285750" algn="just">
              <a:buFont typeface="Arial" panose="020B0604020202020204" pitchFamily="34" charset="0"/>
              <a:buChar char="•"/>
            </a:pPr>
            <a:endParaRPr lang="en-AU" sz="115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AU" sz="105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AU" sz="1050" dirty="0">
              <a:latin typeface="Arial" panose="020B0604020202020204" pitchFamily="34" charset="0"/>
              <a:cs typeface="Arial" panose="020B0604020202020204" pitchFamily="34" charset="0"/>
            </a:endParaRPr>
          </a:p>
        </p:txBody>
      </p:sp>
      <p:graphicFrame>
        <p:nvGraphicFramePr>
          <p:cNvPr id="19" name="Table 19">
            <a:extLst>
              <a:ext uri="{FF2B5EF4-FFF2-40B4-BE49-F238E27FC236}">
                <a16:creationId xmlns:a16="http://schemas.microsoft.com/office/drawing/2014/main" id="{E030A760-212F-B59C-A57A-DA54706A994D}"/>
              </a:ext>
            </a:extLst>
          </p:cNvPr>
          <p:cNvGraphicFramePr>
            <a:graphicFrameLocks noGrp="1"/>
          </p:cNvGraphicFramePr>
          <p:nvPr/>
        </p:nvGraphicFramePr>
        <p:xfrm>
          <a:off x="3767056" y="4440248"/>
          <a:ext cx="5220932" cy="2274480"/>
        </p:xfrm>
        <a:graphic>
          <a:graphicData uri="http://schemas.openxmlformats.org/drawingml/2006/table">
            <a:tbl>
              <a:tblPr firstRow="1" bandRow="1">
                <a:tableStyleId>{5C22544A-7EE6-4342-B048-85BDC9FD1C3A}</a:tableStyleId>
              </a:tblPr>
              <a:tblGrid>
                <a:gridCol w="1355189">
                  <a:extLst>
                    <a:ext uri="{9D8B030D-6E8A-4147-A177-3AD203B41FA5}">
                      <a16:colId xmlns:a16="http://schemas.microsoft.com/office/drawing/2014/main" val="3860780331"/>
                    </a:ext>
                  </a:extLst>
                </a:gridCol>
                <a:gridCol w="1232453">
                  <a:extLst>
                    <a:ext uri="{9D8B030D-6E8A-4147-A177-3AD203B41FA5}">
                      <a16:colId xmlns:a16="http://schemas.microsoft.com/office/drawing/2014/main" val="1683082256"/>
                    </a:ext>
                  </a:extLst>
                </a:gridCol>
                <a:gridCol w="1484243">
                  <a:extLst>
                    <a:ext uri="{9D8B030D-6E8A-4147-A177-3AD203B41FA5}">
                      <a16:colId xmlns:a16="http://schemas.microsoft.com/office/drawing/2014/main" val="4010893046"/>
                    </a:ext>
                  </a:extLst>
                </a:gridCol>
                <a:gridCol w="1149047">
                  <a:extLst>
                    <a:ext uri="{9D8B030D-6E8A-4147-A177-3AD203B41FA5}">
                      <a16:colId xmlns:a16="http://schemas.microsoft.com/office/drawing/2014/main" val="2470634909"/>
                    </a:ext>
                  </a:extLst>
                </a:gridCol>
              </a:tblGrid>
              <a:tr h="336839">
                <a:tc>
                  <a:txBody>
                    <a:bodyPr/>
                    <a:lstStyle/>
                    <a:p>
                      <a:pPr algn="ctr"/>
                      <a:endParaRPr lang="en-AU" sz="1100" dirty="0">
                        <a:solidFill>
                          <a:schemeClr val="bg1"/>
                        </a:solidFill>
                        <a:latin typeface="Arial" panose="020B0604020202020204" pitchFamily="34" charset="0"/>
                        <a:cs typeface="Arial" panose="020B0604020202020204" pitchFamily="34" charset="0"/>
                      </a:endParaRPr>
                    </a:p>
                  </a:txBody>
                  <a:tcPr marL="72000" marT="72000" marB="72000"/>
                </a:tc>
                <a:tc>
                  <a:txBody>
                    <a:bodyPr/>
                    <a:lstStyle/>
                    <a:p>
                      <a:pPr algn="ctr"/>
                      <a:r>
                        <a:rPr lang="en-AU" sz="1100" dirty="0">
                          <a:solidFill>
                            <a:schemeClr val="bg1"/>
                          </a:solidFill>
                          <a:latin typeface="Arial" panose="020B0604020202020204" pitchFamily="34" charset="0"/>
                          <a:cs typeface="Arial" panose="020B0604020202020204" pitchFamily="34" charset="0"/>
                        </a:rPr>
                        <a:t>Control group</a:t>
                      </a:r>
                    </a:p>
                    <a:p>
                      <a:pPr algn="ctr"/>
                      <a:r>
                        <a:rPr lang="en-AU" sz="1100" dirty="0">
                          <a:solidFill>
                            <a:schemeClr val="bg1"/>
                          </a:solidFill>
                          <a:latin typeface="Arial" panose="020B0604020202020204" pitchFamily="34" charset="0"/>
                          <a:cs typeface="Arial" panose="020B0604020202020204" pitchFamily="34" charset="0"/>
                        </a:rPr>
                        <a:t>(n=37)</a:t>
                      </a:r>
                    </a:p>
                  </a:txBody>
                  <a:tcPr marL="72000" marT="72000" marB="72000"/>
                </a:tc>
                <a:tc>
                  <a:txBody>
                    <a:bodyPr/>
                    <a:lstStyle/>
                    <a:p>
                      <a:pPr algn="ctr"/>
                      <a:r>
                        <a:rPr lang="en-AU" sz="1100" dirty="0">
                          <a:solidFill>
                            <a:schemeClr val="bg1"/>
                          </a:solidFill>
                          <a:latin typeface="Arial" panose="020B0604020202020204" pitchFamily="34" charset="0"/>
                          <a:cs typeface="Arial" panose="020B0604020202020204" pitchFamily="34" charset="0"/>
                        </a:rPr>
                        <a:t>Catheter-assisted group (n=39)</a:t>
                      </a:r>
                    </a:p>
                  </a:txBody>
                  <a:tcPr marL="72000" marT="72000" marB="72000"/>
                </a:tc>
                <a:tc>
                  <a:txBody>
                    <a:bodyPr/>
                    <a:lstStyle/>
                    <a:p>
                      <a:pPr algn="ctr"/>
                      <a:endParaRPr lang="en-AU" sz="400" dirty="0">
                        <a:solidFill>
                          <a:schemeClr val="bg1"/>
                        </a:solidFill>
                        <a:latin typeface="Arial" panose="020B0604020202020204" pitchFamily="34" charset="0"/>
                        <a:cs typeface="Arial" panose="020B0604020202020204" pitchFamily="34" charset="0"/>
                      </a:endParaRPr>
                    </a:p>
                    <a:p>
                      <a:pPr algn="ctr"/>
                      <a:r>
                        <a:rPr lang="en-AU" sz="1100" dirty="0">
                          <a:solidFill>
                            <a:schemeClr val="bg1"/>
                          </a:solidFill>
                          <a:latin typeface="Arial" panose="020B0604020202020204" pitchFamily="34" charset="0"/>
                          <a:cs typeface="Arial" panose="020B0604020202020204" pitchFamily="34" charset="0"/>
                        </a:rPr>
                        <a:t>P-value</a:t>
                      </a:r>
                    </a:p>
                  </a:txBody>
                  <a:tcPr marL="72000" marT="72000" marB="72000"/>
                </a:tc>
                <a:extLst>
                  <a:ext uri="{0D108BD9-81ED-4DB2-BD59-A6C34878D82A}">
                    <a16:rowId xmlns:a16="http://schemas.microsoft.com/office/drawing/2014/main" val="1171259555"/>
                  </a:ext>
                </a:extLst>
              </a:tr>
              <a:tr h="336839">
                <a:tc>
                  <a:txBody>
                    <a:bodyPr/>
                    <a:lstStyle/>
                    <a:p>
                      <a:pPr algn="ctr"/>
                      <a:r>
                        <a:rPr lang="en-AU" sz="1000" dirty="0">
                          <a:solidFill>
                            <a:schemeClr val="tx1"/>
                          </a:solidFill>
                          <a:latin typeface="Arial" panose="020B0604020202020204" pitchFamily="34" charset="0"/>
                          <a:cs typeface="Arial" panose="020B0604020202020204" pitchFamily="34" charset="0"/>
                        </a:rPr>
                        <a:t>Any epistaxis</a:t>
                      </a:r>
                    </a:p>
                    <a:p>
                      <a:pPr algn="ctr"/>
                      <a:r>
                        <a:rPr lang="en-AU" sz="1000" dirty="0">
                          <a:solidFill>
                            <a:schemeClr val="tx1"/>
                          </a:solidFill>
                          <a:latin typeface="Arial" panose="020B0604020202020204" pitchFamily="34" charset="0"/>
                          <a:cs typeface="Arial" panose="020B0604020202020204" pitchFamily="34" charset="0"/>
                        </a:rPr>
                        <a:t>- Relative risk</a:t>
                      </a:r>
                    </a:p>
                  </a:txBody>
                  <a:tcPr marL="72000" marT="72000" marB="72000"/>
                </a:tc>
                <a:tc>
                  <a:txBody>
                    <a:bodyPr/>
                    <a:lstStyle/>
                    <a:p>
                      <a:pPr algn="ctr">
                        <a:lnSpc>
                          <a:spcPct val="100000"/>
                        </a:lnSpc>
                      </a:pPr>
                      <a:r>
                        <a:rPr lang="en-AU" sz="1000" dirty="0">
                          <a:solidFill>
                            <a:schemeClr val="tx1"/>
                          </a:solidFill>
                          <a:latin typeface="Arial" panose="020B0604020202020204" pitchFamily="34" charset="0"/>
                          <a:cs typeface="Arial" panose="020B0604020202020204" pitchFamily="34" charset="0"/>
                        </a:rPr>
                        <a:t>28 (75.7%)</a:t>
                      </a:r>
                    </a:p>
                  </a:txBody>
                  <a:tcPr marL="72000" marT="72000" marB="72000"/>
                </a:tc>
                <a:tc>
                  <a:txBody>
                    <a:bodyPr/>
                    <a:lstStyle/>
                    <a:p>
                      <a:pPr algn="ctr">
                        <a:lnSpc>
                          <a:spcPct val="100000"/>
                        </a:lnSpc>
                      </a:pPr>
                      <a:r>
                        <a:rPr lang="en-AU" sz="1000" dirty="0">
                          <a:solidFill>
                            <a:schemeClr val="tx1"/>
                          </a:solidFill>
                          <a:latin typeface="Arial" panose="020B0604020202020204" pitchFamily="34" charset="0"/>
                          <a:cs typeface="Arial" panose="020B0604020202020204" pitchFamily="34" charset="0"/>
                        </a:rPr>
                        <a:t>19 (48.7%)</a:t>
                      </a:r>
                    </a:p>
                    <a:p>
                      <a:pPr marL="0" marR="0" lvl="0" indent="0" algn="ctr" defTabSz="914400" rtl="0" eaLnBrk="1" fontAlgn="auto" latinLnBrk="0" hangingPunct="1">
                        <a:lnSpc>
                          <a:spcPct val="100000"/>
                        </a:lnSpc>
                        <a:spcBef>
                          <a:spcPts val="0"/>
                        </a:spcBef>
                        <a:spcAft>
                          <a:spcPts val="0"/>
                        </a:spcAft>
                        <a:buClrTx/>
                        <a:buSzTx/>
                        <a:buFontTx/>
                        <a:buNone/>
                        <a:tabLst/>
                        <a:defRPr/>
                      </a:pPr>
                      <a:r>
                        <a:rPr lang="en-AU" sz="1000" kern="1200" dirty="0">
                          <a:solidFill>
                            <a:schemeClr val="dk1"/>
                          </a:solidFill>
                          <a:effectLst/>
                          <a:latin typeface="+mn-lt"/>
                          <a:ea typeface="+mn-ea"/>
                          <a:cs typeface="+mn-cs"/>
                        </a:rPr>
                        <a:t>0.64 [95% CI 0.44-0.93]</a:t>
                      </a:r>
                    </a:p>
                  </a:txBody>
                  <a:tcPr marL="72000" marT="72000" marB="72000"/>
                </a:tc>
                <a:tc>
                  <a:txBody>
                    <a:bodyPr/>
                    <a:lstStyle/>
                    <a:p>
                      <a:pPr algn="ctr">
                        <a:lnSpc>
                          <a:spcPct val="100000"/>
                        </a:lnSpc>
                      </a:pPr>
                      <a:endParaRPr lang="en-AU" sz="400" dirty="0">
                        <a:solidFill>
                          <a:schemeClr val="tx1"/>
                        </a:solidFill>
                        <a:latin typeface="Arial" panose="020B0604020202020204" pitchFamily="34" charset="0"/>
                        <a:cs typeface="Arial" panose="020B0604020202020204" pitchFamily="34" charset="0"/>
                      </a:endParaRPr>
                    </a:p>
                    <a:p>
                      <a:pPr algn="ctr">
                        <a:lnSpc>
                          <a:spcPct val="100000"/>
                        </a:lnSpc>
                      </a:pPr>
                      <a:r>
                        <a:rPr lang="en-AU" sz="1000" b="1" dirty="0">
                          <a:solidFill>
                            <a:schemeClr val="tx1"/>
                          </a:solidFill>
                          <a:latin typeface="Arial" panose="020B0604020202020204" pitchFamily="34" charset="0"/>
                          <a:cs typeface="Arial" panose="020B0604020202020204" pitchFamily="34" charset="0"/>
                        </a:rPr>
                        <a:t>P = 0.02</a:t>
                      </a:r>
                    </a:p>
                  </a:txBody>
                  <a:tcPr marL="72000" marT="72000" marB="72000"/>
                </a:tc>
                <a:extLst>
                  <a:ext uri="{0D108BD9-81ED-4DB2-BD59-A6C34878D82A}">
                    <a16:rowId xmlns:a16="http://schemas.microsoft.com/office/drawing/2014/main" val="2696618239"/>
                  </a:ext>
                </a:extLst>
              </a:tr>
              <a:tr h="336839">
                <a:tc>
                  <a:txBody>
                    <a:bodyPr/>
                    <a:lstStyle/>
                    <a:p>
                      <a:pPr algn="ctr"/>
                      <a:r>
                        <a:rPr lang="en-AU" sz="1000" dirty="0">
                          <a:solidFill>
                            <a:schemeClr val="tx1"/>
                          </a:solidFill>
                          <a:latin typeface="Arial" panose="020B0604020202020204" pitchFamily="34" charset="0"/>
                          <a:cs typeface="Arial" panose="020B0604020202020204" pitchFamily="34" charset="0"/>
                        </a:rPr>
                        <a:t>Severe epistaxis</a:t>
                      </a:r>
                    </a:p>
                    <a:p>
                      <a:pPr algn="ctr"/>
                      <a:r>
                        <a:rPr lang="en-AU" sz="1000" dirty="0">
                          <a:solidFill>
                            <a:schemeClr val="tx1"/>
                          </a:solidFill>
                          <a:latin typeface="Arial" panose="020B0604020202020204" pitchFamily="34" charset="0"/>
                          <a:cs typeface="Arial" panose="020B0604020202020204" pitchFamily="34" charset="0"/>
                        </a:rPr>
                        <a:t>- Relative risk</a:t>
                      </a:r>
                    </a:p>
                  </a:txBody>
                  <a:tcPr marL="72000" marT="72000" marB="72000"/>
                </a:tc>
                <a:tc>
                  <a:txBody>
                    <a:bodyPr/>
                    <a:lstStyle/>
                    <a:p>
                      <a:pPr algn="ctr">
                        <a:lnSpc>
                          <a:spcPct val="100000"/>
                        </a:lnSpc>
                      </a:pPr>
                      <a:r>
                        <a:rPr lang="en-AU" sz="1000" dirty="0">
                          <a:solidFill>
                            <a:schemeClr val="tx1"/>
                          </a:solidFill>
                          <a:latin typeface="Arial" panose="020B0604020202020204" pitchFamily="34" charset="0"/>
                          <a:cs typeface="Arial" panose="020B0604020202020204" pitchFamily="34" charset="0"/>
                        </a:rPr>
                        <a:t>6 (16.2%)</a:t>
                      </a:r>
                    </a:p>
                  </a:txBody>
                  <a:tcPr marL="72000" marT="72000" marB="72000"/>
                </a:tc>
                <a:tc>
                  <a:txBody>
                    <a:bodyPr/>
                    <a:lstStyle/>
                    <a:p>
                      <a:pPr algn="ctr">
                        <a:lnSpc>
                          <a:spcPct val="100000"/>
                        </a:lnSpc>
                      </a:pPr>
                      <a:r>
                        <a:rPr lang="en-AU" sz="1000" dirty="0">
                          <a:solidFill>
                            <a:schemeClr val="tx1"/>
                          </a:solidFill>
                          <a:latin typeface="Arial" panose="020B0604020202020204" pitchFamily="34" charset="0"/>
                          <a:cs typeface="Arial" panose="020B0604020202020204" pitchFamily="34" charset="0"/>
                        </a:rPr>
                        <a:t>0 (0.0%)</a:t>
                      </a:r>
                    </a:p>
                    <a:p>
                      <a:pPr algn="ctr">
                        <a:lnSpc>
                          <a:spcPct val="100000"/>
                        </a:lnSpc>
                      </a:pPr>
                      <a:r>
                        <a:rPr lang="en-AU" sz="1000" kern="1200" dirty="0">
                          <a:solidFill>
                            <a:schemeClr val="dk1"/>
                          </a:solidFill>
                          <a:effectLst/>
                          <a:latin typeface="+mn-lt"/>
                          <a:ea typeface="+mn-ea"/>
                          <a:cs typeface="+mn-cs"/>
                        </a:rPr>
                        <a:t>0.22 [95% CI 0.07 – 0.71]</a:t>
                      </a:r>
                      <a:r>
                        <a:rPr lang="en-AU" sz="1000" dirty="0">
                          <a:effectLst/>
                        </a:rPr>
                        <a:t> </a:t>
                      </a:r>
                      <a:endParaRPr lang="en-AU" sz="1000" dirty="0">
                        <a:solidFill>
                          <a:schemeClr val="tx1"/>
                        </a:solidFill>
                        <a:latin typeface="Arial" panose="020B0604020202020204" pitchFamily="34" charset="0"/>
                        <a:cs typeface="Arial" panose="020B0604020202020204" pitchFamily="34" charset="0"/>
                      </a:endParaRPr>
                    </a:p>
                  </a:txBody>
                  <a:tcPr marL="72000" marT="72000" marB="72000"/>
                </a:tc>
                <a:tc>
                  <a:txBody>
                    <a:bodyPr/>
                    <a:lstStyle/>
                    <a:p>
                      <a:pPr algn="ctr">
                        <a:lnSpc>
                          <a:spcPct val="100000"/>
                        </a:lnSpc>
                      </a:pPr>
                      <a:endParaRPr lang="en-AU" sz="400" b="1" dirty="0">
                        <a:solidFill>
                          <a:schemeClr val="tx1"/>
                        </a:solidFill>
                        <a:latin typeface="Arial" panose="020B0604020202020204" pitchFamily="34" charset="0"/>
                        <a:cs typeface="Arial" panose="020B0604020202020204" pitchFamily="34" charset="0"/>
                      </a:endParaRPr>
                    </a:p>
                    <a:p>
                      <a:pPr algn="ctr">
                        <a:lnSpc>
                          <a:spcPct val="100000"/>
                        </a:lnSpc>
                      </a:pPr>
                      <a:r>
                        <a:rPr lang="en-AU" sz="1000" b="1" dirty="0">
                          <a:solidFill>
                            <a:schemeClr val="tx1"/>
                          </a:solidFill>
                          <a:latin typeface="Arial" panose="020B0604020202020204" pitchFamily="34" charset="0"/>
                          <a:cs typeface="Arial" panose="020B0604020202020204" pitchFamily="34" charset="0"/>
                        </a:rPr>
                        <a:t>P = 0.01</a:t>
                      </a:r>
                    </a:p>
                  </a:txBody>
                  <a:tcPr marL="72000" marT="72000" marB="72000"/>
                </a:tc>
                <a:extLst>
                  <a:ext uri="{0D108BD9-81ED-4DB2-BD59-A6C34878D82A}">
                    <a16:rowId xmlns:a16="http://schemas.microsoft.com/office/drawing/2014/main" val="690423931"/>
                  </a:ext>
                </a:extLst>
              </a:tr>
              <a:tr h="336839">
                <a:tc>
                  <a:txBody>
                    <a:bodyPr/>
                    <a:lstStyle/>
                    <a:p>
                      <a:pPr algn="ctr"/>
                      <a:r>
                        <a:rPr lang="en-AU" sz="1000" dirty="0">
                          <a:solidFill>
                            <a:schemeClr val="tx1"/>
                          </a:solidFill>
                          <a:latin typeface="Arial" panose="020B0604020202020204" pitchFamily="34" charset="0"/>
                          <a:cs typeface="Arial" panose="020B0604020202020204" pitchFamily="34" charset="0"/>
                        </a:rPr>
                        <a:t>&gt;1 attempt for successful insertion</a:t>
                      </a:r>
                    </a:p>
                  </a:txBody>
                  <a:tcPr marL="72000" marT="72000" marB="72000"/>
                </a:tc>
                <a:tc>
                  <a:txBody>
                    <a:bodyPr/>
                    <a:lstStyle/>
                    <a:p>
                      <a:pPr algn="ctr">
                        <a:lnSpc>
                          <a:spcPct val="100000"/>
                        </a:lnSpc>
                      </a:pPr>
                      <a:endParaRPr lang="en-AU" sz="500" dirty="0">
                        <a:solidFill>
                          <a:schemeClr val="tx1"/>
                        </a:solidFill>
                        <a:latin typeface="Arial" panose="020B0604020202020204" pitchFamily="34" charset="0"/>
                        <a:cs typeface="Arial" panose="020B0604020202020204" pitchFamily="34" charset="0"/>
                      </a:endParaRPr>
                    </a:p>
                    <a:p>
                      <a:pPr algn="ctr">
                        <a:lnSpc>
                          <a:spcPct val="100000"/>
                        </a:lnSpc>
                      </a:pPr>
                      <a:r>
                        <a:rPr lang="en-AU" sz="1000" dirty="0">
                          <a:solidFill>
                            <a:schemeClr val="tx1"/>
                          </a:solidFill>
                          <a:latin typeface="Arial" panose="020B0604020202020204" pitchFamily="34" charset="0"/>
                          <a:cs typeface="Arial" panose="020B0604020202020204" pitchFamily="34" charset="0"/>
                        </a:rPr>
                        <a:t>12 (32.4%)</a:t>
                      </a:r>
                    </a:p>
                  </a:txBody>
                  <a:tcPr marL="72000" marT="72000" marB="72000"/>
                </a:tc>
                <a:tc>
                  <a:txBody>
                    <a:bodyPr/>
                    <a:lstStyle/>
                    <a:p>
                      <a:pPr algn="ctr">
                        <a:lnSpc>
                          <a:spcPct val="100000"/>
                        </a:lnSpc>
                      </a:pPr>
                      <a:endParaRPr lang="en-AU" sz="500" dirty="0">
                        <a:solidFill>
                          <a:schemeClr val="tx1"/>
                        </a:solidFill>
                        <a:latin typeface="Arial" panose="020B0604020202020204" pitchFamily="34" charset="0"/>
                        <a:cs typeface="Arial" panose="020B0604020202020204" pitchFamily="34" charset="0"/>
                      </a:endParaRPr>
                    </a:p>
                    <a:p>
                      <a:pPr algn="ctr">
                        <a:lnSpc>
                          <a:spcPct val="100000"/>
                        </a:lnSpc>
                      </a:pPr>
                      <a:r>
                        <a:rPr lang="en-AU" sz="1000" dirty="0">
                          <a:solidFill>
                            <a:schemeClr val="tx1"/>
                          </a:solidFill>
                          <a:latin typeface="Arial" panose="020B0604020202020204" pitchFamily="34" charset="0"/>
                          <a:cs typeface="Arial" panose="020B0604020202020204" pitchFamily="34" charset="0"/>
                        </a:rPr>
                        <a:t>2 (5.1%)</a:t>
                      </a:r>
                    </a:p>
                  </a:txBody>
                  <a:tcPr marL="72000" marT="72000" marB="72000"/>
                </a:tc>
                <a:tc>
                  <a:txBody>
                    <a:bodyPr/>
                    <a:lstStyle/>
                    <a:p>
                      <a:pPr algn="ctr">
                        <a:lnSpc>
                          <a:spcPct val="100000"/>
                        </a:lnSpc>
                      </a:pPr>
                      <a:endParaRPr lang="en-AU" sz="400" b="1" dirty="0">
                        <a:solidFill>
                          <a:schemeClr val="tx1"/>
                        </a:solidFill>
                        <a:latin typeface="Arial" panose="020B0604020202020204" pitchFamily="34" charset="0"/>
                        <a:cs typeface="Arial" panose="020B0604020202020204" pitchFamily="34" charset="0"/>
                      </a:endParaRPr>
                    </a:p>
                    <a:p>
                      <a:pPr algn="ctr">
                        <a:lnSpc>
                          <a:spcPct val="100000"/>
                        </a:lnSpc>
                      </a:pPr>
                      <a:r>
                        <a:rPr lang="en-AU" sz="1000" b="1" dirty="0">
                          <a:solidFill>
                            <a:schemeClr val="tx1"/>
                          </a:solidFill>
                          <a:latin typeface="Arial" panose="020B0604020202020204" pitchFamily="34" charset="0"/>
                          <a:cs typeface="Arial" panose="020B0604020202020204" pitchFamily="34" charset="0"/>
                        </a:rPr>
                        <a:t>P = 0.02</a:t>
                      </a:r>
                    </a:p>
                  </a:txBody>
                  <a:tcPr marL="72000" marT="72000" marB="72000"/>
                </a:tc>
                <a:extLst>
                  <a:ext uri="{0D108BD9-81ED-4DB2-BD59-A6C34878D82A}">
                    <a16:rowId xmlns:a16="http://schemas.microsoft.com/office/drawing/2014/main" val="1033174793"/>
                  </a:ext>
                </a:extLst>
              </a:tr>
              <a:tr h="336839">
                <a:tc>
                  <a:txBody>
                    <a:bodyPr/>
                    <a:lstStyle/>
                    <a:p>
                      <a:pPr algn="ctr"/>
                      <a:r>
                        <a:rPr lang="en-AU" sz="1000" dirty="0">
                          <a:solidFill>
                            <a:schemeClr val="tx1"/>
                          </a:solidFill>
                          <a:latin typeface="Arial" panose="020B0604020202020204" pitchFamily="34" charset="0"/>
                          <a:cs typeface="Arial" panose="020B0604020202020204" pitchFamily="34" charset="0"/>
                        </a:rPr>
                        <a:t>Time to successful intubation (seconds)</a:t>
                      </a:r>
                    </a:p>
                  </a:txBody>
                  <a:tcPr marL="72000" marT="72000" marB="72000"/>
                </a:tc>
                <a:tc>
                  <a:txBody>
                    <a:bodyPr/>
                    <a:lstStyle/>
                    <a:p>
                      <a:pPr algn="ctr">
                        <a:lnSpc>
                          <a:spcPct val="100000"/>
                        </a:lnSpc>
                      </a:pPr>
                      <a:endParaRPr lang="en-AU" sz="500" dirty="0">
                        <a:solidFill>
                          <a:schemeClr val="tx1"/>
                        </a:solidFill>
                        <a:latin typeface="Arial" panose="020B0604020202020204" pitchFamily="34" charset="0"/>
                        <a:cs typeface="Arial" panose="020B0604020202020204" pitchFamily="34" charset="0"/>
                      </a:endParaRPr>
                    </a:p>
                    <a:p>
                      <a:pPr algn="ctr">
                        <a:lnSpc>
                          <a:spcPct val="100000"/>
                        </a:lnSpc>
                      </a:pPr>
                      <a:r>
                        <a:rPr lang="en-AU" sz="1000" dirty="0">
                          <a:solidFill>
                            <a:schemeClr val="tx1"/>
                          </a:solidFill>
                          <a:latin typeface="Arial" panose="020B0604020202020204" pitchFamily="34" charset="0"/>
                          <a:cs typeface="Arial" panose="020B0604020202020204" pitchFamily="34" charset="0"/>
                        </a:rPr>
                        <a:t>102.8 (73.8)</a:t>
                      </a:r>
                    </a:p>
                  </a:txBody>
                  <a:tcPr marL="72000" marT="72000" marB="72000"/>
                </a:tc>
                <a:tc>
                  <a:txBody>
                    <a:bodyPr/>
                    <a:lstStyle/>
                    <a:p>
                      <a:pPr algn="ctr">
                        <a:lnSpc>
                          <a:spcPct val="100000"/>
                        </a:lnSpc>
                      </a:pPr>
                      <a:endParaRPr lang="en-AU" sz="500" dirty="0">
                        <a:solidFill>
                          <a:schemeClr val="tx1"/>
                        </a:solidFill>
                        <a:latin typeface="Arial" panose="020B0604020202020204" pitchFamily="34" charset="0"/>
                        <a:cs typeface="Arial" panose="020B0604020202020204" pitchFamily="34" charset="0"/>
                      </a:endParaRPr>
                    </a:p>
                    <a:p>
                      <a:pPr algn="ctr">
                        <a:lnSpc>
                          <a:spcPct val="100000"/>
                        </a:lnSpc>
                      </a:pPr>
                      <a:r>
                        <a:rPr lang="en-AU" sz="1000" dirty="0">
                          <a:solidFill>
                            <a:schemeClr val="tx1"/>
                          </a:solidFill>
                          <a:latin typeface="Arial" panose="020B0604020202020204" pitchFamily="34" charset="0"/>
                          <a:cs typeface="Arial" panose="020B0604020202020204" pitchFamily="34" charset="0"/>
                        </a:rPr>
                        <a:t>93.8 (30.5)</a:t>
                      </a:r>
                    </a:p>
                  </a:txBody>
                  <a:tcPr marL="72000" marT="72000" marB="72000"/>
                </a:tc>
                <a:tc>
                  <a:txBody>
                    <a:bodyPr/>
                    <a:lstStyle/>
                    <a:p>
                      <a:pPr algn="ctr">
                        <a:lnSpc>
                          <a:spcPct val="100000"/>
                        </a:lnSpc>
                      </a:pPr>
                      <a:endParaRPr lang="en-AU" sz="500" dirty="0">
                        <a:solidFill>
                          <a:schemeClr val="tx1"/>
                        </a:solidFill>
                        <a:latin typeface="Arial" panose="020B0604020202020204" pitchFamily="34" charset="0"/>
                        <a:cs typeface="Arial" panose="020B0604020202020204" pitchFamily="34" charset="0"/>
                      </a:endParaRPr>
                    </a:p>
                    <a:p>
                      <a:pPr algn="ctr">
                        <a:lnSpc>
                          <a:spcPct val="100000"/>
                        </a:lnSpc>
                      </a:pPr>
                      <a:r>
                        <a:rPr lang="en-AU" sz="1000" dirty="0">
                          <a:solidFill>
                            <a:schemeClr val="tx1"/>
                          </a:solidFill>
                          <a:latin typeface="Arial" panose="020B0604020202020204" pitchFamily="34" charset="0"/>
                          <a:cs typeface="Arial" panose="020B0604020202020204" pitchFamily="34" charset="0"/>
                        </a:rPr>
                        <a:t>P = 0.24</a:t>
                      </a:r>
                    </a:p>
                  </a:txBody>
                  <a:tcPr marL="72000" marT="72000" marB="72000"/>
                </a:tc>
                <a:extLst>
                  <a:ext uri="{0D108BD9-81ED-4DB2-BD59-A6C34878D82A}">
                    <a16:rowId xmlns:a16="http://schemas.microsoft.com/office/drawing/2014/main" val="2207570065"/>
                  </a:ext>
                </a:extLst>
              </a:tr>
            </a:tbl>
          </a:graphicData>
        </a:graphic>
      </p:graphicFrame>
      <p:sp>
        <p:nvSpPr>
          <p:cNvPr id="21" name="TextBox 20">
            <a:extLst>
              <a:ext uri="{FF2B5EF4-FFF2-40B4-BE49-F238E27FC236}">
                <a16:creationId xmlns:a16="http://schemas.microsoft.com/office/drawing/2014/main" id="{6DB924B8-BFED-BB8F-D03C-3B1DA8CC2EB3}"/>
              </a:ext>
            </a:extLst>
          </p:cNvPr>
          <p:cNvSpPr txBox="1"/>
          <p:nvPr/>
        </p:nvSpPr>
        <p:spPr>
          <a:xfrm>
            <a:off x="9183860" y="5356085"/>
            <a:ext cx="2965580" cy="1436291"/>
          </a:xfrm>
          <a:prstGeom prst="rect">
            <a:avLst/>
          </a:prstGeom>
          <a:noFill/>
        </p:spPr>
        <p:txBody>
          <a:bodyPr wrap="square">
            <a:spAutoFit/>
          </a:bodyPr>
          <a:lstStyle/>
          <a:p>
            <a:pPr marL="228600" lvl="0" indent="-228600" algn="just">
              <a:buFont typeface="+mj-lt"/>
              <a:buAutoNum type="arabicPeriod"/>
            </a:pPr>
            <a:r>
              <a:rPr lang="en-US" sz="600" dirty="0">
                <a:effectLst/>
                <a:latin typeface="Arial" panose="020B0604020202020204" pitchFamily="34" charset="0"/>
                <a:ea typeface="Calibri" panose="020F0502020204030204" pitchFamily="34" charset="0"/>
                <a:cs typeface="Arial" panose="020B0604020202020204" pitchFamily="34" charset="0"/>
              </a:rPr>
              <a:t>Lu PP, Liu HP, Shyr MH, et al. Softened endotracheal tube reduces the incidence and severity of epistaxis following nasotracheal intubation. </a:t>
            </a:r>
            <a:r>
              <a:rPr lang="en-US" sz="600" i="1" dirty="0">
                <a:effectLst/>
                <a:latin typeface="Arial" panose="020B0604020202020204" pitchFamily="34" charset="0"/>
                <a:ea typeface="Calibri" panose="020F0502020204030204" pitchFamily="34" charset="0"/>
                <a:cs typeface="Arial" panose="020B0604020202020204" pitchFamily="34" charset="0"/>
              </a:rPr>
              <a:t>Acta Anaesthesiol Sin</a:t>
            </a:r>
            <a:r>
              <a:rPr lang="en-US" sz="600" dirty="0">
                <a:effectLst/>
                <a:latin typeface="Arial" panose="020B0604020202020204" pitchFamily="34" charset="0"/>
                <a:ea typeface="Calibri" panose="020F0502020204030204" pitchFamily="34" charset="0"/>
                <a:cs typeface="Arial" panose="020B0604020202020204" pitchFamily="34" charset="0"/>
              </a:rPr>
              <a:t>. 1998;36(4):193-7. </a:t>
            </a:r>
            <a:endParaRPr lang="en-AU" sz="600" dirty="0">
              <a:effectLst/>
              <a:latin typeface="Arial" panose="020B0604020202020204" pitchFamily="34" charset="0"/>
              <a:ea typeface="Calibri" panose="020F0502020204030204" pitchFamily="34" charset="0"/>
              <a:cs typeface="Arial" panose="020B0604020202020204" pitchFamily="34" charset="0"/>
            </a:endParaRPr>
          </a:p>
          <a:p>
            <a:pPr marL="228600" lvl="0" indent="-228600" algn="just">
              <a:spcAft>
                <a:spcPts val="400"/>
              </a:spcAft>
              <a:buFont typeface="+mj-lt"/>
              <a:buAutoNum type="arabicPeriod"/>
            </a:pPr>
            <a:r>
              <a:rPr lang="en-US" sz="600" dirty="0">
                <a:effectLst/>
                <a:latin typeface="Arial" panose="020B0604020202020204" pitchFamily="34" charset="0"/>
                <a:ea typeface="Calibri" panose="020F0502020204030204" pitchFamily="34" charset="0"/>
                <a:cs typeface="Arial" panose="020B0604020202020204" pitchFamily="34" charset="0"/>
              </a:rPr>
              <a:t>Kim YC, Lee SH, Noh GJ, et al. Thermosoftening treatment of the nasotracheal tube before intubation can reduce epistaxis and nasal damage. </a:t>
            </a:r>
            <a:r>
              <a:rPr lang="en-US" sz="600" i="1" dirty="0">
                <a:effectLst/>
                <a:latin typeface="Arial" panose="020B0604020202020204" pitchFamily="34" charset="0"/>
                <a:ea typeface="Calibri" panose="020F0502020204030204" pitchFamily="34" charset="0"/>
                <a:cs typeface="Arial" panose="020B0604020202020204" pitchFamily="34" charset="0"/>
              </a:rPr>
              <a:t>Anesth Analg</a:t>
            </a:r>
            <a:r>
              <a:rPr lang="en-US" sz="600" dirty="0">
                <a:effectLst/>
                <a:latin typeface="Arial" panose="020B0604020202020204" pitchFamily="34" charset="0"/>
                <a:ea typeface="Calibri" panose="020F0502020204030204" pitchFamily="34" charset="0"/>
                <a:cs typeface="Arial" panose="020B0604020202020204" pitchFamily="34" charset="0"/>
              </a:rPr>
              <a:t>. 2000;91(3):698-701. </a:t>
            </a:r>
            <a:endParaRPr lang="en-AU" sz="600" dirty="0">
              <a:effectLst/>
              <a:latin typeface="Arial" panose="020B0604020202020204" pitchFamily="34" charset="0"/>
              <a:ea typeface="Calibri" panose="020F0502020204030204" pitchFamily="34" charset="0"/>
              <a:cs typeface="Arial" panose="020B0604020202020204" pitchFamily="34" charset="0"/>
            </a:endParaRPr>
          </a:p>
          <a:p>
            <a:pPr marL="228600" lvl="0" indent="-228600" algn="just">
              <a:buFont typeface="+mj-lt"/>
              <a:buAutoNum type="arabicPeriod"/>
            </a:pPr>
            <a:r>
              <a:rPr lang="en-US" sz="600" dirty="0">
                <a:effectLst/>
                <a:latin typeface="Arial" panose="020B0604020202020204" pitchFamily="34" charset="0"/>
                <a:ea typeface="Calibri" panose="020F0502020204030204" pitchFamily="34" charset="0"/>
                <a:cs typeface="Arial" panose="020B0604020202020204" pitchFamily="34" charset="0"/>
              </a:rPr>
              <a:t>Katz RI, Hovagim AR, Finkelstein HS, et al. A comparison of cocaine, lidocaine with epinephrine, and oxymetazoline for prevention of epistaxis on nasotracheal intubation. </a:t>
            </a:r>
            <a:r>
              <a:rPr lang="en-US" sz="600" i="1" dirty="0">
                <a:effectLst/>
                <a:latin typeface="Arial" panose="020B0604020202020204" pitchFamily="34" charset="0"/>
                <a:ea typeface="Calibri" panose="020F0502020204030204" pitchFamily="34" charset="0"/>
                <a:cs typeface="Arial" panose="020B0604020202020204" pitchFamily="34" charset="0"/>
              </a:rPr>
              <a:t>J Clin Anesth</a:t>
            </a:r>
            <a:r>
              <a:rPr lang="en-US" sz="600" dirty="0">
                <a:effectLst/>
                <a:latin typeface="Arial" panose="020B0604020202020204" pitchFamily="34" charset="0"/>
                <a:ea typeface="Calibri" panose="020F0502020204030204" pitchFamily="34" charset="0"/>
                <a:cs typeface="Arial" panose="020B0604020202020204" pitchFamily="34" charset="0"/>
              </a:rPr>
              <a:t>. 1990;2(1):16-20. </a:t>
            </a:r>
            <a:endParaRPr lang="en-AU" sz="600" dirty="0">
              <a:effectLst/>
              <a:latin typeface="Arial" panose="020B0604020202020204" pitchFamily="34" charset="0"/>
              <a:ea typeface="Calibri" panose="020F0502020204030204" pitchFamily="34" charset="0"/>
              <a:cs typeface="Arial" panose="020B0604020202020204" pitchFamily="34" charset="0"/>
            </a:endParaRPr>
          </a:p>
          <a:p>
            <a:pPr marL="228600" lvl="0" indent="-228600" algn="just">
              <a:buFont typeface="+mj-lt"/>
              <a:buAutoNum type="arabicPeriod"/>
            </a:pPr>
            <a:r>
              <a:rPr lang="en-US" sz="600" dirty="0">
                <a:effectLst/>
                <a:latin typeface="Arial" panose="020B0604020202020204" pitchFamily="34" charset="0"/>
                <a:ea typeface="Calibri" panose="020F0502020204030204" pitchFamily="34" charset="0"/>
                <a:cs typeface="Arial" panose="020B0604020202020204" pitchFamily="34" charset="0"/>
              </a:rPr>
              <a:t>Watt S, Pickhardt D, Lerman J, et al. Telescoping tracheal tubes into catheters minimizes epistaxis during nasotracheal intubation in children. </a:t>
            </a:r>
            <a:r>
              <a:rPr lang="en-US" sz="600" i="1" dirty="0">
                <a:effectLst/>
                <a:latin typeface="Arial" panose="020B0604020202020204" pitchFamily="34" charset="0"/>
                <a:ea typeface="Calibri" panose="020F0502020204030204" pitchFamily="34" charset="0"/>
                <a:cs typeface="Arial" panose="020B0604020202020204" pitchFamily="34" charset="0"/>
              </a:rPr>
              <a:t>Anesthesiology</a:t>
            </a:r>
            <a:r>
              <a:rPr lang="en-US" sz="600" dirty="0">
                <a:effectLst/>
                <a:latin typeface="Arial" panose="020B0604020202020204" pitchFamily="34" charset="0"/>
                <a:ea typeface="Calibri" panose="020F0502020204030204" pitchFamily="34" charset="0"/>
                <a:cs typeface="Arial" panose="020B0604020202020204" pitchFamily="34" charset="0"/>
              </a:rPr>
              <a:t>. 2007;106(2):238-42. </a:t>
            </a:r>
            <a:endParaRPr lang="en-AU" sz="600" dirty="0">
              <a:effectLst/>
              <a:latin typeface="Arial" panose="020B0604020202020204" pitchFamily="34" charset="0"/>
              <a:ea typeface="Calibri" panose="020F0502020204030204" pitchFamily="34" charset="0"/>
              <a:cs typeface="Arial" panose="020B0604020202020204" pitchFamily="34" charset="0"/>
            </a:endParaRPr>
          </a:p>
          <a:p>
            <a:pPr marL="228600" lvl="0" indent="-228600" algn="just">
              <a:buFont typeface="+mj-lt"/>
              <a:buAutoNum type="arabicPeriod"/>
            </a:pPr>
            <a:r>
              <a:rPr lang="en-US" sz="600" dirty="0">
                <a:effectLst/>
                <a:latin typeface="Arial" panose="020B0604020202020204" pitchFamily="34" charset="0"/>
                <a:ea typeface="Calibri" panose="020F0502020204030204" pitchFamily="34" charset="0"/>
                <a:cs typeface="Arial" panose="020B0604020202020204" pitchFamily="34" charset="0"/>
              </a:rPr>
              <a:t>Elwood T, Stillions DM, Woo DW, et al. Nasotracheal intubation: a randomized trial of two methods. </a:t>
            </a:r>
            <a:r>
              <a:rPr lang="en-US" sz="600" i="1" dirty="0">
                <a:effectLst/>
                <a:latin typeface="Arial" panose="020B0604020202020204" pitchFamily="34" charset="0"/>
                <a:ea typeface="Calibri" panose="020F0502020204030204" pitchFamily="34" charset="0"/>
                <a:cs typeface="Arial" panose="020B0604020202020204" pitchFamily="34" charset="0"/>
              </a:rPr>
              <a:t>Anesthesiology</a:t>
            </a:r>
            <a:r>
              <a:rPr lang="en-US" sz="600" dirty="0">
                <a:effectLst/>
                <a:latin typeface="Arial" panose="020B0604020202020204" pitchFamily="34" charset="0"/>
                <a:ea typeface="Calibri" panose="020F0502020204030204" pitchFamily="34" charset="0"/>
                <a:cs typeface="Arial" panose="020B0604020202020204" pitchFamily="34" charset="0"/>
              </a:rPr>
              <a:t>. 2002;96(1):51-3.</a:t>
            </a:r>
            <a:endParaRPr lang="en-AU" sz="600" dirty="0">
              <a:effectLst/>
              <a:latin typeface="Arial" panose="020B0604020202020204" pitchFamily="34" charset="0"/>
              <a:ea typeface="Calibri" panose="020F050202020403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B64485E-43AC-4318-4335-D5A45786E487}"/>
              </a:ext>
            </a:extLst>
          </p:cNvPr>
          <p:cNvSpPr txBox="1"/>
          <p:nvPr/>
        </p:nvSpPr>
        <p:spPr>
          <a:xfrm>
            <a:off x="3734366" y="4262573"/>
            <a:ext cx="4864303" cy="238527"/>
          </a:xfrm>
          <a:prstGeom prst="rect">
            <a:avLst/>
          </a:prstGeom>
          <a:noFill/>
        </p:spPr>
        <p:txBody>
          <a:bodyPr wrap="square" rtlCol="0">
            <a:spAutoFit/>
          </a:bodyPr>
          <a:lstStyle/>
          <a:p>
            <a:r>
              <a:rPr lang="en-AU" sz="950" b="1" dirty="0">
                <a:latin typeface="Arial" panose="020B0604020202020204" pitchFamily="34" charset="0"/>
                <a:cs typeface="Arial" panose="020B0604020202020204" pitchFamily="34" charset="0"/>
              </a:rPr>
              <a:t>Table 1. Summary of significant findings</a:t>
            </a:r>
          </a:p>
        </p:txBody>
      </p:sp>
      <p:sp>
        <p:nvSpPr>
          <p:cNvPr id="24" name="TextBox 23">
            <a:extLst>
              <a:ext uri="{FF2B5EF4-FFF2-40B4-BE49-F238E27FC236}">
                <a16:creationId xmlns:a16="http://schemas.microsoft.com/office/drawing/2014/main" id="{8B9682BD-6B9C-A36C-74E2-0C0C57791DFD}"/>
              </a:ext>
            </a:extLst>
          </p:cNvPr>
          <p:cNvSpPr txBox="1"/>
          <p:nvPr/>
        </p:nvSpPr>
        <p:spPr>
          <a:xfrm>
            <a:off x="4485589" y="6692348"/>
            <a:ext cx="5164152" cy="200055"/>
          </a:xfrm>
          <a:prstGeom prst="rect">
            <a:avLst/>
          </a:prstGeom>
          <a:noFill/>
        </p:spPr>
        <p:txBody>
          <a:bodyPr wrap="square" rtlCol="0">
            <a:spAutoFit/>
          </a:bodyPr>
          <a:lstStyle/>
          <a:p>
            <a:r>
              <a:rPr lang="en-AU" sz="700" dirty="0"/>
              <a:t>Values expressed as number per group (percentage) or mean (S.D).  P &lt;0.05 accepted as significant </a:t>
            </a:r>
          </a:p>
        </p:txBody>
      </p:sp>
      <p:pic>
        <p:nvPicPr>
          <p:cNvPr id="1026" name="Picture 2" descr="Society for Airway Management Logo">
            <a:extLst>
              <a:ext uri="{FF2B5EF4-FFF2-40B4-BE49-F238E27FC236}">
                <a16:creationId xmlns:a16="http://schemas.microsoft.com/office/drawing/2014/main" id="{C186171D-E6FA-A360-8D71-F17022C5DA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439" y="146929"/>
            <a:ext cx="862371" cy="86237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DDD27668-24A5-ACEF-37E2-EE1C0B6DD24E}"/>
              </a:ext>
            </a:extLst>
          </p:cNvPr>
          <p:cNvPicPr>
            <a:picLocks noChangeAspect="1"/>
          </p:cNvPicPr>
          <p:nvPr/>
        </p:nvPicPr>
        <p:blipFill>
          <a:blip r:embed="rId4"/>
          <a:stretch>
            <a:fillRect/>
          </a:stretch>
        </p:blipFill>
        <p:spPr>
          <a:xfrm>
            <a:off x="10420117" y="-3366"/>
            <a:ext cx="1771883" cy="471096"/>
          </a:xfrm>
          <a:prstGeom prst="rect">
            <a:avLst/>
          </a:prstGeom>
        </p:spPr>
      </p:pic>
      <p:pic>
        <p:nvPicPr>
          <p:cNvPr id="28" name="Picture 27">
            <a:extLst>
              <a:ext uri="{FF2B5EF4-FFF2-40B4-BE49-F238E27FC236}">
                <a16:creationId xmlns:a16="http://schemas.microsoft.com/office/drawing/2014/main" id="{FEE188A5-684A-90DB-C101-CDC60C0B92B5}"/>
              </a:ext>
            </a:extLst>
          </p:cNvPr>
          <p:cNvPicPr>
            <a:picLocks noChangeAspect="1"/>
          </p:cNvPicPr>
          <p:nvPr/>
        </p:nvPicPr>
        <p:blipFill>
          <a:blip r:embed="rId5"/>
          <a:stretch>
            <a:fillRect/>
          </a:stretch>
        </p:blipFill>
        <p:spPr>
          <a:xfrm>
            <a:off x="10737189" y="407991"/>
            <a:ext cx="994994" cy="515698"/>
          </a:xfrm>
          <a:prstGeom prst="rect">
            <a:avLst/>
          </a:prstGeom>
        </p:spPr>
      </p:pic>
      <p:pic>
        <p:nvPicPr>
          <p:cNvPr id="3" name="Picture 2" descr="A close-up of a stethoscope&#10;&#10;Description automatically generated with medium confidence">
            <a:extLst>
              <a:ext uri="{FF2B5EF4-FFF2-40B4-BE49-F238E27FC236}">
                <a16:creationId xmlns:a16="http://schemas.microsoft.com/office/drawing/2014/main" id="{45D40CAA-5921-3E3D-2C61-E2F62AAC25D9}"/>
              </a:ext>
            </a:extLst>
          </p:cNvPr>
          <p:cNvPicPr>
            <a:picLocks noChangeAspect="1"/>
          </p:cNvPicPr>
          <p:nvPr/>
        </p:nvPicPr>
        <p:blipFill>
          <a:blip r:embed="rId6"/>
          <a:stretch>
            <a:fillRect/>
          </a:stretch>
        </p:blipFill>
        <p:spPr>
          <a:xfrm>
            <a:off x="9249478" y="1187725"/>
            <a:ext cx="2864971" cy="1546577"/>
          </a:xfrm>
          <a:prstGeom prst="rect">
            <a:avLst/>
          </a:prstGeom>
        </p:spPr>
      </p:pic>
      <p:sp>
        <p:nvSpPr>
          <p:cNvPr id="8" name="TextBox 7">
            <a:extLst>
              <a:ext uri="{FF2B5EF4-FFF2-40B4-BE49-F238E27FC236}">
                <a16:creationId xmlns:a16="http://schemas.microsoft.com/office/drawing/2014/main" id="{6935755B-BB8D-C634-D118-01E3FA3022EC}"/>
              </a:ext>
            </a:extLst>
          </p:cNvPr>
          <p:cNvSpPr txBox="1"/>
          <p:nvPr/>
        </p:nvSpPr>
        <p:spPr>
          <a:xfrm>
            <a:off x="8794541" y="3542227"/>
            <a:ext cx="3319908" cy="1508105"/>
          </a:xfrm>
          <a:prstGeom prst="rect">
            <a:avLst/>
          </a:prstGeom>
          <a:noFill/>
        </p:spPr>
        <p:txBody>
          <a:bodyPr wrap="square">
            <a:spAutoFit/>
          </a:bodyPr>
          <a:lstStyle/>
          <a:p>
            <a:pPr marL="685800" lvl="1" indent="-228600" algn="just">
              <a:buFont typeface="+mj-lt"/>
              <a:buAutoNum type="arabicPeriod"/>
              <a:defRPr/>
            </a:pPr>
            <a:r>
              <a:rPr lang="en-US" sz="1150" dirty="0">
                <a:latin typeface="Arial" panose="020B0604020202020204" pitchFamily="34" charset="0"/>
                <a:cs typeface="Arial" panose="020B0604020202020204" pitchFamily="34" charset="0"/>
              </a:rPr>
              <a:t>Reduces the rate of clinically significant epistaxis when compared to standard nasal intubation.</a:t>
            </a:r>
          </a:p>
          <a:p>
            <a:pPr marL="685800" lvl="1" indent="-228600" algn="just">
              <a:buFont typeface="+mj-lt"/>
              <a:buAutoNum type="arabicPeriod"/>
              <a:defRPr/>
            </a:pPr>
            <a:r>
              <a:rPr lang="en-US" sz="1150" dirty="0">
                <a:latin typeface="Arial" panose="020B0604020202020204" pitchFamily="34" charset="0"/>
                <a:cs typeface="Arial" panose="020B0604020202020204" pitchFamily="34" charset="0"/>
              </a:rPr>
              <a:t>Reduces the number of attempts to achieve successful nasotracheal intubation.</a:t>
            </a:r>
          </a:p>
          <a:p>
            <a:pPr marL="685800" lvl="1" indent="-228600" algn="just">
              <a:buFont typeface="+mj-lt"/>
              <a:buAutoNum type="arabicPeriod"/>
              <a:defRPr/>
            </a:pPr>
            <a:r>
              <a:rPr lang="en-US" sz="1150" dirty="0">
                <a:latin typeface="Arial" panose="020B0604020202020204" pitchFamily="34" charset="0"/>
                <a:cs typeface="Arial" panose="020B0604020202020204" pitchFamily="34" charset="0"/>
              </a:rPr>
              <a:t>Does not increase the time required for intubation.</a:t>
            </a:r>
          </a:p>
        </p:txBody>
      </p:sp>
      <p:sp>
        <p:nvSpPr>
          <p:cNvPr id="2" name="TextBox 1">
            <a:extLst>
              <a:ext uri="{FF2B5EF4-FFF2-40B4-BE49-F238E27FC236}">
                <a16:creationId xmlns:a16="http://schemas.microsoft.com/office/drawing/2014/main" id="{544592B6-A7B9-42EA-015E-5C3B3285F1E5}"/>
              </a:ext>
            </a:extLst>
          </p:cNvPr>
          <p:cNvSpPr txBox="1"/>
          <p:nvPr/>
        </p:nvSpPr>
        <p:spPr>
          <a:xfrm>
            <a:off x="274996" y="2765036"/>
            <a:ext cx="3107301" cy="276999"/>
          </a:xfrm>
          <a:prstGeom prst="rect">
            <a:avLst/>
          </a:prstGeom>
          <a:solidFill>
            <a:srgbClr val="0070C0"/>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Methods</a:t>
            </a:r>
          </a:p>
        </p:txBody>
      </p:sp>
      <p:sp>
        <p:nvSpPr>
          <p:cNvPr id="10" name="TextBox 9">
            <a:extLst>
              <a:ext uri="{FF2B5EF4-FFF2-40B4-BE49-F238E27FC236}">
                <a16:creationId xmlns:a16="http://schemas.microsoft.com/office/drawing/2014/main" id="{E013AF8B-B747-6B22-6FF7-A88A5DBAF767}"/>
              </a:ext>
            </a:extLst>
          </p:cNvPr>
          <p:cNvSpPr txBox="1"/>
          <p:nvPr/>
        </p:nvSpPr>
        <p:spPr>
          <a:xfrm>
            <a:off x="9243369" y="2835429"/>
            <a:ext cx="2846562" cy="276999"/>
          </a:xfrm>
          <a:prstGeom prst="rect">
            <a:avLst/>
          </a:prstGeom>
          <a:solidFill>
            <a:srgbClr val="0070C0"/>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Conclusions</a:t>
            </a:r>
          </a:p>
        </p:txBody>
      </p:sp>
      <p:sp>
        <p:nvSpPr>
          <p:cNvPr id="11" name="TextBox 10">
            <a:extLst>
              <a:ext uri="{FF2B5EF4-FFF2-40B4-BE49-F238E27FC236}">
                <a16:creationId xmlns:a16="http://schemas.microsoft.com/office/drawing/2014/main" id="{D6D84B4F-4544-80A3-BC74-F178823D5499}"/>
              </a:ext>
            </a:extLst>
          </p:cNvPr>
          <p:cNvSpPr txBox="1"/>
          <p:nvPr/>
        </p:nvSpPr>
        <p:spPr>
          <a:xfrm>
            <a:off x="9280650" y="5058472"/>
            <a:ext cx="2809281" cy="276999"/>
          </a:xfrm>
          <a:prstGeom prst="rect">
            <a:avLst/>
          </a:prstGeom>
          <a:solidFill>
            <a:srgbClr val="0070C0"/>
          </a:solidFill>
          <a:ln>
            <a:solidFill>
              <a:srgbClr val="0070C0"/>
            </a:solidFill>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en-US" sz="1200" b="1" dirty="0">
                <a:solidFill>
                  <a:schemeClr val="bg1"/>
                </a:solidFill>
                <a:latin typeface="Arial" panose="020B0604020202020204" pitchFamily="34" charset="0"/>
                <a:cs typeface="Arial" panose="020B0604020202020204" pitchFamily="34" charset="0"/>
              </a:rPr>
              <a:t>References</a:t>
            </a:r>
          </a:p>
        </p:txBody>
      </p:sp>
    </p:spTree>
    <p:extLst>
      <p:ext uri="{BB962C8B-B14F-4D97-AF65-F5344CB8AC3E}">
        <p14:creationId xmlns:p14="http://schemas.microsoft.com/office/powerpoint/2010/main" val="16945917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49</TotalTime>
  <Words>2361</Words>
  <Application>Microsoft Office PowerPoint</Application>
  <PresentationFormat>Widescreen</PresentationFormat>
  <Paragraphs>91</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Arial Black</vt:lpstr>
      <vt:lpstr>Calibri</vt:lpstr>
      <vt:lpstr>Calibri Light</vt:lpstr>
      <vt:lpstr>Times New Roman</vt:lpstr>
      <vt:lpstr>Office Theme</vt:lpstr>
      <vt:lpstr>PowerPoint Presentation</vt:lpstr>
      <vt:lpstr>             Case Report: Non collaborative Crouzon syndrome patient with a submandibular abscess: difficult airway management strategy Authors:   Prado R, Muniz LA, Malito LM; Perin D, Ramos MS, Amaral Neto, M. Background:  Crouzon syndrome is a rare disease. A preanesthetic evaluation and airway management strategy is mandatory. The premature fusion of the base of the skull, face hypoplasia, prognathism, arch palate and occasional upper airway obstruction can lead to difficult intubation and mask ventilation. Case Presentation: 13yrs old male patient with Crouzon Syndrome was submitted for a submandibular abscess drainage. He had a previous history of difficult airway management, OSA, facial distortion and the submandibular abscess. Fully awake intubation wasn’t possible because of the lack of patient’s collaboration. The cricothyroid membrane was identified with USG. After obtaining 22G i.v. line, 0,5 mcg/kg dexmedetomidine was infused in 10 minutes. A Pacey’s paste was distributed in the oral cavity. The patient was preoxygenated and induction was made titrating sevofluorane. A jaw thrust was made maintaining the airway opened and the oxygen/sevoflurane was delivered via a nasal catheter during the FOI uneventfully. The patient was extubated fully awake with good respiratory drive. Discussion:  This rare syndrome normally causes anxiety for the airway management by the anesthesiologist. It is very important to define the strategy according to the environment conditions and expertise of the doctor attending the case. It is crucial to understand the disease and know how to deal with possible fails during the intubation process. This case showed a successfully way to deal with a submandibular abscess in a difficult airway management patient. References:  Venkat Raman V, de Beer D. Perioperative airway complications in infants and children with Crouzon and Pfeiffer syndromes: A single-center experience. Paediatr Anaesth. 2021 Dec;31(12):1316-1324. doi: 10.1111/pan.14310. Epub 2021 Oct 21. PMID: 34623012. Pellerin P, Vinchon M, Guerreschi P, Anastassov Y, Zhang ZY, Tang XJ, Alonso N. Crouzon Syndrome Anatomy, Usefulness of Vestibular Orientation. J Craniofac Surg. 2022 Mar 14. doi: 10.1097/SCS.0000000000008644. Epub ahead of print. PMID: 35288499.   </vt:lpstr>
      <vt:lpstr>Case Report: Hypertensive Pneumothorax using Jet Ventilation in a post-covid patient during a traqueal dilation.   Authors:   Prado R, Muniz LA, Malito LM; Perin D, Ramos MS, Amaral Neto, M.   Background:  Traqueal dilation is always a challenging case because of the shared airway and the grade of the stenosis.   Case Presentation: 58yrs, male patient, BMI:32,4, ASA P2 with important traqueal stenosis after 43 days of tracheostomy because of a COVID19 infection and stridors. The patient was preoxygenated and induced intravenously with sufentanil (30ug), lidocaine(100mg) and rocuronium(15mg). DL was performed (C&amp;L 2A) and a Frova catheter was introduced and MANUJET ventilation was started (4psi, RR 10).. Just after the beginning of the dilation, the patient became plethoric, drop of SpO2, ST segment elevation and thorax asymmetry in the left side. The hypertensive pneumothorax was treated with a 20G punction follow by drainage and patient stabilization. The dilation was done maintaining jet ventilation for 25 minutes. The patient was extubated fully awake.   Discussion:  The ventilation through a Frova catheter allows good conditions for the surgeon to dilate patient with tracheal stenosis. Complications are dangerous and the team must be aware to diagnose and solve them quickly.    References:   Macedo Neto AV, Oliveira HG, Macedo BR et al. Tratamento endoscópico das estenoses funcionais das vias aéreas. Disponível em www.sopterj.com.br/wp-content/themes/_sopterj_redesign_2017/_revista/2011/n_02/03.pdf Bapat S, Bidaye R, Gandhi S (2018) Use of the Frova® Intubating Introducer for Interval Ventilation and Debulking with Laser in a Difficult Airway. JSM Head Face Med 3(1): 1010.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Hajduk</dc:creator>
  <cp:lastModifiedBy>John Hajduk</cp:lastModifiedBy>
  <cp:revision>4</cp:revision>
  <dcterms:created xsi:type="dcterms:W3CDTF">2022-09-16T00:07:36Z</dcterms:created>
  <dcterms:modified xsi:type="dcterms:W3CDTF">2022-09-16T03:41:42Z</dcterms:modified>
</cp:coreProperties>
</file>