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2" r:id="rId5"/>
    <p:sldId id="266" r:id="rId6"/>
    <p:sldId id="260" r:id="rId7"/>
    <p:sldId id="261" r:id="rId8"/>
    <p:sldId id="267" r:id="rId9"/>
    <p:sldId id="265" r:id="rId10"/>
    <p:sldId id="263" r:id="rId11"/>
    <p:sldId id="268" r:id="rId12"/>
    <p:sldId id="264" r:id="rId13"/>
    <p:sldId id="271" r:id="rId14"/>
    <p:sldId id="270" r:id="rId15"/>
    <p:sldId id="273" r:id="rId16"/>
    <p:sldId id="269" r:id="rId17"/>
    <p:sldId id="274" r:id="rId18"/>
    <p:sldId id="272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73"/>
    <p:restoredTop sz="93379"/>
  </p:normalViewPr>
  <p:slideViewPr>
    <p:cSldViewPr snapToGrid="0" snapToObjects="1">
      <p:cViewPr varScale="1">
        <p:scale>
          <a:sx n="103" d="100"/>
          <a:sy n="103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CD757B-74E3-549E-B31C-987475FED3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17D2C94-52C5-C0E1-66CE-A1C9648B4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C3ED097-59F8-91B8-9D2C-F2677D81B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A12C7-C8D8-2E49-AEBC-A820C6AD443C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9ADE04-F417-4746-B22A-0D461C659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1A99ED-50F5-5060-EFA8-B84C37A3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8CCB3-7E31-3D4F-8791-3AA28DB0CC7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7383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F0BD92-7B2D-DCF6-2C07-2E2B7EFE8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43457B3-C32B-A776-C4C9-8FD5A946A4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16267A-E86B-ADCC-4763-B505F74B8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A12C7-C8D8-2E49-AEBC-A820C6AD443C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16F0E0-7E01-E10D-ACE8-DAE583DFF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3E5EC0-F49C-D2C7-B6C5-31467635B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8CCB3-7E31-3D4F-8791-3AA28DB0CC7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9199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358E15E-B92D-EC9D-4F8D-A493E9497F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B68E31B-759A-97E4-508B-E29602DD29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4D01274-0A96-C63D-476F-E05FA7EB8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A12C7-C8D8-2E49-AEBC-A820C6AD443C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304F054-B303-C6FD-7E22-3C0CA554A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05BA75-DE76-BE22-6F5D-5649FABA9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8CCB3-7E31-3D4F-8791-3AA28DB0CC7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4437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F4B94E-93C8-8EDB-1DA9-267F3D724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F10784D-9791-62C1-5B6B-F77161F3B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C2DABB-AF89-6242-E175-71498686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A12C7-C8D8-2E49-AEBC-A820C6AD443C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B932DC-9FD5-07B6-6F2C-5547C208E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5E0637F-B13C-46C3-87E6-437370279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8CCB3-7E31-3D4F-8791-3AA28DB0CC7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6629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B9AB7-3E0D-4BD1-749D-2DF0B265A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CBFDB1-9647-F524-3BCA-80B56F81F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73C2C1D-F9A0-187B-74B2-125267883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A12C7-C8D8-2E49-AEBC-A820C6AD443C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A1A7316-39A9-23A8-0624-B8D255937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F000760-B7AF-9D24-C0B5-5336758B4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8CCB3-7E31-3D4F-8791-3AA28DB0CC7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490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99AFD4-F871-4BD7-3C1C-C8B8BA06B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B0FA46-C113-5CD2-5DF7-54F4723ACF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1C093A9-6129-B797-0B20-1AA787FE1F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C176AD-D30B-2B69-9CEE-B1DD84E2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A12C7-C8D8-2E49-AEBC-A820C6AD443C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66E09E9-B239-C342-C992-BCDFD51C0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7F56FAC-05B0-FDE6-F9D5-34F64DAC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8CCB3-7E31-3D4F-8791-3AA28DB0CC7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0536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BA7433-0122-96F7-71BC-D48F79994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0E3AB6D-A30B-3BE0-2E87-65D673BCB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D6BBF01-9CCB-8E24-D405-CCA6F26EA7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50384A0-AA01-D2B4-540F-B8D461B6A1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5885EDA-92DC-D87B-EF03-3D85D87406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F83C0F2-62E4-2D4D-763B-CAA3AC34D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A12C7-C8D8-2E49-AEBC-A820C6AD443C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BB747C-F5A0-12AC-E3CF-106B1339E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ED13E01-0447-FD86-BBCF-729000F3B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8CCB3-7E31-3D4F-8791-3AA28DB0CC7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7914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8A7BA4-C35E-22B1-5D2C-B0451F063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74FD33A-4F22-6FCB-F739-E1E3EF30D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A12C7-C8D8-2E49-AEBC-A820C6AD443C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7076DB2-9A8E-716D-8A5E-DFDBE3527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AEAB744-D44B-451D-0A96-4EF4CBCFA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8CCB3-7E31-3D4F-8791-3AA28DB0CC7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491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E527B07-FA5C-D88A-7529-FAB6EF2A0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A12C7-C8D8-2E49-AEBC-A820C6AD443C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040F30F-7027-C8A4-A51E-2DEF8C2DF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3414EE3-2FF0-BEE6-DAA7-EC4D7A0FD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8CCB3-7E31-3D4F-8791-3AA28DB0CC7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9351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DC3557-C9AF-7466-8AC1-8616B2328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3C35B6-91C2-49CF-EE2D-74781E959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6A39C57-9A1A-B1E1-EDEF-BDA3FF782C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4C74E92-ADE3-E5A7-93CF-E44509E12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A12C7-C8D8-2E49-AEBC-A820C6AD443C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7A1E9A8-3FC2-2AF7-A502-A5728A108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96E832F-0B57-90A2-CA5B-A7321C399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8CCB3-7E31-3D4F-8791-3AA28DB0CC7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8621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8B3C3F-956A-6BEA-3BAC-B26C9CE2F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CF285FC-21B8-16E8-A8E6-0BE058AF87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AAE4F1B-9E6B-1ECA-4D5F-4EA24C639A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47171BF-A9C7-A74B-6A69-531CE0C65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A12C7-C8D8-2E49-AEBC-A820C6AD443C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4A6C4D7-4F06-2A53-6F5A-D7CFBAFF4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A1E50A9-AFAB-FB65-2191-10CC36FB4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8CCB3-7E31-3D4F-8791-3AA28DB0CC7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5269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2459DCC-6D75-E016-F737-17B43CFA9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E235261-A19F-ED2B-1039-FBE5C22DC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6AD3D0-5DB9-4C43-F600-DDBF86842F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A12C7-C8D8-2E49-AEBC-A820C6AD443C}" type="datetimeFigureOut">
              <a:rPr lang="pt-BR" smtClean="0"/>
              <a:t>11/05/2022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962050-0BA6-4F16-C76B-F611D1BC2C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BECB16-9DBC-CF31-0F83-699935D079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8CCB3-7E31-3D4F-8791-3AA28DB0CC7B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803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samhq.com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9.jpeg"/><Relationship Id="rId7" Type="http://schemas.openxmlformats.org/officeDocument/2006/relationships/image" Target="../media/image2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14.jpe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jpeg"/><Relationship Id="rId7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9.jpeg"/><Relationship Id="rId7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34.jpeg"/><Relationship Id="rId4" Type="http://schemas.openxmlformats.org/officeDocument/2006/relationships/image" Target="../media/image10.jpeg"/><Relationship Id="rId9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5" Type="http://schemas.openxmlformats.org/officeDocument/2006/relationships/image" Target="../media/image44.pn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9.jpeg"/><Relationship Id="rId7" Type="http://schemas.openxmlformats.org/officeDocument/2006/relationships/image" Target="../media/image49.jpeg"/><Relationship Id="rId12" Type="http://schemas.openxmlformats.org/officeDocument/2006/relationships/image" Target="../media/image5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11" Type="http://schemas.openxmlformats.org/officeDocument/2006/relationships/image" Target="../media/image13.jpeg"/><Relationship Id="rId5" Type="http://schemas.openxmlformats.org/officeDocument/2006/relationships/image" Target="../media/image47.jpeg"/><Relationship Id="rId10" Type="http://schemas.openxmlformats.org/officeDocument/2006/relationships/image" Target="../media/image51.jpeg"/><Relationship Id="rId4" Type="http://schemas.openxmlformats.org/officeDocument/2006/relationships/image" Target="../media/image46.jpeg"/><Relationship Id="rId9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3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22EEF705-A42F-E122-C493-4D6DCC31259B}"/>
              </a:ext>
            </a:extLst>
          </p:cNvPr>
          <p:cNvGrpSpPr/>
          <p:nvPr/>
        </p:nvGrpSpPr>
        <p:grpSpPr>
          <a:xfrm>
            <a:off x="47652" y="191024"/>
            <a:ext cx="12192000" cy="3858188"/>
            <a:chOff x="0" y="463079"/>
            <a:chExt cx="12192000" cy="3858188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5AC38112-E62C-B29C-FCDA-C782619B2A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38175"/>
              <a:ext cx="12192000" cy="3683092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FFAED634-FB48-B541-A7A3-FF65125C40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899" y="463079"/>
              <a:ext cx="1718882" cy="1638130"/>
            </a:xfrm>
            <a:prstGeom prst="rect">
              <a:avLst/>
            </a:prstGeom>
          </p:spPr>
        </p:pic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EBCA991-C439-1E2F-1641-ACF65A7A6CCE}"/>
              </a:ext>
            </a:extLst>
          </p:cNvPr>
          <p:cNvSpPr txBox="1"/>
          <p:nvPr/>
        </p:nvSpPr>
        <p:spPr>
          <a:xfrm>
            <a:off x="3040894" y="4002971"/>
            <a:ext cx="60234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REGISTER NOW!!!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4356228-D626-BED6-1E70-60AB0A0F6D6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74848" y="2295556"/>
            <a:ext cx="1261594" cy="176721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29D3D71-441C-6A66-5C45-949FF6160A6C}"/>
              </a:ext>
            </a:extLst>
          </p:cNvPr>
          <p:cNvSpPr txBox="1"/>
          <p:nvPr/>
        </p:nvSpPr>
        <p:spPr>
          <a:xfrm>
            <a:off x="1155236" y="6173156"/>
            <a:ext cx="10314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The 23</a:t>
            </a:r>
            <a:r>
              <a:rPr lang="en-US" sz="2000" b="1" baseline="30000" dirty="0"/>
              <a:t>rd</a:t>
            </a:r>
            <a:r>
              <a:rPr lang="en-US" sz="2000" b="1" dirty="0"/>
              <a:t> Annual Society for Airway Management Scientific Meeting &amp; Workshop </a:t>
            </a:r>
          </a:p>
          <a:p>
            <a:pPr algn="ctr"/>
            <a:r>
              <a:rPr lang="en-US" sz="2000" b="1" dirty="0"/>
              <a:t>will be held at the JW Marriott Starr Pass Resort &amp; Spa, September 15-18, 2022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CB00DFD-26F0-6CF4-D85D-1FF1795B8C48}"/>
              </a:ext>
            </a:extLst>
          </p:cNvPr>
          <p:cNvSpPr txBox="1"/>
          <p:nvPr/>
        </p:nvSpPr>
        <p:spPr>
          <a:xfrm>
            <a:off x="0" y="4122562"/>
            <a:ext cx="2049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John C. </a:t>
            </a:r>
            <a:r>
              <a:rPr lang="en-US" dirty="0" err="1">
                <a:solidFill>
                  <a:schemeClr val="accent1"/>
                </a:solidFill>
              </a:rPr>
              <a:t>Sakles</a:t>
            </a:r>
            <a:r>
              <a:rPr lang="en-US" dirty="0">
                <a:solidFill>
                  <a:schemeClr val="accent1"/>
                </a:solidFill>
              </a:rPr>
              <a:t>, M.D.</a:t>
            </a:r>
          </a:p>
          <a:p>
            <a:pPr algn="ctr"/>
            <a:r>
              <a:rPr lang="en-US" dirty="0"/>
              <a:t>Program Chair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FF130D9-F416-7204-7520-0007C3CC5A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28988" y="2152167"/>
            <a:ext cx="1213245" cy="182653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61DE438F-684D-E18C-9A95-E417F1F28F72}"/>
              </a:ext>
            </a:extLst>
          </p:cNvPr>
          <p:cNvSpPr txBox="1"/>
          <p:nvPr/>
        </p:nvSpPr>
        <p:spPr>
          <a:xfrm>
            <a:off x="9816488" y="4033770"/>
            <a:ext cx="2423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Radha </a:t>
            </a:r>
            <a:r>
              <a:rPr lang="en-US" dirty="0" err="1">
                <a:solidFill>
                  <a:schemeClr val="accent1"/>
                </a:solidFill>
              </a:rPr>
              <a:t>Arunkumar</a:t>
            </a:r>
            <a:r>
              <a:rPr lang="en-US" dirty="0">
                <a:solidFill>
                  <a:schemeClr val="accent1"/>
                </a:solidFill>
              </a:rPr>
              <a:t>, M.D.</a:t>
            </a:r>
          </a:p>
          <a:p>
            <a:pPr algn="ctr"/>
            <a:r>
              <a:rPr lang="en-US" dirty="0"/>
              <a:t>Program Co-Chair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C2124C6-E773-97CD-11A0-E60EE470AE4E}"/>
              </a:ext>
            </a:extLst>
          </p:cNvPr>
          <p:cNvSpPr txBox="1"/>
          <p:nvPr/>
        </p:nvSpPr>
        <p:spPr>
          <a:xfrm>
            <a:off x="4489882" y="877108"/>
            <a:ext cx="320918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23</a:t>
            </a:r>
            <a:r>
              <a:rPr lang="en-US" sz="3600" baseline="30000" dirty="0"/>
              <a:t>rd</a:t>
            </a:r>
            <a:r>
              <a:rPr lang="en-US" sz="3600" dirty="0"/>
              <a:t>  Annual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76A9BB09-37AF-9317-3C5F-B754080C9C12}"/>
              </a:ext>
            </a:extLst>
          </p:cNvPr>
          <p:cNvSpPr txBox="1"/>
          <p:nvPr/>
        </p:nvSpPr>
        <p:spPr>
          <a:xfrm>
            <a:off x="8094725" y="2625776"/>
            <a:ext cx="198754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15</a:t>
            </a:r>
            <a:r>
              <a:rPr lang="en-US" sz="2000" baseline="30000" dirty="0"/>
              <a:t>th</a:t>
            </a:r>
            <a:r>
              <a:rPr lang="en-US" sz="2000" dirty="0"/>
              <a:t> - 18</a:t>
            </a:r>
            <a:r>
              <a:rPr lang="en-US" sz="2000" baseline="30000" dirty="0"/>
              <a:t>th</a:t>
            </a:r>
            <a:r>
              <a:rPr lang="en-US" sz="2000" dirty="0"/>
              <a:t>, 2022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F7EABD-AF7C-2DB5-888B-E5B5CA8EFF32}"/>
              </a:ext>
            </a:extLst>
          </p:cNvPr>
          <p:cNvSpPr/>
          <p:nvPr/>
        </p:nvSpPr>
        <p:spPr>
          <a:xfrm>
            <a:off x="4241240" y="4822162"/>
            <a:ext cx="380482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linkClick r:id="rId6"/>
              </a:rPr>
              <a:t>www.samhq.com</a:t>
            </a:r>
            <a:endParaRPr lang="en-US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Graphic 10" descr="Right pointing backhand index with solid fill">
            <a:extLst>
              <a:ext uri="{FF2B5EF4-FFF2-40B4-BE49-F238E27FC236}">
                <a16:creationId xmlns:a16="http://schemas.microsoft.com/office/drawing/2014/main" id="{1D1FF18E-8E6A-CF77-647B-950832CF8F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59030" y="4926301"/>
            <a:ext cx="782210" cy="78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8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9490" y="222440"/>
            <a:ext cx="5075881" cy="2215111"/>
          </a:xfr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D45EDEC0-8590-1BFB-E51D-7D96EBB006FA}"/>
              </a:ext>
            </a:extLst>
          </p:cNvPr>
          <p:cNvSpPr txBox="1"/>
          <p:nvPr/>
        </p:nvSpPr>
        <p:spPr>
          <a:xfrm>
            <a:off x="5119308" y="2860227"/>
            <a:ext cx="2177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1"/>
                </a:solidFill>
              </a:rPr>
              <a:t>Matteo </a:t>
            </a:r>
            <a:r>
              <a:rPr lang="pt-BR" dirty="0" err="1">
                <a:solidFill>
                  <a:schemeClr val="accent1"/>
                </a:solidFill>
              </a:rPr>
              <a:t>Parotto</a:t>
            </a:r>
            <a:r>
              <a:rPr lang="pt-BR" dirty="0">
                <a:solidFill>
                  <a:schemeClr val="accent1"/>
                </a:solidFill>
              </a:rPr>
              <a:t>, M.D.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60B3A79-E88B-9830-A0D5-32435BD10071}"/>
              </a:ext>
            </a:extLst>
          </p:cNvPr>
          <p:cNvSpPr txBox="1"/>
          <p:nvPr/>
        </p:nvSpPr>
        <p:spPr>
          <a:xfrm>
            <a:off x="5389973" y="3213314"/>
            <a:ext cx="1412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MODERATOR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407ACBA-946F-B41A-A17A-8CF4AD73CE10}"/>
              </a:ext>
            </a:extLst>
          </p:cNvPr>
          <p:cNvSpPr txBox="1"/>
          <p:nvPr/>
        </p:nvSpPr>
        <p:spPr>
          <a:xfrm>
            <a:off x="1506491" y="5011629"/>
            <a:ext cx="2527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accent1"/>
                </a:solidFill>
              </a:rPr>
              <a:t>Maya </a:t>
            </a:r>
            <a:r>
              <a:rPr lang="pt-BR" sz="2400" dirty="0" err="1">
                <a:solidFill>
                  <a:schemeClr val="accent1"/>
                </a:solidFill>
              </a:rPr>
              <a:t>Suresh</a:t>
            </a:r>
            <a:r>
              <a:rPr lang="pt-BR" sz="2400" dirty="0">
                <a:solidFill>
                  <a:schemeClr val="accent1"/>
                </a:solidFill>
              </a:rPr>
              <a:t>, M.D.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D26F3994-7D5D-0E5C-17DF-BBD62DA07DCD}"/>
              </a:ext>
            </a:extLst>
          </p:cNvPr>
          <p:cNvSpPr txBox="1"/>
          <p:nvPr/>
        </p:nvSpPr>
        <p:spPr>
          <a:xfrm>
            <a:off x="212195" y="5647979"/>
            <a:ext cx="4907113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400" dirty="0" err="1"/>
              <a:t>Airway</a:t>
            </a:r>
            <a:r>
              <a:rPr lang="pt-BR" sz="2400" dirty="0"/>
              <a:t> Management in </a:t>
            </a:r>
            <a:r>
              <a:rPr lang="pt-BR" sz="2400" dirty="0" err="1"/>
              <a:t>the</a:t>
            </a:r>
            <a:r>
              <a:rPr lang="pt-BR" sz="2400" dirty="0"/>
              <a:t> </a:t>
            </a:r>
            <a:r>
              <a:rPr lang="pt-BR" sz="2400" dirty="0" err="1"/>
              <a:t>Parturient</a:t>
            </a:r>
            <a:endParaRPr lang="pt-BR" sz="2400" dirty="0"/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E501DC71-B731-CDE6-70B7-65C54487C9CD}"/>
              </a:ext>
            </a:extLst>
          </p:cNvPr>
          <p:cNvSpPr txBox="1"/>
          <p:nvPr/>
        </p:nvSpPr>
        <p:spPr>
          <a:xfrm>
            <a:off x="4275265" y="54495"/>
            <a:ext cx="3073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u="sng" dirty="0"/>
              <a:t>The </a:t>
            </a:r>
            <a:r>
              <a:rPr lang="pt-BR" sz="2800" b="1" u="sng" dirty="0" err="1"/>
              <a:t>Closing</a:t>
            </a:r>
            <a:r>
              <a:rPr lang="pt-BR" sz="2800" b="1" u="sng" dirty="0"/>
              <a:t> </a:t>
            </a:r>
            <a:r>
              <a:rPr lang="pt-BR" sz="2800" b="1" u="sng" dirty="0" err="1"/>
              <a:t>Session</a:t>
            </a:r>
            <a:endParaRPr lang="pt-BR" sz="2800" b="1" u="sng" dirty="0"/>
          </a:p>
        </p:txBody>
      </p:sp>
      <p:pic>
        <p:nvPicPr>
          <p:cNvPr id="63" name="Imagem 62">
            <a:extLst>
              <a:ext uri="{FF2B5EF4-FFF2-40B4-BE49-F238E27FC236}">
                <a16:creationId xmlns:a16="http://schemas.microsoft.com/office/drawing/2014/main" id="{B3869619-3ED2-9C26-28F0-3B9E36D78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8301" y="222440"/>
            <a:ext cx="2055427" cy="2055427"/>
          </a:xfrm>
          <a:prstGeom prst="rect">
            <a:avLst/>
          </a:prstGeom>
        </p:spPr>
      </p:pic>
      <p:pic>
        <p:nvPicPr>
          <p:cNvPr id="4" name="Imagem 3" descr="Homem de terno e gravata sorrindo posando para foto&#10;&#10;Descrição gerada automaticamente">
            <a:extLst>
              <a:ext uri="{FF2B5EF4-FFF2-40B4-BE49-F238E27FC236}">
                <a16:creationId xmlns:a16="http://schemas.microsoft.com/office/drawing/2014/main" id="{3078881E-6FC8-E6F4-912E-3D00E7F59E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987" y="1098473"/>
            <a:ext cx="1677540" cy="16775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Imagem 6" descr="Pessoa posando para foto&#10;&#10;Descrição gerada automaticamente">
            <a:extLst>
              <a:ext uri="{FF2B5EF4-FFF2-40B4-BE49-F238E27FC236}">
                <a16:creationId xmlns:a16="http://schemas.microsoft.com/office/drawing/2014/main" id="{B8908CC9-0758-3B39-2AA5-9331F88A77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7020" y="2753083"/>
            <a:ext cx="1719543" cy="21398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m 9" descr="Homem de terno e gravata sorrindo posando para foto&#10;&#10;Descrição gerada automaticamente">
            <a:extLst>
              <a:ext uri="{FF2B5EF4-FFF2-40B4-BE49-F238E27FC236}">
                <a16:creationId xmlns:a16="http://schemas.microsoft.com/office/drawing/2014/main" id="{6ABB8FA9-A4FD-8120-06C7-E3BF72AD79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8291" y="2842016"/>
            <a:ext cx="1412053" cy="19620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44539C16-E78D-FDCF-D8C6-AD3154B95498}"/>
              </a:ext>
            </a:extLst>
          </p:cNvPr>
          <p:cNvSpPr txBox="1"/>
          <p:nvPr/>
        </p:nvSpPr>
        <p:spPr>
          <a:xfrm>
            <a:off x="7597326" y="4972447"/>
            <a:ext cx="2932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accent1"/>
                </a:solidFill>
              </a:rPr>
              <a:t>Garrett Pacheco, M.D.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0D1911FD-A8BC-435D-3FD6-BC37B833AFA9}"/>
              </a:ext>
            </a:extLst>
          </p:cNvPr>
          <p:cNvSpPr txBox="1"/>
          <p:nvPr/>
        </p:nvSpPr>
        <p:spPr>
          <a:xfrm>
            <a:off x="6274534" y="5602533"/>
            <a:ext cx="5666488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2400" dirty="0" err="1"/>
              <a:t>Airway</a:t>
            </a:r>
            <a:r>
              <a:rPr lang="pt-BR" sz="2400" dirty="0"/>
              <a:t> Management in </a:t>
            </a:r>
            <a:r>
              <a:rPr lang="pt-BR" sz="2400" dirty="0" err="1"/>
              <a:t>Infants</a:t>
            </a:r>
            <a:r>
              <a:rPr lang="pt-BR" sz="2400" dirty="0"/>
              <a:t> </a:t>
            </a:r>
            <a:r>
              <a:rPr lang="pt-BR" sz="2400" dirty="0" err="1"/>
              <a:t>and</a:t>
            </a:r>
            <a:r>
              <a:rPr lang="pt-BR" sz="2400" dirty="0"/>
              <a:t> </a:t>
            </a:r>
            <a:r>
              <a:rPr lang="pt-BR" sz="2400" dirty="0" err="1"/>
              <a:t>Children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491093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9490" y="222440"/>
            <a:ext cx="5075881" cy="2215111"/>
          </a:xfr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D45EDEC0-8590-1BFB-E51D-7D96EBB006FA}"/>
              </a:ext>
            </a:extLst>
          </p:cNvPr>
          <p:cNvSpPr txBox="1"/>
          <p:nvPr/>
        </p:nvSpPr>
        <p:spPr>
          <a:xfrm>
            <a:off x="5240231" y="2491496"/>
            <a:ext cx="1931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1"/>
                </a:solidFill>
              </a:rPr>
              <a:t>Daniel Perin, M.D.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60B3A79-E88B-9830-A0D5-32435BD10071}"/>
              </a:ext>
            </a:extLst>
          </p:cNvPr>
          <p:cNvSpPr txBox="1"/>
          <p:nvPr/>
        </p:nvSpPr>
        <p:spPr>
          <a:xfrm>
            <a:off x="5389973" y="2905961"/>
            <a:ext cx="1412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MODERATOR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407ACBA-946F-B41A-A17A-8CF4AD73CE10}"/>
              </a:ext>
            </a:extLst>
          </p:cNvPr>
          <p:cNvSpPr txBox="1"/>
          <p:nvPr/>
        </p:nvSpPr>
        <p:spPr>
          <a:xfrm>
            <a:off x="593687" y="6101472"/>
            <a:ext cx="26274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err="1">
                <a:solidFill>
                  <a:schemeClr val="accent1"/>
                </a:solidFill>
              </a:rPr>
              <a:t>Jarrod</a:t>
            </a:r>
            <a:r>
              <a:rPr lang="pt-BR" sz="2400" dirty="0">
                <a:solidFill>
                  <a:schemeClr val="accent1"/>
                </a:solidFill>
              </a:rPr>
              <a:t> </a:t>
            </a:r>
            <a:r>
              <a:rPr lang="pt-BR" sz="2400" dirty="0" err="1">
                <a:solidFill>
                  <a:schemeClr val="accent1"/>
                </a:solidFill>
              </a:rPr>
              <a:t>Mosier</a:t>
            </a:r>
            <a:r>
              <a:rPr lang="pt-BR" sz="2400" dirty="0">
                <a:solidFill>
                  <a:schemeClr val="accent1"/>
                </a:solidFill>
              </a:rPr>
              <a:t>, M.D.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E501DC71-B731-CDE6-70B7-65C54487C9CD}"/>
              </a:ext>
            </a:extLst>
          </p:cNvPr>
          <p:cNvSpPr txBox="1"/>
          <p:nvPr/>
        </p:nvSpPr>
        <p:spPr>
          <a:xfrm>
            <a:off x="4647773" y="84010"/>
            <a:ext cx="2710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u="sng" dirty="0" err="1"/>
              <a:t>DocMatter</a:t>
            </a:r>
            <a:r>
              <a:rPr lang="pt-BR" sz="2800" b="1" u="sng" dirty="0"/>
              <a:t> Cases</a:t>
            </a:r>
          </a:p>
        </p:txBody>
      </p:sp>
      <p:pic>
        <p:nvPicPr>
          <p:cNvPr id="63" name="Imagem 62">
            <a:extLst>
              <a:ext uri="{FF2B5EF4-FFF2-40B4-BE49-F238E27FC236}">
                <a16:creationId xmlns:a16="http://schemas.microsoft.com/office/drawing/2014/main" id="{B3869619-3ED2-9C26-28F0-3B9E36D78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2786" y="382124"/>
            <a:ext cx="2055427" cy="2055427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44539C16-E78D-FDCF-D8C6-AD3154B95498}"/>
              </a:ext>
            </a:extLst>
          </p:cNvPr>
          <p:cNvSpPr txBox="1"/>
          <p:nvPr/>
        </p:nvSpPr>
        <p:spPr>
          <a:xfrm>
            <a:off x="6206008" y="6133934"/>
            <a:ext cx="25629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accent1"/>
                </a:solidFill>
              </a:rPr>
              <a:t>Calvin Brown, M.D.</a:t>
            </a:r>
          </a:p>
        </p:txBody>
      </p:sp>
      <p:pic>
        <p:nvPicPr>
          <p:cNvPr id="3" name="Imagem 2" descr="Homem de óculos sorrindo&#10;&#10;Descrição gerada automaticamente">
            <a:extLst>
              <a:ext uri="{FF2B5EF4-FFF2-40B4-BE49-F238E27FC236}">
                <a16:creationId xmlns:a16="http://schemas.microsoft.com/office/drawing/2014/main" id="{52CB7F28-7023-1909-2418-7D4BBF0CB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4550" y="797192"/>
            <a:ext cx="1562900" cy="15629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F2437257-74A7-3AB9-1337-8244C87DBD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545" y="3502983"/>
            <a:ext cx="2013733" cy="253218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70ED1F22-2C16-0897-0C4C-9A316E807335}"/>
              </a:ext>
            </a:extLst>
          </p:cNvPr>
          <p:cNvSpPr txBox="1"/>
          <p:nvPr/>
        </p:nvSpPr>
        <p:spPr>
          <a:xfrm>
            <a:off x="3366008" y="6101471"/>
            <a:ext cx="2670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accent1"/>
                </a:solidFill>
              </a:rPr>
              <a:t>Lorraine Foley, M.D.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C03FAA32-9ADB-1C53-06DD-ABE2BC7EBFD9}"/>
              </a:ext>
            </a:extLst>
          </p:cNvPr>
          <p:cNvSpPr txBox="1"/>
          <p:nvPr/>
        </p:nvSpPr>
        <p:spPr>
          <a:xfrm>
            <a:off x="8848200" y="6138530"/>
            <a:ext cx="3293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chemeClr val="accent1"/>
                </a:solidFill>
              </a:rPr>
              <a:t>Ellen </a:t>
            </a:r>
            <a:r>
              <a:rPr lang="pt-BR" sz="2400" dirty="0" err="1">
                <a:solidFill>
                  <a:schemeClr val="accent1"/>
                </a:solidFill>
              </a:rPr>
              <a:t>O’Sullivan</a:t>
            </a:r>
            <a:r>
              <a:rPr lang="pt-BR" sz="2400" dirty="0">
                <a:solidFill>
                  <a:schemeClr val="accent1"/>
                </a:solidFill>
              </a:rPr>
              <a:t>, M.B.B.S.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A97E8B5-51C3-8CFC-F225-B1B754E66DF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426621" y="3566608"/>
            <a:ext cx="2347338" cy="246856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470694B-6A3D-6BD1-BF11-F2448C93A7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1684" y="3571029"/>
            <a:ext cx="2431501" cy="243150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D9950B2-F7A3-6DFE-F813-FFAAB6A4C8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03484" y="3582051"/>
            <a:ext cx="2409458" cy="240945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1898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3746911" cy="1635149"/>
          </a:xfr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EF5AA23-FE42-AA1F-25B5-75EEFAF79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574" y="3793852"/>
            <a:ext cx="1308120" cy="16351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F91197B-8DCA-D99C-E661-689C7235F5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327" y="3793852"/>
            <a:ext cx="1392338" cy="17404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C50FA26-04C3-013A-2153-4FF685A925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3642" y="3741416"/>
            <a:ext cx="1228920" cy="18501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8DF2423-E24C-EB0F-BC99-81205DCE25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7033" y="3744720"/>
            <a:ext cx="1228921" cy="17839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0B23ADA-D4ED-6954-D768-E9A65191C1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3368" y="3793852"/>
            <a:ext cx="1248519" cy="17347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F51404F6-3300-10C5-3B1F-A58C56F5DC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2559" y="788976"/>
            <a:ext cx="1672896" cy="16728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D45EDEC0-8590-1BFB-E51D-7D96EBB006FA}"/>
              </a:ext>
            </a:extLst>
          </p:cNvPr>
          <p:cNvSpPr txBox="1"/>
          <p:nvPr/>
        </p:nvSpPr>
        <p:spPr>
          <a:xfrm>
            <a:off x="5442559" y="2444012"/>
            <a:ext cx="2076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>
                <a:solidFill>
                  <a:schemeClr val="accent1"/>
                </a:solidFill>
              </a:rPr>
              <a:t>Carin</a:t>
            </a:r>
            <a:r>
              <a:rPr lang="pt-BR" dirty="0">
                <a:solidFill>
                  <a:schemeClr val="accent1"/>
                </a:solidFill>
              </a:rPr>
              <a:t> </a:t>
            </a:r>
            <a:r>
              <a:rPr lang="pt-BR" dirty="0" err="1">
                <a:solidFill>
                  <a:schemeClr val="accent1"/>
                </a:solidFill>
              </a:rPr>
              <a:t>Hagberg</a:t>
            </a:r>
            <a:r>
              <a:rPr lang="pt-BR" dirty="0">
                <a:solidFill>
                  <a:schemeClr val="accent1"/>
                </a:solidFill>
              </a:rPr>
              <a:t>, M.D.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60B3A79-E88B-9830-A0D5-32435BD10071}"/>
              </a:ext>
            </a:extLst>
          </p:cNvPr>
          <p:cNvSpPr txBox="1"/>
          <p:nvPr/>
        </p:nvSpPr>
        <p:spPr>
          <a:xfrm>
            <a:off x="5572980" y="2694816"/>
            <a:ext cx="1412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MODERATOR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407ACBA-946F-B41A-A17A-8CF4AD73CE10}"/>
              </a:ext>
            </a:extLst>
          </p:cNvPr>
          <p:cNvSpPr txBox="1"/>
          <p:nvPr/>
        </p:nvSpPr>
        <p:spPr>
          <a:xfrm>
            <a:off x="172815" y="5591549"/>
            <a:ext cx="1750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err="1">
                <a:solidFill>
                  <a:schemeClr val="accent1"/>
                </a:solidFill>
              </a:rPr>
              <a:t>Basem</a:t>
            </a:r>
            <a:r>
              <a:rPr lang="pt-BR" sz="1200" dirty="0">
                <a:solidFill>
                  <a:schemeClr val="accent1"/>
                </a:solidFill>
              </a:rPr>
              <a:t> </a:t>
            </a:r>
            <a:r>
              <a:rPr lang="pt-BR" sz="1200" dirty="0" err="1">
                <a:solidFill>
                  <a:schemeClr val="accent1"/>
                </a:solidFill>
              </a:rPr>
              <a:t>Abdelmalak</a:t>
            </a:r>
            <a:r>
              <a:rPr lang="pt-BR" sz="1200" dirty="0">
                <a:solidFill>
                  <a:schemeClr val="accent1"/>
                </a:solidFill>
              </a:rPr>
              <a:t>, M.D</a:t>
            </a:r>
            <a:r>
              <a:rPr lang="pt-BR" sz="1200" dirty="0"/>
              <a:t>.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6F62D69-BA30-7F47-2869-900A63D297C3}"/>
              </a:ext>
            </a:extLst>
          </p:cNvPr>
          <p:cNvSpPr txBox="1"/>
          <p:nvPr/>
        </p:nvSpPr>
        <p:spPr>
          <a:xfrm>
            <a:off x="2509979" y="5618463"/>
            <a:ext cx="14101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1"/>
                </a:solidFill>
              </a:rPr>
              <a:t>Sheila </a:t>
            </a:r>
            <a:r>
              <a:rPr lang="pt-BR" sz="1200" dirty="0" err="1">
                <a:solidFill>
                  <a:schemeClr val="accent1"/>
                </a:solidFill>
              </a:rPr>
              <a:t>Myatra</a:t>
            </a:r>
            <a:r>
              <a:rPr lang="pt-BR" sz="1200" dirty="0">
                <a:solidFill>
                  <a:schemeClr val="accent1"/>
                </a:solidFill>
              </a:rPr>
              <a:t>, M.D.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0A0E9CC-B880-C878-55AC-CAB66F2C69AA}"/>
              </a:ext>
            </a:extLst>
          </p:cNvPr>
          <p:cNvSpPr txBox="1"/>
          <p:nvPr/>
        </p:nvSpPr>
        <p:spPr>
          <a:xfrm>
            <a:off x="4974247" y="5678634"/>
            <a:ext cx="15032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1"/>
                </a:solidFill>
              </a:rPr>
              <a:t>Will </a:t>
            </a:r>
            <a:r>
              <a:rPr lang="pt-BR" sz="1200" dirty="0" err="1">
                <a:solidFill>
                  <a:schemeClr val="accent1"/>
                </a:solidFill>
              </a:rPr>
              <a:t>Rosenblatt</a:t>
            </a:r>
            <a:r>
              <a:rPr lang="pt-BR" sz="1200" dirty="0">
                <a:solidFill>
                  <a:schemeClr val="accent1"/>
                </a:solidFill>
              </a:rPr>
              <a:t>, M.D.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326F381-8219-F283-F9D1-ABEE2C464E4A}"/>
              </a:ext>
            </a:extLst>
          </p:cNvPr>
          <p:cNvSpPr txBox="1"/>
          <p:nvPr/>
        </p:nvSpPr>
        <p:spPr>
          <a:xfrm>
            <a:off x="7392042" y="5653308"/>
            <a:ext cx="13164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1"/>
                </a:solidFill>
              </a:rPr>
              <a:t>J. Adam Law, M.D.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5BCD1CA8-D00D-B132-3892-40C83AA6A90D}"/>
              </a:ext>
            </a:extLst>
          </p:cNvPr>
          <p:cNvSpPr txBox="1"/>
          <p:nvPr/>
        </p:nvSpPr>
        <p:spPr>
          <a:xfrm>
            <a:off x="9944549" y="5629108"/>
            <a:ext cx="1859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1"/>
                </a:solidFill>
              </a:rPr>
              <a:t>Nicholas </a:t>
            </a:r>
            <a:r>
              <a:rPr lang="pt-BR" sz="1200" dirty="0" err="1">
                <a:solidFill>
                  <a:schemeClr val="accent1"/>
                </a:solidFill>
              </a:rPr>
              <a:t>Chrimes</a:t>
            </a:r>
            <a:r>
              <a:rPr lang="pt-BR" sz="1200" dirty="0">
                <a:solidFill>
                  <a:schemeClr val="accent1"/>
                </a:solidFill>
              </a:rPr>
              <a:t>, M.B.B.S.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2712C7C0-293A-4F9D-DB31-46BE8DAE78D0}"/>
              </a:ext>
            </a:extLst>
          </p:cNvPr>
          <p:cNvSpPr txBox="1"/>
          <p:nvPr/>
        </p:nvSpPr>
        <p:spPr>
          <a:xfrm>
            <a:off x="7169235" y="5959130"/>
            <a:ext cx="2079031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sz="1200" dirty="0"/>
              <a:t>Canadian Airway Focus Group </a:t>
            </a:r>
          </a:p>
          <a:p>
            <a:pPr algn="ctr"/>
            <a:r>
              <a:rPr lang="pt-BR" sz="1200" dirty="0"/>
              <a:t>(CAFG) Guidelines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486CBA95-7492-F3DC-2A1E-91B004ADE470}"/>
              </a:ext>
            </a:extLst>
          </p:cNvPr>
          <p:cNvSpPr txBox="1"/>
          <p:nvPr/>
        </p:nvSpPr>
        <p:spPr>
          <a:xfrm>
            <a:off x="2183833" y="5914304"/>
            <a:ext cx="1944251" cy="2769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sz="1200" dirty="0"/>
              <a:t>ASA </a:t>
            </a:r>
            <a:r>
              <a:rPr lang="pt-BR" sz="1200" dirty="0" err="1"/>
              <a:t>Adult</a:t>
            </a:r>
            <a:r>
              <a:rPr lang="pt-BR" sz="1200" dirty="0"/>
              <a:t> </a:t>
            </a:r>
            <a:r>
              <a:rPr lang="pt-BR" sz="1200" dirty="0" err="1"/>
              <a:t>Infographic</a:t>
            </a:r>
            <a:r>
              <a:rPr lang="pt-BR" sz="1200" dirty="0"/>
              <a:t> Part 2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D126E315-6959-9BCF-5E76-1AE9D26AC920}"/>
              </a:ext>
            </a:extLst>
          </p:cNvPr>
          <p:cNvSpPr txBox="1"/>
          <p:nvPr/>
        </p:nvSpPr>
        <p:spPr>
          <a:xfrm>
            <a:off x="4655153" y="5945643"/>
            <a:ext cx="1944251" cy="2769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sz="1200" dirty="0"/>
              <a:t>ASA </a:t>
            </a:r>
            <a:r>
              <a:rPr lang="pt-BR" sz="1200" dirty="0" err="1"/>
              <a:t>Adult</a:t>
            </a:r>
            <a:r>
              <a:rPr lang="pt-BR" sz="1200" dirty="0"/>
              <a:t> </a:t>
            </a:r>
            <a:r>
              <a:rPr lang="pt-BR" sz="1200" dirty="0" err="1"/>
              <a:t>Infographic</a:t>
            </a:r>
            <a:r>
              <a:rPr lang="pt-BR" sz="1200" dirty="0"/>
              <a:t> Part 3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D26F3994-7D5D-0E5C-17DF-BBD62DA07DCD}"/>
              </a:ext>
            </a:extLst>
          </p:cNvPr>
          <p:cNvSpPr txBox="1"/>
          <p:nvPr/>
        </p:nvSpPr>
        <p:spPr>
          <a:xfrm>
            <a:off x="172815" y="5918086"/>
            <a:ext cx="166007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sz="1200" dirty="0"/>
              <a:t>ASA Decision Tree Tool</a:t>
            </a:r>
          </a:p>
          <a:p>
            <a:pPr algn="ctr"/>
            <a:r>
              <a:rPr lang="pt-BR" sz="1200" dirty="0"/>
              <a:t>Adult Infographic Part 1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935BE281-4728-7100-4DD9-7AC21A41D453}"/>
              </a:ext>
            </a:extLst>
          </p:cNvPr>
          <p:cNvSpPr txBox="1"/>
          <p:nvPr/>
        </p:nvSpPr>
        <p:spPr>
          <a:xfrm>
            <a:off x="9835727" y="5904837"/>
            <a:ext cx="207744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/>
              <a:t>Project for </a:t>
            </a:r>
          </a:p>
          <a:p>
            <a:pPr algn="ctr"/>
            <a:r>
              <a:rPr lang="pt-BR" sz="1200" dirty="0"/>
              <a:t>Universal Management of the Airway (PUMA) Guidelines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C47A9C1-2F62-9506-95E1-1FEC6BDFBBC4}"/>
              </a:ext>
            </a:extLst>
          </p:cNvPr>
          <p:cNvSpPr txBox="1"/>
          <p:nvPr/>
        </p:nvSpPr>
        <p:spPr>
          <a:xfrm>
            <a:off x="3689534" y="136208"/>
            <a:ext cx="5845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u="sng" dirty="0"/>
              <a:t>AIRWAY GUIDELINES SESSION</a:t>
            </a: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5C94F1A1-7219-A40C-F66C-1B1A12FE70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44549" y="94341"/>
            <a:ext cx="1612767" cy="16127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078C64-5391-F503-CEA0-476EC4712671}"/>
              </a:ext>
            </a:extLst>
          </p:cNvPr>
          <p:cNvSpPr/>
          <p:nvPr/>
        </p:nvSpPr>
        <p:spPr>
          <a:xfrm>
            <a:off x="115179" y="2995537"/>
            <a:ext cx="186568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ASA I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99CEA4D-3B1A-1BDC-442E-DE9D2DF7AFCA}"/>
              </a:ext>
            </a:extLst>
          </p:cNvPr>
          <p:cNvSpPr/>
          <p:nvPr/>
        </p:nvSpPr>
        <p:spPr>
          <a:xfrm>
            <a:off x="2223114" y="3026470"/>
            <a:ext cx="186568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ASA II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DB9B85C-DDAF-6F59-4EAB-6158D0557E8C}"/>
              </a:ext>
            </a:extLst>
          </p:cNvPr>
          <p:cNvSpPr/>
          <p:nvPr/>
        </p:nvSpPr>
        <p:spPr>
          <a:xfrm>
            <a:off x="4611792" y="3022588"/>
            <a:ext cx="186568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ASA III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C60360F-BA25-9322-1189-9E4FFC467613}"/>
              </a:ext>
            </a:extLst>
          </p:cNvPr>
          <p:cNvSpPr/>
          <p:nvPr/>
        </p:nvSpPr>
        <p:spPr>
          <a:xfrm>
            <a:off x="6944724" y="3043368"/>
            <a:ext cx="186568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CAFG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745DC6B-082F-EF84-3DA2-5693D3691AC7}"/>
              </a:ext>
            </a:extLst>
          </p:cNvPr>
          <p:cNvSpPr/>
          <p:nvPr/>
        </p:nvSpPr>
        <p:spPr>
          <a:xfrm>
            <a:off x="9800647" y="3029991"/>
            <a:ext cx="186568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PUMA</a:t>
            </a:r>
          </a:p>
        </p:txBody>
      </p:sp>
    </p:spTree>
    <p:extLst>
      <p:ext uri="{BB962C8B-B14F-4D97-AF65-F5344CB8AC3E}">
        <p14:creationId xmlns:p14="http://schemas.microsoft.com/office/powerpoint/2010/main" val="2865146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304" y="732268"/>
            <a:ext cx="3746911" cy="1635149"/>
          </a:xfr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D45EDEC0-8590-1BFB-E51D-7D96EBB006FA}"/>
              </a:ext>
            </a:extLst>
          </p:cNvPr>
          <p:cNvSpPr txBox="1"/>
          <p:nvPr/>
        </p:nvSpPr>
        <p:spPr>
          <a:xfrm>
            <a:off x="5037760" y="2384294"/>
            <a:ext cx="2116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1"/>
                </a:solidFill>
              </a:rPr>
              <a:t>George </a:t>
            </a:r>
            <a:r>
              <a:rPr lang="pt-BR" dirty="0" err="1">
                <a:solidFill>
                  <a:schemeClr val="accent1"/>
                </a:solidFill>
              </a:rPr>
              <a:t>Kovacs</a:t>
            </a:r>
            <a:r>
              <a:rPr lang="pt-BR" dirty="0">
                <a:solidFill>
                  <a:schemeClr val="accent1"/>
                </a:solidFill>
              </a:rPr>
              <a:t>, M.D.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60B3A79-E88B-9830-A0D5-32435BD10071}"/>
              </a:ext>
            </a:extLst>
          </p:cNvPr>
          <p:cNvSpPr txBox="1"/>
          <p:nvPr/>
        </p:nvSpPr>
        <p:spPr>
          <a:xfrm>
            <a:off x="5278994" y="2707892"/>
            <a:ext cx="1412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MODERATOR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407ACBA-946F-B41A-A17A-8CF4AD73CE10}"/>
              </a:ext>
            </a:extLst>
          </p:cNvPr>
          <p:cNvSpPr txBox="1"/>
          <p:nvPr/>
        </p:nvSpPr>
        <p:spPr>
          <a:xfrm>
            <a:off x="1993926" y="5480836"/>
            <a:ext cx="21114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>
                <a:solidFill>
                  <a:schemeClr val="accent1"/>
                </a:solidFill>
              </a:rPr>
              <a:t>David </a:t>
            </a:r>
            <a:r>
              <a:rPr lang="pt-BR" sz="1600" dirty="0" err="1">
                <a:solidFill>
                  <a:schemeClr val="accent1"/>
                </a:solidFill>
              </a:rPr>
              <a:t>Olvera</a:t>
            </a:r>
            <a:r>
              <a:rPr lang="pt-BR" sz="1600" dirty="0">
                <a:solidFill>
                  <a:schemeClr val="accent1"/>
                </a:solidFill>
              </a:rPr>
              <a:t>, NREMT-P</a:t>
            </a:r>
            <a:endParaRPr lang="pt-BR" sz="1600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6F62D69-BA30-7F47-2869-900A63D297C3}"/>
              </a:ext>
            </a:extLst>
          </p:cNvPr>
          <p:cNvSpPr txBox="1"/>
          <p:nvPr/>
        </p:nvSpPr>
        <p:spPr>
          <a:xfrm>
            <a:off x="8086600" y="5515855"/>
            <a:ext cx="1818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>
                <a:solidFill>
                  <a:schemeClr val="accent1"/>
                </a:solidFill>
              </a:rPr>
              <a:t>Sheila </a:t>
            </a:r>
            <a:r>
              <a:rPr lang="pt-BR" sz="1600" dirty="0" err="1">
                <a:solidFill>
                  <a:schemeClr val="accent1"/>
                </a:solidFill>
              </a:rPr>
              <a:t>Myatra</a:t>
            </a:r>
            <a:r>
              <a:rPr lang="pt-BR" sz="1600" dirty="0">
                <a:solidFill>
                  <a:schemeClr val="accent1"/>
                </a:solidFill>
              </a:rPr>
              <a:t>, M.D.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5BCD1CA8-D00D-B132-3892-40C83AA6A90D}"/>
              </a:ext>
            </a:extLst>
          </p:cNvPr>
          <p:cNvSpPr txBox="1"/>
          <p:nvPr/>
        </p:nvSpPr>
        <p:spPr>
          <a:xfrm>
            <a:off x="5084022" y="5449375"/>
            <a:ext cx="20239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>
                <a:solidFill>
                  <a:schemeClr val="accent1"/>
                </a:solidFill>
              </a:rPr>
              <a:t>Calvin Brown, III, M.D.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2712C7C0-293A-4F9D-DB31-46BE8DAE78D0}"/>
              </a:ext>
            </a:extLst>
          </p:cNvPr>
          <p:cNvSpPr txBox="1"/>
          <p:nvPr/>
        </p:nvSpPr>
        <p:spPr>
          <a:xfrm>
            <a:off x="7723045" y="5936187"/>
            <a:ext cx="258728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400" dirty="0" err="1"/>
              <a:t>Improving</a:t>
            </a:r>
            <a:r>
              <a:rPr lang="pt-BR" sz="1400" dirty="0"/>
              <a:t> </a:t>
            </a:r>
            <a:r>
              <a:rPr lang="pt-BR" sz="1400" dirty="0" err="1"/>
              <a:t>Airway</a:t>
            </a:r>
            <a:r>
              <a:rPr lang="pt-BR" sz="1400" dirty="0"/>
              <a:t> Management in </a:t>
            </a:r>
            <a:r>
              <a:rPr lang="pt-BR" sz="1400" dirty="0" err="1"/>
              <a:t>the</a:t>
            </a:r>
            <a:r>
              <a:rPr lang="pt-BR" sz="1400" dirty="0"/>
              <a:t> ICU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D26F3994-7D5D-0E5C-17DF-BBD62DA07DCD}"/>
              </a:ext>
            </a:extLst>
          </p:cNvPr>
          <p:cNvSpPr txBox="1"/>
          <p:nvPr/>
        </p:nvSpPr>
        <p:spPr>
          <a:xfrm>
            <a:off x="1668413" y="5918928"/>
            <a:ext cx="261427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Improving Airway Management in the Prehospital Setting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935BE281-4728-7100-4DD9-7AC21A41D453}"/>
              </a:ext>
            </a:extLst>
          </p:cNvPr>
          <p:cNvSpPr txBox="1"/>
          <p:nvPr/>
        </p:nvSpPr>
        <p:spPr>
          <a:xfrm>
            <a:off x="4802357" y="5916039"/>
            <a:ext cx="258728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400" dirty="0" err="1"/>
              <a:t>Improving</a:t>
            </a:r>
            <a:r>
              <a:rPr lang="pt-BR" sz="1400" dirty="0"/>
              <a:t> </a:t>
            </a:r>
            <a:r>
              <a:rPr lang="pt-BR" sz="1400" dirty="0" err="1"/>
              <a:t>Airway</a:t>
            </a:r>
            <a:r>
              <a:rPr lang="pt-BR" sz="1400" dirty="0"/>
              <a:t> Management in </a:t>
            </a:r>
            <a:r>
              <a:rPr lang="pt-BR" sz="1400" dirty="0" err="1"/>
              <a:t>the</a:t>
            </a:r>
            <a:r>
              <a:rPr lang="pt-BR" sz="1400" dirty="0"/>
              <a:t> ED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C47A9C1-2F62-9506-95E1-1FEC6BDFBBC4}"/>
              </a:ext>
            </a:extLst>
          </p:cNvPr>
          <p:cNvSpPr txBox="1"/>
          <p:nvPr/>
        </p:nvSpPr>
        <p:spPr>
          <a:xfrm>
            <a:off x="2352819" y="112478"/>
            <a:ext cx="7663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u="sng" dirty="0"/>
              <a:t>THE RICHARD AGHABABIAN EMERGENCY AIRWAY SESSION</a:t>
            </a: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5C94F1A1-7219-A40C-F66C-1B1A12FE7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9623" y="771527"/>
            <a:ext cx="1612767" cy="1612767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761B0D69-D055-B2E9-7777-2928282D68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5126" y="756673"/>
            <a:ext cx="1632100" cy="15863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angle"/>
            <a:bevelB prst="angle"/>
            <a:contourClr>
              <a:srgbClr val="FFFFFF"/>
            </a:contourClr>
          </a:sp3d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0EF83780-0150-2DAC-DF82-C5C8EFD605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773" y="3274966"/>
            <a:ext cx="2075554" cy="20755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15BAE6B7-FE61-C7C7-0BC5-9D3A5A06E4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7441" y="3207565"/>
            <a:ext cx="1644169" cy="21624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1CFA078-53CE-BE9C-9721-A47A037427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453" y="3283385"/>
            <a:ext cx="1995862" cy="20378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2CA9FAC-AFB9-2C0A-CBEE-DE47227363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159" y="2263759"/>
            <a:ext cx="1054278" cy="979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714D07E6-665A-44E5-2D60-21CE266B7F1A}"/>
              </a:ext>
            </a:extLst>
          </p:cNvPr>
          <p:cNvSpPr txBox="1"/>
          <p:nvPr/>
        </p:nvSpPr>
        <p:spPr>
          <a:xfrm>
            <a:off x="107188" y="3196771"/>
            <a:ext cx="16441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Richard Aghababian</a:t>
            </a:r>
          </a:p>
          <a:p>
            <a:pPr algn="ctr"/>
            <a:r>
              <a:rPr lang="en-US" sz="1400" dirty="0"/>
              <a:t>In Memoriam</a:t>
            </a:r>
          </a:p>
        </p:txBody>
      </p:sp>
    </p:spTree>
    <p:extLst>
      <p:ext uri="{BB962C8B-B14F-4D97-AF65-F5344CB8AC3E}">
        <p14:creationId xmlns:p14="http://schemas.microsoft.com/office/powerpoint/2010/main" val="3813361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123" y="0"/>
            <a:ext cx="5607050" cy="2446912"/>
          </a:xfrm>
        </p:spPr>
      </p:pic>
      <p:pic>
        <p:nvPicPr>
          <p:cNvPr id="7" name="Imagem 6" descr="Vista aérea de prédios e água ao fundo&#10;&#10;Descrição gerada automaticamente">
            <a:extLst>
              <a:ext uri="{FF2B5EF4-FFF2-40B4-BE49-F238E27FC236}">
                <a16:creationId xmlns:a16="http://schemas.microsoft.com/office/drawing/2014/main" id="{99EEBCB3-C0A5-1658-AFAC-E5EE9E777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0215" y="54892"/>
            <a:ext cx="3894791" cy="2577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458127D-88F5-670A-6F82-CCFD4C25BD60}"/>
              </a:ext>
            </a:extLst>
          </p:cNvPr>
          <p:cNvSpPr txBox="1"/>
          <p:nvPr/>
        </p:nvSpPr>
        <p:spPr>
          <a:xfrm>
            <a:off x="1927591" y="2819921"/>
            <a:ext cx="75760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u="sng" dirty="0"/>
              <a:t>DIFFICULT AIRWAY SOCIETY (DAS) LECTURE: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45AC374-8418-6B1E-8215-CAE55208227C}"/>
              </a:ext>
            </a:extLst>
          </p:cNvPr>
          <p:cNvSpPr txBox="1"/>
          <p:nvPr/>
        </p:nvSpPr>
        <p:spPr>
          <a:xfrm>
            <a:off x="3673130" y="4627720"/>
            <a:ext cx="2844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1"/>
                </a:solidFill>
              </a:rPr>
              <a:t>FAUZIA MIR, M.B.B.S.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241BF0F-6D51-8BE7-559B-2D1E1A425265}"/>
              </a:ext>
            </a:extLst>
          </p:cNvPr>
          <p:cNvSpPr txBox="1"/>
          <p:nvPr/>
        </p:nvSpPr>
        <p:spPr>
          <a:xfrm>
            <a:off x="3095856" y="3592611"/>
            <a:ext cx="3617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THE TRAUMATIZED AIRWAY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68E0F40-47B1-CC46-6C79-A2EAEED0A36E}"/>
              </a:ext>
            </a:extLst>
          </p:cNvPr>
          <p:cNvSpPr txBox="1"/>
          <p:nvPr/>
        </p:nvSpPr>
        <p:spPr>
          <a:xfrm>
            <a:off x="2873986" y="4981082"/>
            <a:ext cx="44209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 err="1"/>
              <a:t>St</a:t>
            </a:r>
            <a:r>
              <a:rPr lang="pt-BR" sz="2400" dirty="0"/>
              <a:t> Georges  </a:t>
            </a:r>
            <a:r>
              <a:rPr lang="pt-BR" sz="2400" dirty="0" err="1"/>
              <a:t>University</a:t>
            </a:r>
            <a:r>
              <a:rPr lang="pt-BR" sz="2400" dirty="0"/>
              <a:t> </a:t>
            </a:r>
            <a:r>
              <a:rPr lang="pt-BR" sz="2400" dirty="0" err="1"/>
              <a:t>Hospitals</a:t>
            </a:r>
            <a:r>
              <a:rPr lang="pt-BR" sz="2400" dirty="0"/>
              <a:t>,  NHS Foundation Trust</a:t>
            </a:r>
          </a:p>
          <a:p>
            <a:pPr algn="ctr"/>
            <a:r>
              <a:rPr lang="pt-BR" sz="2400" dirty="0"/>
              <a:t>London, United Kingdom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DA5E781-E4C9-4A59-CC7A-E357611EBD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7361" y="3800827"/>
            <a:ext cx="2577115" cy="25771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15523FA-B2BC-ACF8-2009-3484DB63F4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69" y="2682176"/>
            <a:ext cx="1931563" cy="193156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03EBB76-2093-BC80-7772-38D722BF3F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123" y="4981082"/>
            <a:ext cx="2183259" cy="145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7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123" y="0"/>
            <a:ext cx="5607050" cy="2446912"/>
          </a:xfrm>
        </p:spPr>
      </p:pic>
      <p:pic>
        <p:nvPicPr>
          <p:cNvPr id="7" name="Imagem 6" descr="Vista aérea de prédios e água ao fundo&#10;&#10;Descrição gerada automaticamente">
            <a:extLst>
              <a:ext uri="{FF2B5EF4-FFF2-40B4-BE49-F238E27FC236}">
                <a16:creationId xmlns:a16="http://schemas.microsoft.com/office/drawing/2014/main" id="{99EEBCB3-C0A5-1658-AFAC-E5EE9E777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9176" y="383021"/>
            <a:ext cx="3365830" cy="2227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458127D-88F5-670A-6F82-CCFD4C25BD60}"/>
              </a:ext>
            </a:extLst>
          </p:cNvPr>
          <p:cNvSpPr txBox="1"/>
          <p:nvPr/>
        </p:nvSpPr>
        <p:spPr>
          <a:xfrm>
            <a:off x="1927591" y="2819921"/>
            <a:ext cx="80620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u="sng" dirty="0"/>
              <a:t>EUROPEAN AIRWAY MANAGEMENT SOCIETY (EAMS) LECTURE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45AC374-8418-6B1E-8215-CAE55208227C}"/>
              </a:ext>
            </a:extLst>
          </p:cNvPr>
          <p:cNvSpPr txBox="1"/>
          <p:nvPr/>
        </p:nvSpPr>
        <p:spPr>
          <a:xfrm>
            <a:off x="2950393" y="4620813"/>
            <a:ext cx="44487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1"/>
                </a:solidFill>
              </a:rPr>
              <a:t>MICHAEL SELTZ KRISTENSEN, M.D.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241BF0F-6D51-8BE7-559B-2D1E1A425265}"/>
              </a:ext>
            </a:extLst>
          </p:cNvPr>
          <p:cNvSpPr txBox="1"/>
          <p:nvPr/>
        </p:nvSpPr>
        <p:spPr>
          <a:xfrm>
            <a:off x="1927591" y="3569126"/>
            <a:ext cx="7342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CONTROLLED VENTILATION WITH MINIMAL or NO DEVICE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68E0F40-47B1-CC46-6C79-A2EAEED0A36E}"/>
              </a:ext>
            </a:extLst>
          </p:cNvPr>
          <p:cNvSpPr txBox="1"/>
          <p:nvPr/>
        </p:nvSpPr>
        <p:spPr>
          <a:xfrm>
            <a:off x="3230437" y="5036733"/>
            <a:ext cx="36397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Copenhagen </a:t>
            </a:r>
            <a:r>
              <a:rPr lang="pt-BR" sz="2400" dirty="0" err="1"/>
              <a:t>University</a:t>
            </a:r>
            <a:r>
              <a:rPr lang="pt-BR" sz="2400" dirty="0"/>
              <a:t> Hospital Copenhagen, </a:t>
            </a:r>
            <a:r>
              <a:rPr lang="pt-BR" sz="2400" dirty="0" err="1"/>
              <a:t>Denmark</a:t>
            </a:r>
            <a:r>
              <a:rPr lang="pt-BR" sz="2400" dirty="0"/>
              <a:t>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64EDC46-C5D9-C98A-0EC0-D048AB6C50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8461" y="4120054"/>
            <a:ext cx="2205235" cy="22052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C768D85-EC36-C497-6293-84DBADEB08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837" y="5082478"/>
            <a:ext cx="1395972" cy="106472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6C0CB3A-1D7D-3781-2F69-DCC680F700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88" y="2446911"/>
            <a:ext cx="1585310" cy="119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00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6464" y="678251"/>
            <a:ext cx="4870224" cy="2125362"/>
          </a:xfr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F91197B-8DCA-D99C-E661-689C7235F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587" y="987143"/>
            <a:ext cx="2390357" cy="29879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D45EDEC0-8590-1BFB-E51D-7D96EBB006FA}"/>
              </a:ext>
            </a:extLst>
          </p:cNvPr>
          <p:cNvSpPr txBox="1"/>
          <p:nvPr/>
        </p:nvSpPr>
        <p:spPr>
          <a:xfrm>
            <a:off x="4697205" y="4161420"/>
            <a:ext cx="251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1"/>
                </a:solidFill>
              </a:rPr>
              <a:t>William </a:t>
            </a:r>
            <a:r>
              <a:rPr lang="pt-BR" dirty="0" err="1">
                <a:solidFill>
                  <a:schemeClr val="accent1"/>
                </a:solidFill>
              </a:rPr>
              <a:t>Rosenblatt</a:t>
            </a:r>
            <a:r>
              <a:rPr lang="pt-BR" dirty="0">
                <a:solidFill>
                  <a:schemeClr val="accent1"/>
                </a:solidFill>
              </a:rPr>
              <a:t>, M.D.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60B3A79-E88B-9830-A0D5-32435BD10071}"/>
              </a:ext>
            </a:extLst>
          </p:cNvPr>
          <p:cNvSpPr txBox="1"/>
          <p:nvPr/>
        </p:nvSpPr>
        <p:spPr>
          <a:xfrm>
            <a:off x="5027731" y="4642438"/>
            <a:ext cx="1974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7030A0"/>
                </a:solidFill>
              </a:rPr>
              <a:t>COURSE DIRECTOR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C47A9C1-2F62-9506-95E1-1FEC6BDFBBC4}"/>
              </a:ext>
            </a:extLst>
          </p:cNvPr>
          <p:cNvSpPr txBox="1"/>
          <p:nvPr/>
        </p:nvSpPr>
        <p:spPr>
          <a:xfrm>
            <a:off x="4088394" y="127561"/>
            <a:ext cx="364625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u="sng" dirty="0"/>
              <a:t>AIRWAY ON DEMAND</a:t>
            </a: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5C94F1A1-7219-A40C-F66C-1B1A12FE70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6504" y="681559"/>
            <a:ext cx="1777511" cy="1777511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D69857AD-ED1F-79B1-A443-A19C1647EF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5406" y="5265180"/>
            <a:ext cx="1211353" cy="12113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5460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163" y="250465"/>
            <a:ext cx="4242951" cy="1851621"/>
          </a:xfr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D45EDEC0-8590-1BFB-E51D-7D96EBB006FA}"/>
              </a:ext>
            </a:extLst>
          </p:cNvPr>
          <p:cNvSpPr txBox="1"/>
          <p:nvPr/>
        </p:nvSpPr>
        <p:spPr>
          <a:xfrm>
            <a:off x="5558188" y="2752911"/>
            <a:ext cx="2346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1"/>
                </a:solidFill>
              </a:rPr>
              <a:t>TRACEY STRAKER, M.D.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C47A9C1-2F62-9506-95E1-1FEC6BDFBBC4}"/>
              </a:ext>
            </a:extLst>
          </p:cNvPr>
          <p:cNvSpPr txBox="1"/>
          <p:nvPr/>
        </p:nvSpPr>
        <p:spPr>
          <a:xfrm>
            <a:off x="1380404" y="4388927"/>
            <a:ext cx="100989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b="1" u="sng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AIRWAY JEOPARDY WITH PRIZES!!!</a:t>
            </a: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5C94F1A1-7219-A40C-F66C-1B1A12FE7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8837" y="512595"/>
            <a:ext cx="1612767" cy="161276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946B9FF-FF46-D4AA-75C5-2D926CA42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5953" y="373224"/>
            <a:ext cx="2302979" cy="23029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rminador 5">
            <a:extLst>
              <a:ext uri="{FF2B5EF4-FFF2-40B4-BE49-F238E27FC236}">
                <a16:creationId xmlns:a16="http://schemas.microsoft.com/office/drawing/2014/main" id="{BE86F4E0-B925-070B-8649-746C78590651}"/>
              </a:ext>
            </a:extLst>
          </p:cNvPr>
          <p:cNvSpPr/>
          <p:nvPr/>
        </p:nvSpPr>
        <p:spPr>
          <a:xfrm>
            <a:off x="4342611" y="5780558"/>
            <a:ext cx="4204230" cy="826977"/>
          </a:xfrm>
          <a:prstGeom prst="flowChartTermina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Broadway" panose="020F0502020204030204" pitchFamily="34" charset="0"/>
                <a:cs typeface="Broadway" panose="020F0502020204030204" pitchFamily="34" charset="0"/>
              </a:rPr>
              <a:t>JEOPARDY!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D18E8BA-C494-E564-249C-0FE4813CE172}"/>
              </a:ext>
            </a:extLst>
          </p:cNvPr>
          <p:cNvSpPr txBox="1"/>
          <p:nvPr/>
        </p:nvSpPr>
        <p:spPr>
          <a:xfrm>
            <a:off x="4342611" y="3550375"/>
            <a:ext cx="3840923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TRAINEE SESSION</a:t>
            </a:r>
          </a:p>
        </p:txBody>
      </p:sp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5908E27A-3323-FED0-4E78-D2C9F52453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402523">
            <a:off x="1450705" y="2397791"/>
            <a:ext cx="1292046" cy="1847223"/>
          </a:xfrm>
          <a:prstGeom prst="rect">
            <a:avLst/>
          </a:prstGeom>
        </p:spPr>
      </p:pic>
      <p:pic>
        <p:nvPicPr>
          <p:cNvPr id="10" name="Picture 9" descr="Graphical user interface, application, map&#10;&#10;Description automatically generated">
            <a:extLst>
              <a:ext uri="{FF2B5EF4-FFF2-40B4-BE49-F238E27FC236}">
                <a16:creationId xmlns:a16="http://schemas.microsoft.com/office/drawing/2014/main" id="{D70C2C61-AC90-60F8-0FC4-C4A34A3DF4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39763">
            <a:off x="8884716" y="2330056"/>
            <a:ext cx="1408243" cy="182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10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669" y="221538"/>
            <a:ext cx="3871730" cy="1689620"/>
          </a:xfr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D45EDEC0-8590-1BFB-E51D-7D96EBB006FA}"/>
              </a:ext>
            </a:extLst>
          </p:cNvPr>
          <p:cNvSpPr txBox="1"/>
          <p:nvPr/>
        </p:nvSpPr>
        <p:spPr>
          <a:xfrm>
            <a:off x="5758340" y="2239953"/>
            <a:ext cx="1877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1"/>
                </a:solidFill>
              </a:rPr>
              <a:t>David Wong, M.D.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C47A9C1-2F62-9506-95E1-1FEC6BDFBBC4}"/>
              </a:ext>
            </a:extLst>
          </p:cNvPr>
          <p:cNvSpPr txBox="1"/>
          <p:nvPr/>
        </p:nvSpPr>
        <p:spPr>
          <a:xfrm>
            <a:off x="4066159" y="52913"/>
            <a:ext cx="52336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u="sng" dirty="0"/>
              <a:t>CHALLENGING AIRWAY CASES</a:t>
            </a: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5C94F1A1-7219-A40C-F66C-1B1A12FE7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7596" y="712760"/>
            <a:ext cx="1612767" cy="161276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81D3323-2349-9AA9-8B31-BE00982FF7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944" y="734030"/>
            <a:ext cx="1265075" cy="15255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0001CF5D-E67B-61F6-2BE5-CFEFFD44D8DD}"/>
              </a:ext>
            </a:extLst>
          </p:cNvPr>
          <p:cNvSpPr txBox="1"/>
          <p:nvPr/>
        </p:nvSpPr>
        <p:spPr>
          <a:xfrm>
            <a:off x="5976970" y="2500827"/>
            <a:ext cx="1412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MODERATOR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50873BE-E8AE-9472-EFE9-94FACD80C4C6}"/>
              </a:ext>
            </a:extLst>
          </p:cNvPr>
          <p:cNvSpPr txBox="1"/>
          <p:nvPr/>
        </p:nvSpPr>
        <p:spPr>
          <a:xfrm>
            <a:off x="4071672" y="5433446"/>
            <a:ext cx="43243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b="1" u="sng" dirty="0">
                <a:solidFill>
                  <a:srgbClr val="0070C0"/>
                </a:solidFill>
              </a:rPr>
              <a:t>EXPERT PANEL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D1F0BE0-0397-81A7-15C3-EFBD14946D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5406" y="2989179"/>
            <a:ext cx="1237672" cy="14801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B3EB209-A44E-E671-ACEE-F4213CF304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4714" y="2618182"/>
            <a:ext cx="1221981" cy="15552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50AB9FA-B518-D7EE-2CE7-A05A0388F6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7908" y="3197669"/>
            <a:ext cx="1521956" cy="15219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293F6D0-39BD-2644-7ADB-5D053D8652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52177" y="2751913"/>
            <a:ext cx="1612767" cy="15391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1485804D-8614-1860-F6B7-8EFEF64EDE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04699" y="4843933"/>
            <a:ext cx="1201076" cy="150134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8515E681-5F27-8287-C608-09F2654AC5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14790" y="4824608"/>
            <a:ext cx="1231994" cy="15399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357DE790-03A2-61C5-6119-A57E01282D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51882" y="2624760"/>
            <a:ext cx="1555348" cy="15219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32D5D400-06EF-89F2-C7BC-D8D4A71B4F1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51297" y="2609285"/>
            <a:ext cx="1407466" cy="150134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E470103F-8982-DCC0-A268-547EE68DBC22}"/>
              </a:ext>
            </a:extLst>
          </p:cNvPr>
          <p:cNvSpPr txBox="1"/>
          <p:nvPr/>
        </p:nvSpPr>
        <p:spPr>
          <a:xfrm>
            <a:off x="834804" y="4496875"/>
            <a:ext cx="14761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1"/>
                </a:solidFill>
              </a:rPr>
              <a:t>Lauren </a:t>
            </a:r>
            <a:r>
              <a:rPr lang="pt-BR" sz="1200" dirty="0" err="1">
                <a:solidFill>
                  <a:schemeClr val="accent1"/>
                </a:solidFill>
              </a:rPr>
              <a:t>Berkow</a:t>
            </a:r>
            <a:r>
              <a:rPr lang="pt-BR" sz="1200" dirty="0">
                <a:solidFill>
                  <a:schemeClr val="accent1"/>
                </a:solidFill>
              </a:rPr>
              <a:t>, M.D.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B97B0C4-5420-60F7-5933-FBC6F78836A1}"/>
              </a:ext>
            </a:extLst>
          </p:cNvPr>
          <p:cNvSpPr txBox="1"/>
          <p:nvPr/>
        </p:nvSpPr>
        <p:spPr>
          <a:xfrm>
            <a:off x="2061941" y="6392843"/>
            <a:ext cx="15032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1"/>
                </a:solidFill>
              </a:rPr>
              <a:t>Will </a:t>
            </a:r>
            <a:r>
              <a:rPr lang="pt-BR" sz="1200" dirty="0" err="1">
                <a:solidFill>
                  <a:schemeClr val="accent1"/>
                </a:solidFill>
              </a:rPr>
              <a:t>Rosenblatt</a:t>
            </a:r>
            <a:r>
              <a:rPr lang="pt-BR" sz="1200" dirty="0">
                <a:solidFill>
                  <a:schemeClr val="accent1"/>
                </a:solidFill>
              </a:rPr>
              <a:t>, M.D.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04E566C-F23B-6DB5-42F3-9E22FB398F2E}"/>
              </a:ext>
            </a:extLst>
          </p:cNvPr>
          <p:cNvSpPr txBox="1"/>
          <p:nvPr/>
        </p:nvSpPr>
        <p:spPr>
          <a:xfrm>
            <a:off x="7880440" y="4197865"/>
            <a:ext cx="17200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1"/>
                </a:solidFill>
              </a:rPr>
              <a:t>Elizabeth </a:t>
            </a:r>
            <a:r>
              <a:rPr lang="pt-BR" sz="1200" dirty="0" err="1">
                <a:solidFill>
                  <a:schemeClr val="accent1"/>
                </a:solidFill>
              </a:rPr>
              <a:t>Behringer</a:t>
            </a:r>
            <a:r>
              <a:rPr lang="pt-BR" sz="1200" dirty="0">
                <a:solidFill>
                  <a:schemeClr val="accent1"/>
                </a:solidFill>
              </a:rPr>
              <a:t>, M.D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6AD919B9-13E7-4B9C-03CA-F2165C60437D}"/>
              </a:ext>
            </a:extLst>
          </p:cNvPr>
          <p:cNvSpPr txBox="1"/>
          <p:nvPr/>
        </p:nvSpPr>
        <p:spPr>
          <a:xfrm>
            <a:off x="8946890" y="6416834"/>
            <a:ext cx="16066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1"/>
                </a:solidFill>
              </a:rPr>
              <a:t>Sim </a:t>
            </a:r>
            <a:r>
              <a:rPr lang="pt-BR" sz="1200" dirty="0" err="1">
                <a:solidFill>
                  <a:schemeClr val="accent1"/>
                </a:solidFill>
              </a:rPr>
              <a:t>Jagannathan</a:t>
            </a:r>
            <a:r>
              <a:rPr lang="pt-BR" sz="1200" dirty="0">
                <a:solidFill>
                  <a:schemeClr val="accent1"/>
                </a:solidFill>
              </a:rPr>
              <a:t>, M.D.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A183011-CEBC-7661-CA94-ECC24B547D40}"/>
              </a:ext>
            </a:extLst>
          </p:cNvPr>
          <p:cNvSpPr txBox="1"/>
          <p:nvPr/>
        </p:nvSpPr>
        <p:spPr>
          <a:xfrm>
            <a:off x="2586713" y="4232740"/>
            <a:ext cx="14205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err="1">
                <a:solidFill>
                  <a:schemeClr val="accent1"/>
                </a:solidFill>
              </a:rPr>
              <a:t>Tracey</a:t>
            </a:r>
            <a:r>
              <a:rPr lang="pt-BR" sz="1200" dirty="0">
                <a:solidFill>
                  <a:schemeClr val="accent1"/>
                </a:solidFill>
              </a:rPr>
              <a:t> </a:t>
            </a:r>
            <a:r>
              <a:rPr lang="pt-BR" sz="1200" dirty="0" err="1">
                <a:solidFill>
                  <a:schemeClr val="accent1"/>
                </a:solidFill>
              </a:rPr>
              <a:t>Straker</a:t>
            </a:r>
            <a:r>
              <a:rPr lang="pt-BR" sz="1200" dirty="0">
                <a:solidFill>
                  <a:schemeClr val="accent1"/>
                </a:solidFill>
              </a:rPr>
              <a:t>, M.D.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9C97503E-B26D-1351-C5A4-4DE7E7F4C6C5}"/>
              </a:ext>
            </a:extLst>
          </p:cNvPr>
          <p:cNvSpPr txBox="1"/>
          <p:nvPr/>
        </p:nvSpPr>
        <p:spPr>
          <a:xfrm>
            <a:off x="10025546" y="4291064"/>
            <a:ext cx="15020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1"/>
                </a:solidFill>
              </a:rPr>
              <a:t>Richard </a:t>
            </a:r>
            <a:r>
              <a:rPr lang="pt-BR" sz="1200" dirty="0" err="1">
                <a:solidFill>
                  <a:schemeClr val="accent1"/>
                </a:solidFill>
              </a:rPr>
              <a:t>Galgon</a:t>
            </a:r>
            <a:r>
              <a:rPr lang="pt-BR" sz="1200" dirty="0">
                <a:solidFill>
                  <a:schemeClr val="accent1"/>
                </a:solidFill>
              </a:rPr>
              <a:t>, M.D.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4B0BF195-EF12-F1CB-2B79-F4DAE797256C}"/>
              </a:ext>
            </a:extLst>
          </p:cNvPr>
          <p:cNvSpPr txBox="1"/>
          <p:nvPr/>
        </p:nvSpPr>
        <p:spPr>
          <a:xfrm>
            <a:off x="4400865" y="4362926"/>
            <a:ext cx="1407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err="1">
                <a:solidFill>
                  <a:schemeClr val="accent1"/>
                </a:solidFill>
              </a:rPr>
              <a:t>Jarrod</a:t>
            </a:r>
            <a:r>
              <a:rPr lang="pt-BR" sz="1200" dirty="0">
                <a:solidFill>
                  <a:schemeClr val="accent1"/>
                </a:solidFill>
              </a:rPr>
              <a:t> </a:t>
            </a:r>
            <a:r>
              <a:rPr lang="pt-BR" sz="1200" dirty="0" err="1">
                <a:solidFill>
                  <a:schemeClr val="accent1"/>
                </a:solidFill>
              </a:rPr>
              <a:t>Mosier</a:t>
            </a:r>
            <a:r>
              <a:rPr lang="pt-BR" sz="1200" dirty="0">
                <a:solidFill>
                  <a:schemeClr val="accent1"/>
                </a:solidFill>
              </a:rPr>
              <a:t>, M.D.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BF2AA0AE-C4DA-248D-02FF-5387BCFBA938}"/>
              </a:ext>
            </a:extLst>
          </p:cNvPr>
          <p:cNvSpPr txBox="1"/>
          <p:nvPr/>
        </p:nvSpPr>
        <p:spPr>
          <a:xfrm>
            <a:off x="6143104" y="4773874"/>
            <a:ext cx="14411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accent1"/>
                </a:solidFill>
              </a:rPr>
              <a:t>Patrick </a:t>
            </a:r>
            <a:r>
              <a:rPr lang="pt-BR" sz="1200" dirty="0" err="1">
                <a:solidFill>
                  <a:schemeClr val="accent1"/>
                </a:solidFill>
              </a:rPr>
              <a:t>Olomu</a:t>
            </a:r>
            <a:r>
              <a:rPr lang="pt-BR" sz="1200" dirty="0">
                <a:solidFill>
                  <a:schemeClr val="accent1"/>
                </a:solidFill>
              </a:rPr>
              <a:t>, M.D.</a:t>
            </a:r>
          </a:p>
        </p:txBody>
      </p:sp>
    </p:spTree>
    <p:extLst>
      <p:ext uri="{BB962C8B-B14F-4D97-AF65-F5344CB8AC3E}">
        <p14:creationId xmlns:p14="http://schemas.microsoft.com/office/powerpoint/2010/main" val="2607317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103" y="164773"/>
            <a:ext cx="6489700" cy="2832100"/>
          </a:xfrm>
        </p:spPr>
      </p:pic>
      <p:pic>
        <p:nvPicPr>
          <p:cNvPr id="7" name="Imagem 6" descr="Vista aérea de prédios e água ao fundo&#10;&#10;Descrição gerada automaticamente">
            <a:extLst>
              <a:ext uri="{FF2B5EF4-FFF2-40B4-BE49-F238E27FC236}">
                <a16:creationId xmlns:a16="http://schemas.microsoft.com/office/drawing/2014/main" id="{99EEBCB3-C0A5-1658-AFAC-E5EE9E777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0931" y="235081"/>
            <a:ext cx="4385746" cy="2901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458127D-88F5-670A-6F82-CCFD4C25BD60}"/>
              </a:ext>
            </a:extLst>
          </p:cNvPr>
          <p:cNvSpPr txBox="1"/>
          <p:nvPr/>
        </p:nvSpPr>
        <p:spPr>
          <a:xfrm>
            <a:off x="3567953" y="3537962"/>
            <a:ext cx="47479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u="sng" dirty="0"/>
              <a:t>CALL FOR ABSTRACTS!!!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45AC374-8418-6B1E-8215-CAE55208227C}"/>
              </a:ext>
            </a:extLst>
          </p:cNvPr>
          <p:cNvSpPr txBox="1"/>
          <p:nvPr/>
        </p:nvSpPr>
        <p:spPr>
          <a:xfrm>
            <a:off x="1694346" y="4371302"/>
            <a:ext cx="8803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Be part of one of the most rewarding sessions of the annual meeting.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97480AC-53F1-AB7D-9197-4B6407C3EBC9}"/>
              </a:ext>
            </a:extLst>
          </p:cNvPr>
          <p:cNvSpPr txBox="1"/>
          <p:nvPr/>
        </p:nvSpPr>
        <p:spPr>
          <a:xfrm>
            <a:off x="1968835" y="4970485"/>
            <a:ext cx="8061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Submit your abstract for consideration as a poster presentation.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EC39BB4-E423-CC35-5C8E-D80B03AF2BC3}"/>
              </a:ext>
            </a:extLst>
          </p:cNvPr>
          <p:cNvSpPr txBox="1"/>
          <p:nvPr/>
        </p:nvSpPr>
        <p:spPr>
          <a:xfrm>
            <a:off x="2279817" y="5569668"/>
            <a:ext cx="7439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top 3 abstracts will be eligible for oral presentation!!!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241BF0F-6D51-8BE7-559B-2D1E1A425265}"/>
              </a:ext>
            </a:extLst>
          </p:cNvPr>
          <p:cNvSpPr txBox="1"/>
          <p:nvPr/>
        </p:nvSpPr>
        <p:spPr>
          <a:xfrm>
            <a:off x="1200556" y="6168851"/>
            <a:ext cx="9553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Final submission deadline will be </a:t>
            </a:r>
            <a:r>
              <a:rPr lang="en-US" sz="2400" dirty="0">
                <a:solidFill>
                  <a:schemeClr val="accent1"/>
                </a:solidFill>
              </a:rPr>
              <a:t>Friday, August 5th, 2022</a:t>
            </a:r>
            <a:r>
              <a:rPr lang="en-US" sz="2400" dirty="0"/>
              <a:t>, by Midnight EST.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0881DD23-D802-973E-672C-2C33F54E33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44" y="2589113"/>
            <a:ext cx="1356610" cy="135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248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805" y="176249"/>
            <a:ext cx="6489700" cy="2832100"/>
          </a:xfrm>
        </p:spPr>
      </p:pic>
      <p:pic>
        <p:nvPicPr>
          <p:cNvPr id="7" name="Imagem 6" descr="Vista aérea de prédios e água ao fundo&#10;&#10;Descrição gerada automaticamente">
            <a:extLst>
              <a:ext uri="{FF2B5EF4-FFF2-40B4-BE49-F238E27FC236}">
                <a16:creationId xmlns:a16="http://schemas.microsoft.com/office/drawing/2014/main" id="{99EEBCB3-C0A5-1658-AFAC-E5EE9E777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0467" y="299047"/>
            <a:ext cx="2829130" cy="1871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458127D-88F5-670A-6F82-CCFD4C25BD60}"/>
              </a:ext>
            </a:extLst>
          </p:cNvPr>
          <p:cNvSpPr txBox="1"/>
          <p:nvPr/>
        </p:nvSpPr>
        <p:spPr>
          <a:xfrm>
            <a:off x="4426969" y="3198167"/>
            <a:ext cx="2479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u="sng" dirty="0"/>
              <a:t>PRO/CON DEBATE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45AC374-8418-6B1E-8215-CAE55208227C}"/>
              </a:ext>
            </a:extLst>
          </p:cNvPr>
          <p:cNvSpPr txBox="1"/>
          <p:nvPr/>
        </p:nvSpPr>
        <p:spPr>
          <a:xfrm>
            <a:off x="1272321" y="5542817"/>
            <a:ext cx="17558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RAPID</a:t>
            </a:r>
          </a:p>
          <a:p>
            <a:pPr algn="ctr"/>
            <a:r>
              <a:rPr lang="en-US" sz="2400" dirty="0"/>
              <a:t> SEQUENCE </a:t>
            </a:r>
          </a:p>
          <a:p>
            <a:pPr algn="ctr"/>
            <a:r>
              <a:rPr lang="en-US" sz="2400" dirty="0"/>
              <a:t>INTUBATION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241BF0F-6D51-8BE7-559B-2D1E1A425265}"/>
              </a:ext>
            </a:extLst>
          </p:cNvPr>
          <p:cNvSpPr txBox="1"/>
          <p:nvPr/>
        </p:nvSpPr>
        <p:spPr>
          <a:xfrm>
            <a:off x="3152746" y="3583085"/>
            <a:ext cx="5477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PHYSIOLOGICALLY DIFFICULT AIRWAY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BB3E4B8-9727-D865-A255-FDF46321CC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8303" y="3008349"/>
            <a:ext cx="2184091" cy="21228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8729756F-9D84-3B9B-6A99-279195A6CCC6}"/>
              </a:ext>
            </a:extLst>
          </p:cNvPr>
          <p:cNvSpPr txBox="1"/>
          <p:nvPr/>
        </p:nvSpPr>
        <p:spPr>
          <a:xfrm>
            <a:off x="8973575" y="5624817"/>
            <a:ext cx="17558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AWAKE </a:t>
            </a:r>
          </a:p>
          <a:p>
            <a:pPr algn="ctr"/>
            <a:r>
              <a:rPr lang="en-US" sz="2400" dirty="0"/>
              <a:t>TRACHEAL </a:t>
            </a:r>
          </a:p>
          <a:p>
            <a:pPr algn="ctr"/>
            <a:r>
              <a:rPr lang="en-US" sz="2400" dirty="0"/>
              <a:t>INTUBATION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3E0D954-73AC-9210-0BA9-271084CCAC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3529" y="4305313"/>
            <a:ext cx="2206772" cy="22067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m 13" descr="Homem de terno e camisa branca&#10;&#10;Descrição gerada automaticamente">
            <a:extLst>
              <a:ext uri="{FF2B5EF4-FFF2-40B4-BE49-F238E27FC236}">
                <a16:creationId xmlns:a16="http://schemas.microsoft.com/office/drawing/2014/main" id="{98D4E6BB-C342-4279-ECF9-45AB1947CC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7797" y="3055945"/>
            <a:ext cx="1528551" cy="20752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868FDEAD-F335-5853-C2D3-568121428837}"/>
              </a:ext>
            </a:extLst>
          </p:cNvPr>
          <p:cNvSpPr txBox="1"/>
          <p:nvPr/>
        </p:nvSpPr>
        <p:spPr>
          <a:xfrm>
            <a:off x="8735211" y="5324198"/>
            <a:ext cx="2325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1"/>
                </a:solidFill>
              </a:rPr>
              <a:t>GEORGE KOVACS, M.D.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900ABCB-682C-1B74-FA7A-DA98C20A935A}"/>
              </a:ext>
            </a:extLst>
          </p:cNvPr>
          <p:cNvSpPr txBox="1"/>
          <p:nvPr/>
        </p:nvSpPr>
        <p:spPr>
          <a:xfrm>
            <a:off x="1401523" y="5255485"/>
            <a:ext cx="1690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1"/>
                </a:solidFill>
              </a:rPr>
              <a:t>MIKE AZIZ, M.D.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BE037DC1-F545-6606-BCEF-417D91B470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548" y="105701"/>
            <a:ext cx="1145509" cy="1145509"/>
          </a:xfrm>
          <a:prstGeom prst="rect">
            <a:avLst/>
          </a:prstGeom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D34718E7-4D5F-B3CF-7EBB-BE745F2D1598}"/>
              </a:ext>
            </a:extLst>
          </p:cNvPr>
          <p:cNvGrpSpPr/>
          <p:nvPr/>
        </p:nvGrpSpPr>
        <p:grpSpPr>
          <a:xfrm>
            <a:off x="9898094" y="678455"/>
            <a:ext cx="1870640" cy="1981150"/>
            <a:chOff x="10082204" y="183473"/>
            <a:chExt cx="1870640" cy="1981150"/>
          </a:xfrm>
        </p:grpSpPr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35C35F09-21E7-AA50-540D-CC2E702ECC1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306324" y="183473"/>
              <a:ext cx="1422400" cy="14224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3E8251E8-2A0B-364B-0EA8-020248E3F920}"/>
                </a:ext>
              </a:extLst>
            </p:cNvPr>
            <p:cNvSpPr txBox="1"/>
            <p:nvPr/>
          </p:nvSpPr>
          <p:spPr>
            <a:xfrm>
              <a:off x="10082204" y="1643264"/>
              <a:ext cx="18706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/>
                  </a:solidFill>
                </a:rPr>
                <a:t>TRACEY STRAKER, M.D</a:t>
              </a:r>
              <a:r>
                <a:rPr lang="en-US" sz="1400" dirty="0"/>
                <a:t>.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AD4F4A54-197F-9133-C182-0ACCA678E975}"/>
                </a:ext>
              </a:extLst>
            </p:cNvPr>
            <p:cNvSpPr txBox="1"/>
            <p:nvPr/>
          </p:nvSpPr>
          <p:spPr>
            <a:xfrm>
              <a:off x="10346832" y="1856846"/>
              <a:ext cx="11433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MODERATOR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4086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6386" y="-12642"/>
            <a:ext cx="6489700" cy="2832100"/>
          </a:xfrm>
        </p:spPr>
      </p:pic>
      <p:pic>
        <p:nvPicPr>
          <p:cNvPr id="7" name="Imagem 6" descr="Vista aérea de prédios e água ao fundo&#10;&#10;Descrição gerada automaticamente">
            <a:extLst>
              <a:ext uri="{FF2B5EF4-FFF2-40B4-BE49-F238E27FC236}">
                <a16:creationId xmlns:a16="http://schemas.microsoft.com/office/drawing/2014/main" id="{99EEBCB3-C0A5-1658-AFAC-E5EE9E777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5097" y="75553"/>
            <a:ext cx="2475873" cy="1638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458127D-88F5-670A-6F82-CCFD4C25BD60}"/>
              </a:ext>
            </a:extLst>
          </p:cNvPr>
          <p:cNvSpPr txBox="1"/>
          <p:nvPr/>
        </p:nvSpPr>
        <p:spPr>
          <a:xfrm>
            <a:off x="4533605" y="3132484"/>
            <a:ext cx="2479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u="sng" dirty="0"/>
              <a:t>PRO/CON DEBATE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45AC374-8418-6B1E-8215-CAE55208227C}"/>
              </a:ext>
            </a:extLst>
          </p:cNvPr>
          <p:cNvSpPr txBox="1"/>
          <p:nvPr/>
        </p:nvSpPr>
        <p:spPr>
          <a:xfrm>
            <a:off x="1697646" y="5789839"/>
            <a:ext cx="17558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EARLY</a:t>
            </a:r>
          </a:p>
          <a:p>
            <a:pPr algn="ctr"/>
            <a:r>
              <a:rPr lang="en-US" sz="2400" dirty="0"/>
              <a:t>INTUBATION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241BF0F-6D51-8BE7-559B-2D1E1A425265}"/>
              </a:ext>
            </a:extLst>
          </p:cNvPr>
          <p:cNvSpPr txBox="1"/>
          <p:nvPr/>
        </p:nvSpPr>
        <p:spPr>
          <a:xfrm>
            <a:off x="3997397" y="3664072"/>
            <a:ext cx="4305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THE HYPOXEMIC COVID PATIENT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729756F-9D84-3B9B-6A99-279195A6CCC6}"/>
              </a:ext>
            </a:extLst>
          </p:cNvPr>
          <p:cNvSpPr txBox="1"/>
          <p:nvPr/>
        </p:nvSpPr>
        <p:spPr>
          <a:xfrm>
            <a:off x="8934298" y="5771650"/>
            <a:ext cx="17558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LATE</a:t>
            </a:r>
          </a:p>
          <a:p>
            <a:pPr algn="ctr"/>
            <a:r>
              <a:rPr lang="en-US" sz="2400" dirty="0"/>
              <a:t>INTUBATION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3E0D954-73AC-9210-0BA9-271084CCAC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7659" y="4295578"/>
            <a:ext cx="2206772" cy="220677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8C6DC04D-E156-BC38-ED44-4870D60837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0356" y="3077968"/>
            <a:ext cx="1576267" cy="22067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D985C03-7845-0D31-C7D5-4EA0367457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4298" y="3077969"/>
            <a:ext cx="1588207" cy="22067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67CCA480-8712-F220-3A29-71BD6A38ACB2}"/>
              </a:ext>
            </a:extLst>
          </p:cNvPr>
          <p:cNvSpPr txBox="1"/>
          <p:nvPr/>
        </p:nvSpPr>
        <p:spPr>
          <a:xfrm>
            <a:off x="8738781" y="5417332"/>
            <a:ext cx="2228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1"/>
                </a:solidFill>
              </a:rPr>
              <a:t>SHEILA MYATRA, M.D.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56BAC70-C63A-9755-D168-2B5802925A27}"/>
              </a:ext>
            </a:extLst>
          </p:cNvPr>
          <p:cNvSpPr txBox="1"/>
          <p:nvPr/>
        </p:nvSpPr>
        <p:spPr>
          <a:xfrm>
            <a:off x="1574807" y="5420507"/>
            <a:ext cx="2445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/>
                </a:solidFill>
              </a:rPr>
              <a:t>JARROD MOSIER, M.D.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AB7266B1-D3B1-4E32-0B97-C4E7F667EC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548" y="105701"/>
            <a:ext cx="1145509" cy="1145509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8D62E2F3-F879-5A6E-7178-3BB7B3C9ED04}"/>
              </a:ext>
            </a:extLst>
          </p:cNvPr>
          <p:cNvGrpSpPr/>
          <p:nvPr/>
        </p:nvGrpSpPr>
        <p:grpSpPr>
          <a:xfrm>
            <a:off x="10082204" y="183473"/>
            <a:ext cx="1870640" cy="1981150"/>
            <a:chOff x="10082204" y="183473"/>
            <a:chExt cx="1870640" cy="1981150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153D4856-DF74-4F58-90D3-7005E5E6E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306324" y="183473"/>
              <a:ext cx="1422400" cy="14224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F6E77EBD-1E8E-689A-26A4-3CE5B06A5740}"/>
                </a:ext>
              </a:extLst>
            </p:cNvPr>
            <p:cNvSpPr txBox="1"/>
            <p:nvPr/>
          </p:nvSpPr>
          <p:spPr>
            <a:xfrm>
              <a:off x="10082204" y="1643264"/>
              <a:ext cx="18706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/>
                  </a:solidFill>
                </a:rPr>
                <a:t>TRACEY STRAKER, M.D.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4D413C5E-F34B-1536-A030-B7E3A2FB730F}"/>
                </a:ext>
              </a:extLst>
            </p:cNvPr>
            <p:cNvSpPr txBox="1"/>
            <p:nvPr/>
          </p:nvSpPr>
          <p:spPr>
            <a:xfrm>
              <a:off x="10346832" y="1856846"/>
              <a:ext cx="11433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MODERATOR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0115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6386" y="-12642"/>
            <a:ext cx="6489700" cy="2832100"/>
          </a:xfrm>
        </p:spPr>
      </p:pic>
      <p:pic>
        <p:nvPicPr>
          <p:cNvPr id="7" name="Imagem 6" descr="Vista aérea de prédios e água ao fundo&#10;&#10;Descrição gerada automaticamente">
            <a:extLst>
              <a:ext uri="{FF2B5EF4-FFF2-40B4-BE49-F238E27FC236}">
                <a16:creationId xmlns:a16="http://schemas.microsoft.com/office/drawing/2014/main" id="{99EEBCB3-C0A5-1658-AFAC-E5EE9E777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5097" y="75553"/>
            <a:ext cx="2475873" cy="1638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458127D-88F5-670A-6F82-CCFD4C25BD60}"/>
              </a:ext>
            </a:extLst>
          </p:cNvPr>
          <p:cNvSpPr txBox="1"/>
          <p:nvPr/>
        </p:nvSpPr>
        <p:spPr>
          <a:xfrm>
            <a:off x="4561978" y="2836551"/>
            <a:ext cx="2479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u="sng" dirty="0"/>
              <a:t>PRO/CON DEBATE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45AC374-8418-6B1E-8215-CAE55208227C}"/>
              </a:ext>
            </a:extLst>
          </p:cNvPr>
          <p:cNvSpPr txBox="1"/>
          <p:nvPr/>
        </p:nvSpPr>
        <p:spPr>
          <a:xfrm>
            <a:off x="956971" y="5524858"/>
            <a:ext cx="17558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PRO</a:t>
            </a:r>
          </a:p>
          <a:p>
            <a:pPr algn="ctr"/>
            <a:r>
              <a:rPr lang="en-US" sz="2400" dirty="0"/>
              <a:t>INTUBATION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241BF0F-6D51-8BE7-559B-2D1E1A425265}"/>
              </a:ext>
            </a:extLst>
          </p:cNvPr>
          <p:cNvSpPr txBox="1"/>
          <p:nvPr/>
        </p:nvSpPr>
        <p:spPr>
          <a:xfrm>
            <a:off x="3073057" y="3239010"/>
            <a:ext cx="6172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NON-OR ANESTHESIA IN THE MORBIDLY OBESE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729756F-9D84-3B9B-6A99-279195A6CCC6}"/>
              </a:ext>
            </a:extLst>
          </p:cNvPr>
          <p:cNvSpPr txBox="1"/>
          <p:nvPr/>
        </p:nvSpPr>
        <p:spPr>
          <a:xfrm>
            <a:off x="9465309" y="5455408"/>
            <a:ext cx="20377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PRO</a:t>
            </a:r>
          </a:p>
          <a:p>
            <a:pPr algn="ctr"/>
            <a:r>
              <a:rPr lang="en-US" sz="2400" dirty="0"/>
              <a:t>NON-INVASIVE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7CCA480-8712-F220-3A29-71BD6A38ACB2}"/>
              </a:ext>
            </a:extLst>
          </p:cNvPr>
          <p:cNvSpPr txBox="1"/>
          <p:nvPr/>
        </p:nvSpPr>
        <p:spPr>
          <a:xfrm>
            <a:off x="9336683" y="5165749"/>
            <a:ext cx="2294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1"/>
                </a:solidFill>
              </a:rPr>
              <a:t>LORRAINE FOLEY, M.D.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56BAC70-C63A-9755-D168-2B5802925A27}"/>
              </a:ext>
            </a:extLst>
          </p:cNvPr>
          <p:cNvSpPr txBox="1"/>
          <p:nvPr/>
        </p:nvSpPr>
        <p:spPr>
          <a:xfrm>
            <a:off x="956971" y="5056225"/>
            <a:ext cx="2061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accent1"/>
                </a:solidFill>
              </a:rPr>
              <a:t>JON SAMUELS, M.D.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AB7266B1-D3B1-4E32-0B97-C4E7F667E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548" y="105701"/>
            <a:ext cx="1145509" cy="1145509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:a16="http://schemas.microsoft.com/office/drawing/2014/main" id="{8D62E2F3-F879-5A6E-7178-3BB7B3C9ED04}"/>
              </a:ext>
            </a:extLst>
          </p:cNvPr>
          <p:cNvGrpSpPr/>
          <p:nvPr/>
        </p:nvGrpSpPr>
        <p:grpSpPr>
          <a:xfrm>
            <a:off x="10082204" y="183473"/>
            <a:ext cx="1870640" cy="1981150"/>
            <a:chOff x="10082204" y="183473"/>
            <a:chExt cx="1870640" cy="1981150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153D4856-DF74-4F58-90D3-7005E5E6E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06324" y="183473"/>
              <a:ext cx="1422400" cy="14224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F6E77EBD-1E8E-689A-26A4-3CE5B06A5740}"/>
                </a:ext>
              </a:extLst>
            </p:cNvPr>
            <p:cNvSpPr txBox="1"/>
            <p:nvPr/>
          </p:nvSpPr>
          <p:spPr>
            <a:xfrm>
              <a:off x="10082204" y="1643264"/>
              <a:ext cx="18706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/>
                  </a:solidFill>
                </a:rPr>
                <a:t>TRACEY STRAKER, M.D.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4D413C5E-F34B-1536-A030-B7E3A2FB730F}"/>
                </a:ext>
              </a:extLst>
            </p:cNvPr>
            <p:cNvSpPr txBox="1"/>
            <p:nvPr/>
          </p:nvSpPr>
          <p:spPr>
            <a:xfrm>
              <a:off x="10346832" y="1856846"/>
              <a:ext cx="11433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MODERATOR</a:t>
              </a:r>
            </a:p>
          </p:txBody>
        </p:sp>
      </p:grpSp>
      <p:pic>
        <p:nvPicPr>
          <p:cNvPr id="18" name="Imagem 17">
            <a:extLst>
              <a:ext uri="{FF2B5EF4-FFF2-40B4-BE49-F238E27FC236}">
                <a16:creationId xmlns:a16="http://schemas.microsoft.com/office/drawing/2014/main" id="{A9D79E29-68D7-7E5A-41A4-2493B708D2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1264" y="2836551"/>
            <a:ext cx="1572626" cy="20968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Imagem 19" descr="Mulher sorrindo pousando para foto&#10;&#10;Descrição gerada automaticamente">
            <a:extLst>
              <a:ext uri="{FF2B5EF4-FFF2-40B4-BE49-F238E27FC236}">
                <a16:creationId xmlns:a16="http://schemas.microsoft.com/office/drawing/2014/main" id="{04D63403-A5E9-1CF4-64A8-09803C2997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54703" y="2528074"/>
            <a:ext cx="1616246" cy="24952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Imagem 23" descr="Homem de barba e bigode&#10;&#10;Descrição gerada automaticamente">
            <a:extLst>
              <a:ext uri="{FF2B5EF4-FFF2-40B4-BE49-F238E27FC236}">
                <a16:creationId xmlns:a16="http://schemas.microsoft.com/office/drawing/2014/main" id="{ED3EBA70-FDD3-3760-F03D-ACC67CD2F9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4657697"/>
            <a:ext cx="2049464" cy="2124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Balão de Nuvem 24">
            <a:extLst>
              <a:ext uri="{FF2B5EF4-FFF2-40B4-BE49-F238E27FC236}">
                <a16:creationId xmlns:a16="http://schemas.microsoft.com/office/drawing/2014/main" id="{614DCBF3-BC4E-FFBD-67A3-1194D1DE3C68}"/>
              </a:ext>
            </a:extLst>
          </p:cNvPr>
          <p:cNvSpPr/>
          <p:nvPr/>
        </p:nvSpPr>
        <p:spPr>
          <a:xfrm rot="20804185" flipH="1">
            <a:off x="4524451" y="3905513"/>
            <a:ext cx="2734298" cy="1279844"/>
          </a:xfrm>
          <a:prstGeom prst="cloud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sz="1600" dirty="0"/>
              <a:t>TO INTUBATE OR NOT?</a:t>
            </a:r>
          </a:p>
          <a:p>
            <a:pPr algn="ctr"/>
            <a:r>
              <a:rPr lang="en-US" sz="1600" dirty="0"/>
              <a:t>THAT IS THE QUESTION!</a:t>
            </a:r>
          </a:p>
        </p:txBody>
      </p:sp>
    </p:spTree>
    <p:extLst>
      <p:ext uri="{BB962C8B-B14F-4D97-AF65-F5344CB8AC3E}">
        <p14:creationId xmlns:p14="http://schemas.microsoft.com/office/powerpoint/2010/main" val="1923441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8285" y="77926"/>
            <a:ext cx="4759083" cy="2076860"/>
          </a:xfrm>
        </p:spPr>
      </p:pic>
      <p:pic>
        <p:nvPicPr>
          <p:cNvPr id="7" name="Imagem 6" descr="Vista aérea de prédios e água ao fundo&#10;&#10;Descrição gerada automaticamente">
            <a:extLst>
              <a:ext uri="{FF2B5EF4-FFF2-40B4-BE49-F238E27FC236}">
                <a16:creationId xmlns:a16="http://schemas.microsoft.com/office/drawing/2014/main" id="{99EEBCB3-C0A5-1658-AFAC-E5EE9E777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5814" y="95365"/>
            <a:ext cx="3322149" cy="219820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458127D-88F5-670A-6F82-CCFD4C25BD60}"/>
              </a:ext>
            </a:extLst>
          </p:cNvPr>
          <p:cNvSpPr txBox="1"/>
          <p:nvPr/>
        </p:nvSpPr>
        <p:spPr>
          <a:xfrm>
            <a:off x="2236918" y="2630144"/>
            <a:ext cx="69222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u="sng" dirty="0"/>
              <a:t>OVASSAPIAN HONORARY LECTURE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45AC374-8418-6B1E-8215-CAE55208227C}"/>
              </a:ext>
            </a:extLst>
          </p:cNvPr>
          <p:cNvSpPr txBox="1"/>
          <p:nvPr/>
        </p:nvSpPr>
        <p:spPr>
          <a:xfrm>
            <a:off x="6719927" y="4713518"/>
            <a:ext cx="2683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1"/>
                </a:solidFill>
              </a:rPr>
              <a:t>HENRY WANG, M.D</a:t>
            </a:r>
            <a:r>
              <a:rPr lang="en-US" sz="2400" dirty="0"/>
              <a:t>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241BF0F-6D51-8BE7-559B-2D1E1A425265}"/>
              </a:ext>
            </a:extLst>
          </p:cNvPr>
          <p:cNvSpPr txBox="1"/>
          <p:nvPr/>
        </p:nvSpPr>
        <p:spPr>
          <a:xfrm>
            <a:off x="2236918" y="3274831"/>
            <a:ext cx="69683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AIRWAY MANAGEMENT IN CARDIAC ARREST:</a:t>
            </a:r>
          </a:p>
          <a:p>
            <a:pPr algn="ctr"/>
            <a:r>
              <a:rPr lang="en-US" sz="2800" dirty="0"/>
              <a:t>BMV vs. SGA vs. ETT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7645144-BF14-C095-F30F-174F77DE98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62" y="4371261"/>
            <a:ext cx="1712888" cy="21982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768E0F40-47B1-CC46-6C79-A2EAEED0A36E}"/>
              </a:ext>
            </a:extLst>
          </p:cNvPr>
          <p:cNvSpPr txBox="1"/>
          <p:nvPr/>
        </p:nvSpPr>
        <p:spPr>
          <a:xfrm>
            <a:off x="6330383" y="5210197"/>
            <a:ext cx="34627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0" i="0" u="none" strike="noStrike" dirty="0" err="1">
                <a:solidFill>
                  <a:srgbClr val="333333"/>
                </a:solidFill>
                <a:effectLst/>
                <a:latin typeface="Helvetica Neue" panose="02000503000000020004" pitchFamily="2" charset="0"/>
              </a:rPr>
              <a:t>University</a:t>
            </a:r>
            <a:r>
              <a:rPr lang="pt-BR" b="0" i="0" u="none" strike="noStrike" dirty="0">
                <a:solidFill>
                  <a:srgbClr val="333333"/>
                </a:solidFill>
                <a:effectLst/>
                <a:latin typeface="Helvetica Neue" panose="02000503000000020004" pitchFamily="2" charset="0"/>
              </a:rPr>
              <a:t> </a:t>
            </a:r>
            <a:r>
              <a:rPr lang="pt-BR" dirty="0" err="1">
                <a:solidFill>
                  <a:srgbClr val="333333"/>
                </a:solidFill>
                <a:latin typeface="Helvetica Neue" panose="02000503000000020004" pitchFamily="2" charset="0"/>
              </a:rPr>
              <a:t>of</a:t>
            </a:r>
            <a:r>
              <a:rPr lang="pt-BR" dirty="0">
                <a:solidFill>
                  <a:srgbClr val="333333"/>
                </a:solidFill>
                <a:latin typeface="Helvetica Neue" panose="02000503000000020004" pitchFamily="2" charset="0"/>
              </a:rPr>
              <a:t> Texas </a:t>
            </a:r>
          </a:p>
          <a:p>
            <a:pPr algn="ctr"/>
            <a:r>
              <a:rPr lang="pt-BR" dirty="0">
                <a:solidFill>
                  <a:srgbClr val="333333"/>
                </a:solidFill>
                <a:latin typeface="Helvetica Neue" panose="02000503000000020004" pitchFamily="2" charset="0"/>
              </a:rPr>
              <a:t>Houston, Texas</a:t>
            </a:r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B0B674C1-5894-D062-C241-855F34EC15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874" y="2572684"/>
            <a:ext cx="1042105" cy="13979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320784E-DB15-75AB-F73F-113A2A1896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548" y="105701"/>
            <a:ext cx="1145509" cy="1145509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D633C9B5-3508-CD37-4171-E4620D8DEEDB}"/>
              </a:ext>
            </a:extLst>
          </p:cNvPr>
          <p:cNvSpPr txBox="1"/>
          <p:nvPr/>
        </p:nvSpPr>
        <p:spPr>
          <a:xfrm>
            <a:off x="123548" y="4126917"/>
            <a:ext cx="17108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err="1"/>
              <a:t>Andranik</a:t>
            </a:r>
            <a:r>
              <a:rPr lang="en-US" sz="1400" dirty="0"/>
              <a:t> </a:t>
            </a:r>
            <a:r>
              <a:rPr lang="en-US" sz="1400" dirty="0" err="1"/>
              <a:t>Ovassapian</a:t>
            </a:r>
            <a:endParaRPr lang="en-US" sz="1400" dirty="0"/>
          </a:p>
          <a:p>
            <a:pPr algn="ctr"/>
            <a:r>
              <a:rPr lang="en-US" sz="1400" dirty="0"/>
              <a:t>In Memoriam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55E453AE-1F41-E695-E1B8-92579251DC66}"/>
              </a:ext>
            </a:extLst>
          </p:cNvPr>
          <p:cNvGrpSpPr/>
          <p:nvPr/>
        </p:nvGrpSpPr>
        <p:grpSpPr>
          <a:xfrm>
            <a:off x="9934121" y="583606"/>
            <a:ext cx="1979709" cy="1945071"/>
            <a:chOff x="9725042" y="105701"/>
            <a:chExt cx="2509845" cy="2483182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C4549B76-EEDD-4CA4-D93E-E376C6FF0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764654" y="105701"/>
              <a:ext cx="1900486" cy="1900486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9F6EA479-52D0-0B35-D4DA-A2961417443C}"/>
                </a:ext>
              </a:extLst>
            </p:cNvPr>
            <p:cNvSpPr txBox="1"/>
            <p:nvPr/>
          </p:nvSpPr>
          <p:spPr>
            <a:xfrm>
              <a:off x="10143202" y="2281106"/>
              <a:ext cx="11433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MODERATOR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5BDED149-CB41-74FE-FA24-D532D918736D}"/>
                </a:ext>
              </a:extLst>
            </p:cNvPr>
            <p:cNvSpPr txBox="1"/>
            <p:nvPr/>
          </p:nvSpPr>
          <p:spPr>
            <a:xfrm>
              <a:off x="9725042" y="2011027"/>
              <a:ext cx="2509845" cy="392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/>
                  </a:solidFill>
                </a:rPr>
                <a:t>FELIPE URDANETA, M.D.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0899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8817" y="52407"/>
            <a:ext cx="4917124" cy="2145829"/>
          </a:xfrm>
        </p:spPr>
      </p:pic>
      <p:pic>
        <p:nvPicPr>
          <p:cNvPr id="7" name="Imagem 6" descr="Vista aérea de prédios e água ao fundo&#10;&#10;Descrição gerada automaticamente">
            <a:extLst>
              <a:ext uri="{FF2B5EF4-FFF2-40B4-BE49-F238E27FC236}">
                <a16:creationId xmlns:a16="http://schemas.microsoft.com/office/drawing/2014/main" id="{99EEBCB3-C0A5-1658-AFAC-E5EE9E777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9080" y="205079"/>
            <a:ext cx="2820111" cy="1866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458127D-88F5-670A-6F82-CCFD4C25BD60}"/>
              </a:ext>
            </a:extLst>
          </p:cNvPr>
          <p:cNvSpPr txBox="1"/>
          <p:nvPr/>
        </p:nvSpPr>
        <p:spPr>
          <a:xfrm>
            <a:off x="1055677" y="2119941"/>
            <a:ext cx="73148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u="sng" dirty="0"/>
              <a:t>EXPERT’S ROUND TABLE DISCUSSION– </a:t>
            </a:r>
            <a:r>
              <a:rPr lang="pt-BR" sz="2800" b="1" u="sng"/>
              <a:t>Session I</a:t>
            </a:r>
            <a:endParaRPr lang="pt-BR" sz="2800" b="1" u="sng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9AF98D1-0E11-DAF3-942B-1454D7885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548" y="105701"/>
            <a:ext cx="1145509" cy="1145509"/>
          </a:xfrm>
          <a:prstGeom prst="rect">
            <a:avLst/>
          </a:prstGeom>
        </p:spPr>
      </p:pic>
      <p:sp>
        <p:nvSpPr>
          <p:cNvPr id="6" name="Terminador 5">
            <a:extLst>
              <a:ext uri="{FF2B5EF4-FFF2-40B4-BE49-F238E27FC236}">
                <a16:creationId xmlns:a16="http://schemas.microsoft.com/office/drawing/2014/main" id="{21BBC3AB-1ACE-674A-165F-F129035FAE14}"/>
              </a:ext>
            </a:extLst>
          </p:cNvPr>
          <p:cNvSpPr/>
          <p:nvPr/>
        </p:nvSpPr>
        <p:spPr>
          <a:xfrm>
            <a:off x="223024" y="2825323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BEST APPROACHES FOR AWAKE INTUBATION</a:t>
            </a:r>
          </a:p>
        </p:txBody>
      </p:sp>
      <p:sp>
        <p:nvSpPr>
          <p:cNvPr id="19" name="Terminador 18">
            <a:extLst>
              <a:ext uri="{FF2B5EF4-FFF2-40B4-BE49-F238E27FC236}">
                <a16:creationId xmlns:a16="http://schemas.microsoft.com/office/drawing/2014/main" id="{F0C67249-E340-D6F2-FD6C-C57DCA40D65F}"/>
              </a:ext>
            </a:extLst>
          </p:cNvPr>
          <p:cNvSpPr/>
          <p:nvPr/>
        </p:nvSpPr>
        <p:spPr>
          <a:xfrm>
            <a:off x="223024" y="4167031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ULTRASOUND FOR AIRWAY ASSESSMENT &amp; MANAGEMENT</a:t>
            </a:r>
          </a:p>
        </p:txBody>
      </p:sp>
      <p:sp>
        <p:nvSpPr>
          <p:cNvPr id="20" name="Terminador 19">
            <a:extLst>
              <a:ext uri="{FF2B5EF4-FFF2-40B4-BE49-F238E27FC236}">
                <a16:creationId xmlns:a16="http://schemas.microsoft.com/office/drawing/2014/main" id="{0B6C9080-726B-6EC9-4892-5FB3831398B4}"/>
              </a:ext>
            </a:extLst>
          </p:cNvPr>
          <p:cNvSpPr/>
          <p:nvPr/>
        </p:nvSpPr>
        <p:spPr>
          <a:xfrm>
            <a:off x="3297073" y="2825323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PREHOSPITAL AIRWAY CHALLENGES</a:t>
            </a:r>
          </a:p>
        </p:txBody>
      </p:sp>
      <p:sp>
        <p:nvSpPr>
          <p:cNvPr id="21" name="Terminador 20">
            <a:extLst>
              <a:ext uri="{FF2B5EF4-FFF2-40B4-BE49-F238E27FC236}">
                <a16:creationId xmlns:a16="http://schemas.microsoft.com/office/drawing/2014/main" id="{168DA897-E3C1-A239-8B49-0A406F9E637A}"/>
              </a:ext>
            </a:extLst>
          </p:cNvPr>
          <p:cNvSpPr/>
          <p:nvPr/>
        </p:nvSpPr>
        <p:spPr>
          <a:xfrm>
            <a:off x="3297072" y="4128583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AIRWAY CRISIS MANAGEMENT USING A TEAM AND </a:t>
            </a:r>
          </a:p>
          <a:p>
            <a:pPr algn="ctr"/>
            <a:r>
              <a:rPr lang="en-US" sz="1400" dirty="0"/>
              <a:t>HUMAN FACTORS APPROACH</a:t>
            </a:r>
          </a:p>
        </p:txBody>
      </p:sp>
      <p:sp>
        <p:nvSpPr>
          <p:cNvPr id="22" name="Terminador 21">
            <a:extLst>
              <a:ext uri="{FF2B5EF4-FFF2-40B4-BE49-F238E27FC236}">
                <a16:creationId xmlns:a16="http://schemas.microsoft.com/office/drawing/2014/main" id="{9F65DD4D-32E1-4B8E-CA62-14CE863D6103}"/>
              </a:ext>
            </a:extLst>
          </p:cNvPr>
          <p:cNvSpPr/>
          <p:nvPr/>
        </p:nvSpPr>
        <p:spPr>
          <a:xfrm>
            <a:off x="223024" y="5508739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TRACHEAL EXTUBATION MANAGEMENT: CHALLENGES &amp; SOLUTIONS</a:t>
            </a:r>
          </a:p>
        </p:txBody>
      </p:sp>
      <p:sp>
        <p:nvSpPr>
          <p:cNvPr id="23" name="Terminador 22">
            <a:extLst>
              <a:ext uri="{FF2B5EF4-FFF2-40B4-BE49-F238E27FC236}">
                <a16:creationId xmlns:a16="http://schemas.microsoft.com/office/drawing/2014/main" id="{E11A9DFE-9C28-AC01-032B-9BCC79883CC7}"/>
              </a:ext>
            </a:extLst>
          </p:cNvPr>
          <p:cNvSpPr/>
          <p:nvPr/>
        </p:nvSpPr>
        <p:spPr>
          <a:xfrm>
            <a:off x="3297071" y="5506935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AIRWAY MANAGEMENT IN THE CRITICALLY ILL</a:t>
            </a:r>
          </a:p>
        </p:txBody>
      </p:sp>
      <p:sp>
        <p:nvSpPr>
          <p:cNvPr id="24" name="Terminador 23">
            <a:extLst>
              <a:ext uri="{FF2B5EF4-FFF2-40B4-BE49-F238E27FC236}">
                <a16:creationId xmlns:a16="http://schemas.microsoft.com/office/drawing/2014/main" id="{4F2CE14A-7BA1-EF01-5FE9-0A7E263251D4}"/>
              </a:ext>
            </a:extLst>
          </p:cNvPr>
          <p:cNvSpPr/>
          <p:nvPr/>
        </p:nvSpPr>
        <p:spPr>
          <a:xfrm>
            <a:off x="6395844" y="2825323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OXYGENATION METHODS DURING TRACHEAL INTUBATION</a:t>
            </a:r>
          </a:p>
        </p:txBody>
      </p:sp>
      <p:sp>
        <p:nvSpPr>
          <p:cNvPr id="25" name="Terminador 24">
            <a:extLst>
              <a:ext uri="{FF2B5EF4-FFF2-40B4-BE49-F238E27FC236}">
                <a16:creationId xmlns:a16="http://schemas.microsoft.com/office/drawing/2014/main" id="{363E1AA8-5441-F82B-FC4B-6F4DB5F3957C}"/>
              </a:ext>
            </a:extLst>
          </p:cNvPr>
          <p:cNvSpPr/>
          <p:nvPr/>
        </p:nvSpPr>
        <p:spPr>
          <a:xfrm>
            <a:off x="6395844" y="4125058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FRONT OF NECK ACCESS (FONA)</a:t>
            </a:r>
          </a:p>
          <a:p>
            <a:pPr algn="ctr"/>
            <a:r>
              <a:rPr lang="en-US" sz="1600" dirty="0"/>
              <a:t>ANZCA CICO PART 1</a:t>
            </a:r>
          </a:p>
        </p:txBody>
      </p:sp>
      <p:sp>
        <p:nvSpPr>
          <p:cNvPr id="26" name="Terminador 25">
            <a:extLst>
              <a:ext uri="{FF2B5EF4-FFF2-40B4-BE49-F238E27FC236}">
                <a16:creationId xmlns:a16="http://schemas.microsoft.com/office/drawing/2014/main" id="{7E0A3A67-524E-A84C-89B8-11D4678FE715}"/>
              </a:ext>
            </a:extLst>
          </p:cNvPr>
          <p:cNvSpPr/>
          <p:nvPr/>
        </p:nvSpPr>
        <p:spPr>
          <a:xfrm>
            <a:off x="6371118" y="5506935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PROJECT FOR UNIVERSAL MANAGEMENT OF AIRWAYS (PUMA)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35C1A03-CCBC-F423-D91F-55724BE01857}"/>
              </a:ext>
            </a:extLst>
          </p:cNvPr>
          <p:cNvSpPr txBox="1"/>
          <p:nvPr/>
        </p:nvSpPr>
        <p:spPr>
          <a:xfrm>
            <a:off x="9453770" y="3674897"/>
            <a:ext cx="2515206" cy="156966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MAKE </a:t>
            </a:r>
          </a:p>
          <a:p>
            <a:pPr algn="ctr"/>
            <a:r>
              <a:rPr lang="en-US" sz="3200" b="1" dirty="0">
                <a:solidFill>
                  <a:srgbClr val="FFFF00"/>
                </a:solidFill>
              </a:rPr>
              <a:t>YOUR</a:t>
            </a:r>
          </a:p>
          <a:p>
            <a:pPr algn="ctr"/>
            <a:r>
              <a:rPr lang="en-US" sz="3200" b="1" dirty="0">
                <a:solidFill>
                  <a:srgbClr val="FFFF00"/>
                </a:solidFill>
              </a:rPr>
              <a:t> CHOICE!</a:t>
            </a:r>
          </a:p>
        </p:txBody>
      </p:sp>
    </p:spTree>
    <p:extLst>
      <p:ext uri="{BB962C8B-B14F-4D97-AF65-F5344CB8AC3E}">
        <p14:creationId xmlns:p14="http://schemas.microsoft.com/office/powerpoint/2010/main" val="1243968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6413" y="63885"/>
            <a:ext cx="4917124" cy="2145829"/>
          </a:xfrm>
        </p:spPr>
      </p:pic>
      <p:pic>
        <p:nvPicPr>
          <p:cNvPr id="7" name="Imagem 6" descr="Vista aérea de prédios e água ao fundo&#10;&#10;Descrição gerada automaticamente">
            <a:extLst>
              <a:ext uri="{FF2B5EF4-FFF2-40B4-BE49-F238E27FC236}">
                <a16:creationId xmlns:a16="http://schemas.microsoft.com/office/drawing/2014/main" id="{99EEBCB3-C0A5-1658-AFAC-E5EE9E777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4743" y="111198"/>
            <a:ext cx="3050844" cy="20186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458127D-88F5-670A-6F82-CCFD4C25BD60}"/>
              </a:ext>
            </a:extLst>
          </p:cNvPr>
          <p:cNvSpPr txBox="1"/>
          <p:nvPr/>
        </p:nvSpPr>
        <p:spPr>
          <a:xfrm>
            <a:off x="1055677" y="2119941"/>
            <a:ext cx="71642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u="sng" dirty="0"/>
              <a:t>EXPERT’S ROUND TABLE DISCUSSION-Session II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9AF98D1-0E11-DAF3-942B-1454D7885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548" y="105701"/>
            <a:ext cx="1145509" cy="1145509"/>
          </a:xfrm>
          <a:prstGeom prst="rect">
            <a:avLst/>
          </a:prstGeom>
        </p:spPr>
      </p:pic>
      <p:sp>
        <p:nvSpPr>
          <p:cNvPr id="6" name="Terminador 5">
            <a:extLst>
              <a:ext uri="{FF2B5EF4-FFF2-40B4-BE49-F238E27FC236}">
                <a16:creationId xmlns:a16="http://schemas.microsoft.com/office/drawing/2014/main" id="{21BBC3AB-1ACE-674A-165F-F129035FAE14}"/>
              </a:ext>
            </a:extLst>
          </p:cNvPr>
          <p:cNvSpPr/>
          <p:nvPr/>
        </p:nvSpPr>
        <p:spPr>
          <a:xfrm>
            <a:off x="223024" y="2825323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AIRWAY MANAGEMENT WITH SUPRAGLOTTIC AIRWAYS</a:t>
            </a:r>
          </a:p>
        </p:txBody>
      </p:sp>
      <p:sp>
        <p:nvSpPr>
          <p:cNvPr id="19" name="Terminador 18">
            <a:extLst>
              <a:ext uri="{FF2B5EF4-FFF2-40B4-BE49-F238E27FC236}">
                <a16:creationId xmlns:a16="http://schemas.microsoft.com/office/drawing/2014/main" id="{F0C67249-E340-D6F2-FD6C-C57DCA40D65F}"/>
              </a:ext>
            </a:extLst>
          </p:cNvPr>
          <p:cNvSpPr/>
          <p:nvPr/>
        </p:nvSpPr>
        <p:spPr>
          <a:xfrm>
            <a:off x="223024" y="4167031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ULTRASOUND FOR AIRWAY ASSESSMENT IN ADULTS &amp; CHILDREN</a:t>
            </a:r>
          </a:p>
        </p:txBody>
      </p:sp>
      <p:sp>
        <p:nvSpPr>
          <p:cNvPr id="20" name="Terminador 19">
            <a:extLst>
              <a:ext uri="{FF2B5EF4-FFF2-40B4-BE49-F238E27FC236}">
                <a16:creationId xmlns:a16="http://schemas.microsoft.com/office/drawing/2014/main" id="{0B6C9080-726B-6EC9-4892-5FB3831398B4}"/>
              </a:ext>
            </a:extLst>
          </p:cNvPr>
          <p:cNvSpPr/>
          <p:nvPr/>
        </p:nvSpPr>
        <p:spPr>
          <a:xfrm>
            <a:off x="3297073" y="2825323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AIRWAY MANAGEMENT STRATEGIES FOR THE COMPLEX </a:t>
            </a:r>
          </a:p>
          <a:p>
            <a:pPr algn="ctr"/>
            <a:r>
              <a:rPr lang="en-US" sz="1400" dirty="0"/>
              <a:t>HEAD AND NECK PATIENT</a:t>
            </a:r>
          </a:p>
        </p:txBody>
      </p:sp>
      <p:sp>
        <p:nvSpPr>
          <p:cNvPr id="21" name="Terminador 20">
            <a:extLst>
              <a:ext uri="{FF2B5EF4-FFF2-40B4-BE49-F238E27FC236}">
                <a16:creationId xmlns:a16="http://schemas.microsoft.com/office/drawing/2014/main" id="{168DA897-E3C1-A239-8B49-0A406F9E637A}"/>
              </a:ext>
            </a:extLst>
          </p:cNvPr>
          <p:cNvSpPr/>
          <p:nvPr/>
        </p:nvSpPr>
        <p:spPr>
          <a:xfrm>
            <a:off x="3297072" y="4128583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AIRWAY TEAMS AND POLICIES TO IMPROVE PATIENT OUTCOME</a:t>
            </a:r>
          </a:p>
        </p:txBody>
      </p:sp>
      <p:sp>
        <p:nvSpPr>
          <p:cNvPr id="22" name="Terminador 21">
            <a:extLst>
              <a:ext uri="{FF2B5EF4-FFF2-40B4-BE49-F238E27FC236}">
                <a16:creationId xmlns:a16="http://schemas.microsoft.com/office/drawing/2014/main" id="{9F65DD4D-32E1-4B8E-CA62-14CE863D6103}"/>
              </a:ext>
            </a:extLst>
          </p:cNvPr>
          <p:cNvSpPr/>
          <p:nvPr/>
        </p:nvSpPr>
        <p:spPr>
          <a:xfrm>
            <a:off x="223024" y="5508739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HOW TO ORGANIZE A FORMAL AIRWAY ROTATION AND OPTIMIZE AIRWAY EDUCATION IN YOUR DEPARTMENT</a:t>
            </a:r>
          </a:p>
        </p:txBody>
      </p:sp>
      <p:sp>
        <p:nvSpPr>
          <p:cNvPr id="23" name="Terminador 22">
            <a:extLst>
              <a:ext uri="{FF2B5EF4-FFF2-40B4-BE49-F238E27FC236}">
                <a16:creationId xmlns:a16="http://schemas.microsoft.com/office/drawing/2014/main" id="{E11A9DFE-9C28-AC01-032B-9BCC79883CC7}"/>
              </a:ext>
            </a:extLst>
          </p:cNvPr>
          <p:cNvSpPr/>
          <p:nvPr/>
        </p:nvSpPr>
        <p:spPr>
          <a:xfrm>
            <a:off x="3297071" y="5506935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PEDIATRIC AIRWAY MANAGEMENT: </a:t>
            </a:r>
          </a:p>
          <a:p>
            <a:pPr algn="ctr"/>
            <a:r>
              <a:rPr lang="en-US" sz="1400" dirty="0"/>
              <a:t>NEW EQUIPMENT AND </a:t>
            </a:r>
          </a:p>
          <a:p>
            <a:pPr algn="ctr"/>
            <a:r>
              <a:rPr lang="en-US" sz="1400" dirty="0"/>
              <a:t>NEW TECHNIQUES</a:t>
            </a:r>
          </a:p>
        </p:txBody>
      </p:sp>
      <p:sp>
        <p:nvSpPr>
          <p:cNvPr id="24" name="Terminador 23">
            <a:extLst>
              <a:ext uri="{FF2B5EF4-FFF2-40B4-BE49-F238E27FC236}">
                <a16:creationId xmlns:a16="http://schemas.microsoft.com/office/drawing/2014/main" id="{4F2CE14A-7BA1-EF01-5FE9-0A7E263251D4}"/>
              </a:ext>
            </a:extLst>
          </p:cNvPr>
          <p:cNvSpPr/>
          <p:nvPr/>
        </p:nvSpPr>
        <p:spPr>
          <a:xfrm>
            <a:off x="6395844" y="2825323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HOW TO ESTABLISH DIFFICULT AIRWAY RESPONSE TEAM – (DART) AT YOUR INSTITUTION</a:t>
            </a:r>
          </a:p>
        </p:txBody>
      </p:sp>
      <p:sp>
        <p:nvSpPr>
          <p:cNvPr id="25" name="Terminador 24">
            <a:extLst>
              <a:ext uri="{FF2B5EF4-FFF2-40B4-BE49-F238E27FC236}">
                <a16:creationId xmlns:a16="http://schemas.microsoft.com/office/drawing/2014/main" id="{363E1AA8-5441-F82B-FC4B-6F4DB5F3957C}"/>
              </a:ext>
            </a:extLst>
          </p:cNvPr>
          <p:cNvSpPr/>
          <p:nvPr/>
        </p:nvSpPr>
        <p:spPr>
          <a:xfrm>
            <a:off x="6395844" y="4125058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AIRWAY MANAGEMENT IN THE OBSTETRIC PATIENT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35C1A03-CCBC-F423-D91F-55724BE01857}"/>
              </a:ext>
            </a:extLst>
          </p:cNvPr>
          <p:cNvSpPr txBox="1"/>
          <p:nvPr/>
        </p:nvSpPr>
        <p:spPr>
          <a:xfrm>
            <a:off x="9453770" y="3077737"/>
            <a:ext cx="2515206" cy="156966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MAKE </a:t>
            </a:r>
          </a:p>
          <a:p>
            <a:pPr algn="ctr"/>
            <a:r>
              <a:rPr lang="en-US" sz="3200" b="1" dirty="0">
                <a:solidFill>
                  <a:srgbClr val="FFFF00"/>
                </a:solidFill>
              </a:rPr>
              <a:t>YOUR</a:t>
            </a:r>
          </a:p>
          <a:p>
            <a:pPr algn="ctr"/>
            <a:r>
              <a:rPr lang="en-US" sz="3200" b="1" dirty="0">
                <a:solidFill>
                  <a:srgbClr val="FFFF00"/>
                </a:solidFill>
              </a:rPr>
              <a:t> CHOICE!</a:t>
            </a:r>
          </a:p>
        </p:txBody>
      </p:sp>
      <p:sp>
        <p:nvSpPr>
          <p:cNvPr id="16" name="Terminador 15">
            <a:extLst>
              <a:ext uri="{FF2B5EF4-FFF2-40B4-BE49-F238E27FC236}">
                <a16:creationId xmlns:a16="http://schemas.microsoft.com/office/drawing/2014/main" id="{D6154D31-8E2D-7326-FEC1-DD8019C66CFE}"/>
              </a:ext>
            </a:extLst>
          </p:cNvPr>
          <p:cNvSpPr/>
          <p:nvPr/>
        </p:nvSpPr>
        <p:spPr>
          <a:xfrm>
            <a:off x="6490302" y="5506935"/>
            <a:ext cx="2620617" cy="992458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FRONT OF NECK ACCESS (FONA)</a:t>
            </a:r>
          </a:p>
          <a:p>
            <a:pPr algn="ctr"/>
            <a:r>
              <a:rPr lang="en-US" sz="1600" dirty="0"/>
              <a:t>ANZCA CICO PART 2</a:t>
            </a:r>
          </a:p>
        </p:txBody>
      </p:sp>
    </p:spTree>
    <p:extLst>
      <p:ext uri="{BB962C8B-B14F-4D97-AF65-F5344CB8AC3E}">
        <p14:creationId xmlns:p14="http://schemas.microsoft.com/office/powerpoint/2010/main" val="3611846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Texto&#10;&#10;Descrição gerada automaticamente">
            <a:extLst>
              <a:ext uri="{FF2B5EF4-FFF2-40B4-BE49-F238E27FC236}">
                <a16:creationId xmlns:a16="http://schemas.microsoft.com/office/drawing/2014/main" id="{9E04CFE9-B07A-D8BB-51F5-113CDDDEF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76803" y="0"/>
            <a:ext cx="4776095" cy="2084284"/>
          </a:xfr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458127D-88F5-670A-6F82-CCFD4C25BD60}"/>
              </a:ext>
            </a:extLst>
          </p:cNvPr>
          <p:cNvSpPr txBox="1"/>
          <p:nvPr/>
        </p:nvSpPr>
        <p:spPr>
          <a:xfrm>
            <a:off x="1603190" y="209602"/>
            <a:ext cx="51641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u="sng" dirty="0"/>
              <a:t>IMPROVE YOUR SKILLS!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9AF98D1-0E11-DAF3-942B-1454D7885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48" y="105701"/>
            <a:ext cx="1145509" cy="1145509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68102A7-DDB1-12EF-97FF-747E3A29D725}"/>
              </a:ext>
            </a:extLst>
          </p:cNvPr>
          <p:cNvSpPr/>
          <p:nvPr/>
        </p:nvSpPr>
        <p:spPr>
          <a:xfrm>
            <a:off x="4938340" y="3666047"/>
            <a:ext cx="2521253" cy="17600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AIRWAY </a:t>
            </a:r>
          </a:p>
          <a:p>
            <a:pPr algn="ctr"/>
            <a:r>
              <a:rPr lang="en-US" sz="2000" dirty="0"/>
              <a:t>MANAGEMENT</a:t>
            </a:r>
          </a:p>
          <a:p>
            <a:pPr algn="ctr"/>
            <a:r>
              <a:rPr lang="en-US" sz="2000" dirty="0"/>
              <a:t>WORKSHOP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31553D4-3ECB-7AF5-828E-9DBE2E8B8842}"/>
              </a:ext>
            </a:extLst>
          </p:cNvPr>
          <p:cNvSpPr/>
          <p:nvPr/>
        </p:nvSpPr>
        <p:spPr>
          <a:xfrm>
            <a:off x="1375533" y="2880639"/>
            <a:ext cx="2596843" cy="134334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FIBEROPTICS/</a:t>
            </a:r>
          </a:p>
          <a:p>
            <a:pPr algn="ctr"/>
            <a:r>
              <a:rPr lang="en-US" sz="1400" dirty="0"/>
              <a:t>VIDEOLARINGOSCOPY/SGA/NON-INVASIVE RESPIRATORY SUPPORT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C69168C-8E23-DBC4-8E54-B0BB8CDAAC75}"/>
              </a:ext>
            </a:extLst>
          </p:cNvPr>
          <p:cNvSpPr/>
          <p:nvPr/>
        </p:nvSpPr>
        <p:spPr>
          <a:xfrm>
            <a:off x="4449826" y="2173336"/>
            <a:ext cx="1749287" cy="103366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SURGICAL</a:t>
            </a:r>
          </a:p>
          <a:p>
            <a:pPr algn="ctr"/>
            <a:r>
              <a:rPr lang="en-US" dirty="0"/>
              <a:t>AIRWAY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69E4294-CC94-7DB1-B583-70FEB408D281}"/>
              </a:ext>
            </a:extLst>
          </p:cNvPr>
          <p:cNvSpPr/>
          <p:nvPr/>
        </p:nvSpPr>
        <p:spPr>
          <a:xfrm>
            <a:off x="979715" y="4383335"/>
            <a:ext cx="2697632" cy="126149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SALAD AIRWAY DECONTAMINATION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3454E1B-5BE7-F022-8064-952ED6BA7693}"/>
              </a:ext>
            </a:extLst>
          </p:cNvPr>
          <p:cNvSpPr/>
          <p:nvPr/>
        </p:nvSpPr>
        <p:spPr>
          <a:xfrm>
            <a:off x="6762241" y="2432399"/>
            <a:ext cx="1901687" cy="116168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ULTRASOUND OF THE AIRWAY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2B087B5-8F89-B8B8-F1B2-40F2FEBDE48F}"/>
              </a:ext>
            </a:extLst>
          </p:cNvPr>
          <p:cNvSpPr txBox="1"/>
          <p:nvPr/>
        </p:nvSpPr>
        <p:spPr>
          <a:xfrm>
            <a:off x="275948" y="1385932"/>
            <a:ext cx="54356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u="sng" dirty="0"/>
              <a:t>HANDS-ON WORKSHOPS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B1B83A0-549E-C7D9-A6DA-1DF4B7D98A2B}"/>
              </a:ext>
            </a:extLst>
          </p:cNvPr>
          <p:cNvSpPr/>
          <p:nvPr/>
        </p:nvSpPr>
        <p:spPr>
          <a:xfrm>
            <a:off x="8514656" y="4824662"/>
            <a:ext cx="1749287" cy="1261498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PEDIATRIC AIRWAY STATION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DF93D19-D01D-E858-19C3-905FFCBB45F0}"/>
              </a:ext>
            </a:extLst>
          </p:cNvPr>
          <p:cNvSpPr/>
          <p:nvPr/>
        </p:nvSpPr>
        <p:spPr>
          <a:xfrm>
            <a:off x="6584950" y="5684860"/>
            <a:ext cx="1749287" cy="103366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CLINICAL AIRWAY SIMULATION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78925F5-C32A-E153-DA1C-0F12BC8E8A8A}"/>
              </a:ext>
            </a:extLst>
          </p:cNvPr>
          <p:cNvSpPr/>
          <p:nvPr/>
        </p:nvSpPr>
        <p:spPr>
          <a:xfrm>
            <a:off x="8781585" y="3202729"/>
            <a:ext cx="2141358" cy="134334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AIRWAY EXCHANGE CATHETERS/</a:t>
            </a:r>
          </a:p>
          <a:p>
            <a:pPr algn="ctr"/>
            <a:r>
              <a:rPr lang="en-US" sz="1400" dirty="0"/>
              <a:t>DOUBLE LUMEN TUBES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B9871E1-4827-351B-0394-6C4F4DCBEBD3}"/>
              </a:ext>
            </a:extLst>
          </p:cNvPr>
          <p:cNvSpPr/>
          <p:nvPr/>
        </p:nvSpPr>
        <p:spPr>
          <a:xfrm>
            <a:off x="3364862" y="5614729"/>
            <a:ext cx="2408288" cy="103366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DIFFICULT AIRWAY ALGORITHM/ RESCUE CRICOTHYROTOMY</a:t>
            </a:r>
          </a:p>
        </p:txBody>
      </p: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63D755C9-CAE2-E1A2-7EFF-550E0CEE2290}"/>
              </a:ext>
            </a:extLst>
          </p:cNvPr>
          <p:cNvCxnSpPr>
            <a:cxnSpLocks/>
          </p:cNvCxnSpPr>
          <p:nvPr/>
        </p:nvCxnSpPr>
        <p:spPr>
          <a:xfrm>
            <a:off x="3909538" y="3750657"/>
            <a:ext cx="1080575" cy="473331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1248B27E-A90E-A027-7198-E46C6168DD03}"/>
              </a:ext>
            </a:extLst>
          </p:cNvPr>
          <p:cNvCxnSpPr>
            <a:cxnSpLocks/>
          </p:cNvCxnSpPr>
          <p:nvPr/>
        </p:nvCxnSpPr>
        <p:spPr>
          <a:xfrm flipV="1">
            <a:off x="3695636" y="4683030"/>
            <a:ext cx="1242704" cy="213075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253738F7-9F7E-29D4-ADB3-FC5A082B5BBB}"/>
              </a:ext>
            </a:extLst>
          </p:cNvPr>
          <p:cNvCxnSpPr>
            <a:cxnSpLocks/>
          </p:cNvCxnSpPr>
          <p:nvPr/>
        </p:nvCxnSpPr>
        <p:spPr>
          <a:xfrm>
            <a:off x="7459593" y="4683030"/>
            <a:ext cx="1204335" cy="400999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D2C87663-8160-593E-AEFE-86E1CFCFFAAD}"/>
              </a:ext>
            </a:extLst>
          </p:cNvPr>
          <p:cNvCxnSpPr>
            <a:cxnSpLocks/>
          </p:cNvCxnSpPr>
          <p:nvPr/>
        </p:nvCxnSpPr>
        <p:spPr>
          <a:xfrm>
            <a:off x="5552361" y="3172408"/>
            <a:ext cx="213223" cy="528236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6CB006C7-40A8-76F5-6C83-7F871EFC6F9B}"/>
              </a:ext>
            </a:extLst>
          </p:cNvPr>
          <p:cNvCxnSpPr>
            <a:cxnSpLocks/>
          </p:cNvCxnSpPr>
          <p:nvPr/>
        </p:nvCxnSpPr>
        <p:spPr>
          <a:xfrm flipH="1">
            <a:off x="7026387" y="3564423"/>
            <a:ext cx="280982" cy="30998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13D3BF0B-D183-98C7-86B1-6396AD9A73F3}"/>
              </a:ext>
            </a:extLst>
          </p:cNvPr>
          <p:cNvCxnSpPr>
            <a:cxnSpLocks/>
          </p:cNvCxnSpPr>
          <p:nvPr/>
        </p:nvCxnSpPr>
        <p:spPr>
          <a:xfrm flipH="1">
            <a:off x="7432505" y="3894166"/>
            <a:ext cx="1349080" cy="476000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11FB0429-C9EC-6576-54B7-BA17BED9299A}"/>
              </a:ext>
            </a:extLst>
          </p:cNvPr>
          <p:cNvCxnSpPr>
            <a:cxnSpLocks/>
          </p:cNvCxnSpPr>
          <p:nvPr/>
        </p:nvCxnSpPr>
        <p:spPr>
          <a:xfrm flipV="1">
            <a:off x="5148312" y="5259655"/>
            <a:ext cx="352313" cy="379528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id="{60DF76FD-269F-E130-75A6-4469D3D91040}"/>
              </a:ext>
            </a:extLst>
          </p:cNvPr>
          <p:cNvCxnSpPr>
            <a:cxnSpLocks/>
          </p:cNvCxnSpPr>
          <p:nvPr/>
        </p:nvCxnSpPr>
        <p:spPr>
          <a:xfrm flipH="1" flipV="1">
            <a:off x="6863195" y="5301506"/>
            <a:ext cx="333953" cy="383354"/>
          </a:xfrm>
          <a:prstGeom prst="line">
            <a:avLst/>
          </a:prstGeom>
          <a:ln w="412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69864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884</Words>
  <Application>Microsoft Office PowerPoint</Application>
  <PresentationFormat>Widescreen</PresentationFormat>
  <Paragraphs>181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Broadway</vt:lpstr>
      <vt:lpstr>Calibri</vt:lpstr>
      <vt:lpstr>Calibri Light</vt:lpstr>
      <vt:lpstr>Helvetica Neue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 Perin</dc:creator>
  <cp:lastModifiedBy>John Sakles</cp:lastModifiedBy>
  <cp:revision>40</cp:revision>
  <dcterms:created xsi:type="dcterms:W3CDTF">2022-05-06T11:39:58Z</dcterms:created>
  <dcterms:modified xsi:type="dcterms:W3CDTF">2022-05-12T00:40:32Z</dcterms:modified>
</cp:coreProperties>
</file>